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9"/>
  </p:notesMasterIdLst>
  <p:handoutMasterIdLst>
    <p:handoutMasterId r:id="rId40"/>
  </p:handoutMasterIdLst>
  <p:sldIdLst>
    <p:sldId id="256" r:id="rId2"/>
    <p:sldId id="731" r:id="rId3"/>
    <p:sldId id="716" r:id="rId4"/>
    <p:sldId id="733" r:id="rId5"/>
    <p:sldId id="717" r:id="rId6"/>
    <p:sldId id="735" r:id="rId7"/>
    <p:sldId id="736" r:id="rId8"/>
    <p:sldId id="738" r:id="rId9"/>
    <p:sldId id="718" r:id="rId10"/>
    <p:sldId id="740" r:id="rId11"/>
    <p:sldId id="741" r:id="rId12"/>
    <p:sldId id="742" r:id="rId13"/>
    <p:sldId id="743" r:id="rId14"/>
    <p:sldId id="744" r:id="rId15"/>
    <p:sldId id="719" r:id="rId16"/>
    <p:sldId id="746" r:id="rId17"/>
    <p:sldId id="747" r:id="rId18"/>
    <p:sldId id="720" r:id="rId19"/>
    <p:sldId id="763" r:id="rId20"/>
    <p:sldId id="764" r:id="rId21"/>
    <p:sldId id="765" r:id="rId22"/>
    <p:sldId id="721" r:id="rId23"/>
    <p:sldId id="750" r:id="rId24"/>
    <p:sldId id="767" r:id="rId25"/>
    <p:sldId id="751" r:id="rId26"/>
    <p:sldId id="752" r:id="rId27"/>
    <p:sldId id="722" r:id="rId28"/>
    <p:sldId id="753" r:id="rId29"/>
    <p:sldId id="755" r:id="rId30"/>
    <p:sldId id="756" r:id="rId31"/>
    <p:sldId id="724" r:id="rId32"/>
    <p:sldId id="759" r:id="rId33"/>
    <p:sldId id="760" r:id="rId34"/>
    <p:sldId id="761" r:id="rId35"/>
    <p:sldId id="762" r:id="rId36"/>
    <p:sldId id="725" r:id="rId37"/>
    <p:sldId id="726" r:id="rId38"/>
  </p:sldIdLst>
  <p:sldSz cx="9144000" cy="6858000" type="screen4x3"/>
  <p:notesSz cx="69342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3300"/>
    <a:srgbClr val="003366"/>
    <a:srgbClr val="CC6600"/>
    <a:srgbClr val="003300"/>
    <a:srgbClr val="336600"/>
    <a:srgbClr val="99000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5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564" y="-96"/>
      </p:cViewPr>
      <p:guideLst>
        <p:guide orient="horz" pos="2924"/>
        <p:guide pos="2184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EDCC998-B4A1-4238-8D89-2CD714E7E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20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5652F95-A216-4B17-9C73-510DEF94F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01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AADFA4-DC25-4173-AD3E-94283E6DA999}" type="slidenum">
              <a:rPr lang="en-US" sz="1200" smtClean="0">
                <a:latin typeface="Times New Roman" pitchFamily="18" charset="0"/>
              </a:rPr>
              <a:pPr eaLnBrk="1" hangingPunct="1"/>
              <a:t>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297A41-1611-4958-A3BB-E6478BA5AA47}" type="slidenum">
              <a:rPr lang="en-US" sz="1200" smtClean="0">
                <a:latin typeface="Times New Roman" pitchFamily="18" charset="0"/>
              </a:rPr>
              <a:pPr eaLnBrk="1" hangingPunct="1"/>
              <a:t>10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8AA622-8F37-4382-82FE-7EF17683BA6C}" type="slidenum">
              <a:rPr lang="en-US" sz="1200" smtClean="0">
                <a:latin typeface="Times New Roman" pitchFamily="18" charset="0"/>
              </a:rPr>
              <a:pPr eaLnBrk="1" hangingPunct="1"/>
              <a:t>11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2CA2E6-3EE2-4FB4-9332-3865C9D98E35}" type="slidenum">
              <a:rPr lang="en-US" sz="1200" smtClean="0">
                <a:latin typeface="Times New Roman" pitchFamily="18" charset="0"/>
              </a:rPr>
              <a:pPr eaLnBrk="1" hangingPunct="1"/>
              <a:t>12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9A5839-2FDE-432B-8064-088A997BBF40}" type="slidenum">
              <a:rPr lang="en-US" sz="1200" smtClean="0">
                <a:latin typeface="Times New Roman" pitchFamily="18" charset="0"/>
              </a:rPr>
              <a:pPr eaLnBrk="1" hangingPunct="1"/>
              <a:t>13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4A6F87-66C8-4D9B-9108-D87E8788D1AB}" type="slidenum">
              <a:rPr lang="en-US" sz="1200" smtClean="0">
                <a:latin typeface="Times New Roman" pitchFamily="18" charset="0"/>
              </a:rPr>
              <a:pPr eaLnBrk="1" hangingPunct="1"/>
              <a:t>14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BE4FA7-ED95-41E1-9D49-C534F661212D}" type="slidenum">
              <a:rPr lang="en-US" sz="1200" smtClean="0">
                <a:latin typeface="Times New Roman" pitchFamily="18" charset="0"/>
              </a:rPr>
              <a:pPr eaLnBrk="1" hangingPunct="1"/>
              <a:t>15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971B2D-C93A-4177-86FE-54D2A72EA303}" type="slidenum">
              <a:rPr lang="en-US" sz="1200" smtClean="0">
                <a:latin typeface="Times New Roman" pitchFamily="18" charset="0"/>
              </a:rPr>
              <a:pPr eaLnBrk="1" hangingPunct="1"/>
              <a:t>16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6819EA-7484-43EC-98FA-313C33E6B4F3}" type="slidenum">
              <a:rPr lang="en-US" sz="1200" smtClean="0">
                <a:latin typeface="Times New Roman" pitchFamily="18" charset="0"/>
              </a:rPr>
              <a:pPr eaLnBrk="1" hangingPunct="1"/>
              <a:t>17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D9B31C-FF01-442B-923A-7106AEE88456}" type="slidenum">
              <a:rPr lang="en-US" sz="1200" smtClean="0">
                <a:latin typeface="Times New Roman" pitchFamily="18" charset="0"/>
              </a:rPr>
              <a:pPr eaLnBrk="1" hangingPunct="1"/>
              <a:t>18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FB9343-E919-45DC-AD26-0D09D142F725}" type="slidenum">
              <a:rPr lang="en-US" sz="1200" smtClean="0">
                <a:latin typeface="Times New Roman" pitchFamily="18" charset="0"/>
              </a:rPr>
              <a:pPr eaLnBrk="1" hangingPunct="1"/>
              <a:t>19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1000D3-1942-4AD6-8509-6A3ABFC1D3A0}" type="slidenum">
              <a:rPr lang="en-US" sz="1200" smtClean="0">
                <a:latin typeface="Times New Roman" pitchFamily="18" charset="0"/>
              </a:rPr>
              <a:pPr eaLnBrk="1" hangingPunct="1"/>
              <a:t>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C0E95E-763D-4D84-B713-2A3903A1C048}" type="slidenum">
              <a:rPr lang="en-US" sz="1200" smtClean="0">
                <a:latin typeface="Times New Roman" pitchFamily="18" charset="0"/>
              </a:rPr>
              <a:pPr eaLnBrk="1" hangingPunct="1"/>
              <a:t>20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EC488D-82C8-422E-AFB1-1BB65E2ECA6C}" type="slidenum">
              <a:rPr lang="en-US" sz="1200" smtClean="0">
                <a:latin typeface="Times New Roman" pitchFamily="18" charset="0"/>
              </a:rPr>
              <a:pPr eaLnBrk="1" hangingPunct="1"/>
              <a:t>21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7A21B0-BB2B-40A1-9939-A493E7F84CFB}" type="slidenum">
              <a:rPr lang="en-US" sz="1200" smtClean="0">
                <a:latin typeface="Times New Roman" pitchFamily="18" charset="0"/>
              </a:rPr>
              <a:pPr eaLnBrk="1" hangingPunct="1"/>
              <a:t>22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9919A7-D331-4AD7-AE41-D60C570153CA}" type="slidenum">
              <a:rPr lang="en-US" sz="1200" smtClean="0">
                <a:latin typeface="Times New Roman" pitchFamily="18" charset="0"/>
              </a:rPr>
              <a:pPr eaLnBrk="1" hangingPunct="1"/>
              <a:t>23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A60468-76DB-4F7D-A0A7-BC130B6EAF89}" type="slidenum">
              <a:rPr lang="en-US" sz="1200" smtClean="0">
                <a:latin typeface="Times New Roman" pitchFamily="18" charset="0"/>
              </a:rPr>
              <a:pPr eaLnBrk="1" hangingPunct="1"/>
              <a:t>24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C5F552-00D6-4E95-A3BD-93DC33FA7BC1}" type="slidenum">
              <a:rPr lang="en-US" sz="1200" smtClean="0">
                <a:latin typeface="Times New Roman" pitchFamily="18" charset="0"/>
              </a:rPr>
              <a:pPr eaLnBrk="1" hangingPunct="1"/>
              <a:t>25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6A7759-C3DB-400C-ABA8-B8CBD379D955}" type="slidenum">
              <a:rPr lang="en-US" sz="1200" smtClean="0">
                <a:latin typeface="Times New Roman" pitchFamily="18" charset="0"/>
              </a:rPr>
              <a:pPr eaLnBrk="1" hangingPunct="1"/>
              <a:t>26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85794F-D351-4702-96E7-D910112AE630}" type="slidenum">
              <a:rPr lang="en-US" sz="1200" smtClean="0">
                <a:latin typeface="Times New Roman" pitchFamily="18" charset="0"/>
              </a:rPr>
              <a:pPr eaLnBrk="1" hangingPunct="1"/>
              <a:t>27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F06677-FBF6-4C08-A2D3-7BDC80B46126}" type="slidenum">
              <a:rPr lang="en-US" sz="1200" smtClean="0">
                <a:latin typeface="Times New Roman" pitchFamily="18" charset="0"/>
              </a:rPr>
              <a:pPr eaLnBrk="1" hangingPunct="1"/>
              <a:t>28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89A394-26C2-4901-8913-77B364B97676}" type="slidenum">
              <a:rPr lang="en-US" sz="1200" smtClean="0">
                <a:latin typeface="Times New Roman" pitchFamily="18" charset="0"/>
              </a:rPr>
              <a:pPr eaLnBrk="1" hangingPunct="1"/>
              <a:t>29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2C3623-1BF8-413B-BA30-A3F33CB9265C}" type="slidenum">
              <a:rPr lang="en-US" sz="1200" smtClean="0">
                <a:latin typeface="Times New Roman" pitchFamily="18" charset="0"/>
              </a:rPr>
              <a:pPr eaLnBrk="1" hangingPunct="1"/>
              <a:t>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E959D4-5168-4409-B5D5-B279C5C54FB3}" type="slidenum">
              <a:rPr lang="en-US" sz="1200" smtClean="0">
                <a:latin typeface="Times New Roman" pitchFamily="18" charset="0"/>
              </a:rPr>
              <a:pPr eaLnBrk="1" hangingPunct="1"/>
              <a:t>30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D42DC8-EA3A-4FC6-B916-1BFC1FDE35BE}" type="slidenum">
              <a:rPr lang="en-US" sz="1200" smtClean="0">
                <a:latin typeface="Times New Roman" pitchFamily="18" charset="0"/>
              </a:rPr>
              <a:pPr eaLnBrk="1" hangingPunct="1"/>
              <a:t>31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6BA9AD-59E7-48BE-B909-CB1DE94DCBAE}" type="slidenum">
              <a:rPr lang="en-US" sz="1200" smtClean="0">
                <a:latin typeface="Times New Roman" pitchFamily="18" charset="0"/>
              </a:rPr>
              <a:pPr eaLnBrk="1" hangingPunct="1"/>
              <a:t>32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1C7762-3E98-4FC1-8240-22084AB5A0FE}" type="slidenum">
              <a:rPr lang="en-US" sz="1200" smtClean="0">
                <a:latin typeface="Times New Roman" pitchFamily="18" charset="0"/>
              </a:rPr>
              <a:pPr eaLnBrk="1" hangingPunct="1"/>
              <a:t>33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2CA00D-6322-4D94-A31C-A5C3D9C65441}" type="slidenum">
              <a:rPr lang="en-US" sz="1200" smtClean="0">
                <a:latin typeface="Times New Roman" pitchFamily="18" charset="0"/>
              </a:rPr>
              <a:pPr eaLnBrk="1" hangingPunct="1"/>
              <a:t>34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A85226-D108-46CA-A16F-0060889A695C}" type="slidenum">
              <a:rPr lang="en-US" sz="1200" smtClean="0">
                <a:latin typeface="Times New Roman" pitchFamily="18" charset="0"/>
              </a:rPr>
              <a:pPr eaLnBrk="1" hangingPunct="1"/>
              <a:t>35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9CC80A-9712-4196-AE54-05517518BC11}" type="slidenum">
              <a:rPr lang="en-US" sz="1200" smtClean="0">
                <a:latin typeface="Times New Roman" pitchFamily="18" charset="0"/>
              </a:rPr>
              <a:pPr eaLnBrk="1" hangingPunct="1"/>
              <a:t>36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1844B0-0ACF-4245-BCC5-92666E7D27B8}" type="slidenum">
              <a:rPr lang="en-US" sz="1200" smtClean="0">
                <a:latin typeface="Times New Roman" pitchFamily="18" charset="0"/>
              </a:rPr>
              <a:pPr eaLnBrk="1" hangingPunct="1"/>
              <a:t>37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9F98C6-1F5E-400F-BCC4-17F07BE593A8}" type="slidenum">
              <a:rPr lang="en-US" sz="1200" smtClean="0">
                <a:latin typeface="Times New Roman" pitchFamily="18" charset="0"/>
              </a:rPr>
              <a:pPr eaLnBrk="1" hangingPunct="1"/>
              <a:t>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4ED701-74D3-40AE-AD1B-B9760B7F4D61}" type="slidenum">
              <a:rPr lang="en-US" sz="1200" smtClean="0">
                <a:latin typeface="Times New Roman" pitchFamily="18" charset="0"/>
              </a:rPr>
              <a:pPr eaLnBrk="1" hangingPunct="1"/>
              <a:t>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1D08D0-B91D-4EFF-84AA-C3D0D090BF37}" type="slidenum">
              <a:rPr lang="en-US" sz="1200" smtClean="0">
                <a:latin typeface="Times New Roman" pitchFamily="18" charset="0"/>
              </a:rPr>
              <a:pPr eaLnBrk="1" hangingPunct="1"/>
              <a:t>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51CF10-54AF-4ABC-81F2-72822ABA717E}" type="slidenum">
              <a:rPr lang="en-US" sz="1200" smtClean="0">
                <a:latin typeface="Times New Roman" pitchFamily="18" charset="0"/>
              </a:rPr>
              <a:pPr eaLnBrk="1" hangingPunct="1"/>
              <a:t>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1097F3-6395-4E86-B8B1-4538905D78CC}" type="slidenum">
              <a:rPr lang="en-US" sz="1200" smtClean="0">
                <a:latin typeface="Times New Roman" pitchFamily="18" charset="0"/>
              </a:rPr>
              <a:pPr eaLnBrk="1" hangingPunct="1"/>
              <a:t>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41E53D-E09C-40A7-87A2-5C7B26A01DBA}" type="slidenum">
              <a:rPr lang="en-US" sz="1200" smtClean="0">
                <a:latin typeface="Times New Roman" pitchFamily="18" charset="0"/>
              </a:rPr>
              <a:pPr eaLnBrk="1" hangingPunct="1"/>
              <a:t>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2" descr="UnderShadow0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43243" r="2092"/>
          <a:stretch>
            <a:fillRect/>
          </a:stretch>
        </p:blipFill>
        <p:spPr bwMode="hidden">
          <a:xfrm>
            <a:off x="0" y="12700"/>
            <a:ext cx="91440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0" descr="Topbar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6275388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4937125" y="6375400"/>
            <a:ext cx="3475038" cy="3651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900" smtClean="0">
                <a:solidFill>
                  <a:schemeClr val="bg1"/>
                </a:solidFill>
              </a:rPr>
              <a:t>PowerPoint Presentation by Charlie Cook</a:t>
            </a:r>
            <a:br>
              <a:rPr lang="en-US" sz="900" smtClean="0">
                <a:solidFill>
                  <a:schemeClr val="bg1"/>
                </a:solidFill>
              </a:rPr>
            </a:br>
            <a:r>
              <a:rPr lang="en-US" sz="900" smtClean="0">
                <a:solidFill>
                  <a:schemeClr val="bg1"/>
                </a:solidFill>
              </a:rPr>
              <a:t>The University of West Alabama</a:t>
            </a:r>
          </a:p>
        </p:txBody>
      </p:sp>
      <p:pic>
        <p:nvPicPr>
          <p:cNvPr id="6" name="Picture 146" descr="Booktitle0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11263"/>
            <a:ext cx="6170613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7" descr="Authors0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125788"/>
            <a:ext cx="458946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8" descr="Topbar0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54"/>
          <p:cNvSpPr txBox="1">
            <a:spLocks noChangeArrowheads="1"/>
          </p:cNvSpPr>
          <p:nvPr userDrawn="1"/>
        </p:nvSpPr>
        <p:spPr bwMode="auto">
          <a:xfrm>
            <a:off x="182563" y="5775325"/>
            <a:ext cx="8778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1" smtClean="0">
                <a:latin typeface="Trebuchet MS" pitchFamily="34" charset="0"/>
                <a:cs typeface="Tahoma" pitchFamily="34" charset="0"/>
              </a:rPr>
              <a:t>SECTION </a:t>
            </a:r>
            <a:r>
              <a:rPr lang="en-US" sz="1400" b="1" smtClean="0">
                <a:solidFill>
                  <a:srgbClr val="990000"/>
                </a:solidFill>
                <a:latin typeface="Trebuchet MS" pitchFamily="34" charset="0"/>
                <a:cs typeface="Tahoma" pitchFamily="34" charset="0"/>
              </a:rPr>
              <a:t>5</a:t>
            </a:r>
            <a:r>
              <a:rPr lang="en-US" sz="1200" b="1" smtClean="0">
                <a:latin typeface="Trebuchet MS" pitchFamily="34" charset="0"/>
                <a:cs typeface="Tahoma" pitchFamily="34" charset="0"/>
              </a:rPr>
              <a:t>  Employee Relations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273175" y="3703638"/>
            <a:ext cx="6584950" cy="1736725"/>
          </a:xfrm>
          <a:effectLst>
            <a:outerShdw dist="17961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AEAEA">
                    <a:alpha val="2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algn="ctr">
              <a:defRPr sz="2800" b="1">
                <a:solidFill>
                  <a:srgbClr val="996633"/>
                </a:solidFill>
                <a:latin typeface="Arial" charset="0"/>
              </a:defRPr>
            </a:lvl1pPr>
          </a:lstStyle>
          <a:p>
            <a:pPr lvl="0"/>
            <a:endParaRPr lang="en-US" noProof="0" smtClean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731838" y="6446838"/>
            <a:ext cx="3286125" cy="293687"/>
          </a:xfrm>
          <a:effectLst>
            <a:outerShdw dist="17961" dir="2700000" algn="ctr" rotWithShape="0">
              <a:schemeClr val="tx1"/>
            </a:outerShdw>
          </a:effectLst>
        </p:spPr>
        <p:txBody>
          <a:bodyPr lIns="91440" rIns="91440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1229671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16–</a:t>
            </a:r>
            <a:fld id="{7615380C-22BD-48FF-AC41-A28F01354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21205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90525"/>
            <a:ext cx="2025650" cy="5964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390525"/>
            <a:ext cx="5924550" cy="5964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16–</a:t>
            </a:r>
            <a:fld id="{7117F4CE-3567-4273-B145-FB540C17C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2140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16–</a:t>
            </a:r>
            <a:fld id="{8BDC6B99-A4EF-44D5-9971-DCCCE594F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46077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16–</a:t>
            </a:r>
            <a:fld id="{4D36D937-008F-4DBD-8FC7-D43626A5B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08205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050925"/>
            <a:ext cx="3975100" cy="5303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050925"/>
            <a:ext cx="3975100" cy="5303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16–</a:t>
            </a:r>
            <a:fld id="{F3347F2F-08C9-4DA8-8D7F-AE0FE9184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91771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16–</a:t>
            </a:r>
            <a:fld id="{12B8D745-8B22-4877-94E5-80740E906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7801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16–</a:t>
            </a:r>
            <a:fld id="{5C4AC5E7-D821-474B-995C-5D920A494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39143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16–</a:t>
            </a:r>
            <a:fld id="{F6E07544-730E-4243-BB20-AF8A62D0D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62399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16–</a:t>
            </a:r>
            <a:fld id="{3FFC0841-A0FE-4F22-B4A7-29B3478D0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79532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16–</a:t>
            </a:r>
            <a:fld id="{EA0E2122-62DF-4042-92F3-CBCDD27E2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97067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523875" y="390525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050925"/>
            <a:ext cx="8102600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54763"/>
            <a:ext cx="403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900" b="1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54763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900" b="1"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16–</a:t>
            </a:r>
            <a:fld id="{34E8502C-DC03-4CF8-95CF-9FA9B9163468}" type="slidenum">
              <a:rPr lang="en-US">
                <a:cs typeface="+mn-cs"/>
              </a:rPr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3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222250" indent="-2222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Char char="•"/>
        <a:defRPr sz="28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25475" indent="-284163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90000"/>
        <a:buFont typeface="Wingdings" pitchFamily="2" charset="2"/>
        <a:buChar char="Ø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974725" indent="-2349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75000"/>
        <a:buFont typeface="Wingdings" pitchFamily="2" charset="2"/>
        <a:buChar char="v"/>
        <a:defRPr sz="24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31127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65735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1145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5717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0289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4861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0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Rectangle 38"/>
          <p:cNvSpPr>
            <a:spLocks noGrp="1" noChangeArrowheads="1"/>
          </p:cNvSpPr>
          <p:nvPr>
            <p:ph type="ctrTitle"/>
          </p:nvPr>
        </p:nvSpPr>
        <p:spPr>
          <a:xfrm>
            <a:off x="1270000" y="3776663"/>
            <a:ext cx="6594475" cy="1755775"/>
          </a:xfrm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400" smtClean="0">
                <a:solidFill>
                  <a:srgbClr val="003366"/>
                </a:solidFill>
              </a:rPr>
              <a:t>CHAPTER</a:t>
            </a:r>
            <a:r>
              <a:rPr lang="en-US" sz="2400" smtClean="0">
                <a:solidFill>
                  <a:srgbClr val="CC6600"/>
                </a:solidFill>
              </a:rPr>
              <a:t> </a:t>
            </a:r>
            <a:r>
              <a:rPr lang="en-US" sz="2400" smtClean="0">
                <a:solidFill>
                  <a:srgbClr val="336699"/>
                </a:solidFill>
              </a:rPr>
              <a:t>16</a:t>
            </a:r>
            <a:r>
              <a:rPr lang="en-US" sz="2400" u="sng" smtClean="0"/>
              <a:t/>
            </a:r>
            <a:br>
              <a:rPr lang="en-US" sz="2400" u="sng" smtClean="0"/>
            </a:br>
            <a:r>
              <a:rPr lang="en-US" sz="3200" b="0" smtClean="0">
                <a:solidFill>
                  <a:schemeClr val="tx1"/>
                </a:solidFill>
                <a:latin typeface="Verdana" pitchFamily="34" charset="0"/>
              </a:rPr>
              <a:t>Union/Management Relations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16–</a:t>
            </a:r>
            <a:fld id="{1589A50B-D901-49A2-A840-B70342E5352F}" type="slidenum">
              <a:rPr lang="en-US" sz="900" smtClean="0"/>
              <a:pPr eaLnBrk="1" hangingPunct="1"/>
              <a:t>10</a:t>
            </a:fld>
            <a:endParaRPr lang="en-US" sz="900" smtClean="0"/>
          </a:p>
        </p:txBody>
      </p:sp>
      <p:sp>
        <p:nvSpPr>
          <p:cNvPr id="105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Union Targets for Membership Growth</a:t>
            </a:r>
          </a:p>
        </p:txBody>
      </p:sp>
      <p:grpSp>
        <p:nvGrpSpPr>
          <p:cNvPr id="1054723" name="Group 3"/>
          <p:cNvGrpSpPr>
            <a:grpSpLocks/>
          </p:cNvGrpSpPr>
          <p:nvPr/>
        </p:nvGrpSpPr>
        <p:grpSpPr bwMode="auto">
          <a:xfrm>
            <a:off x="246063" y="1460500"/>
            <a:ext cx="8686800" cy="3797300"/>
            <a:chOff x="155" y="920"/>
            <a:chExt cx="5472" cy="2392"/>
          </a:xfrm>
        </p:grpSpPr>
        <p:pic>
          <p:nvPicPr>
            <p:cNvPr id="24582" name="Picture 4" descr="01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920"/>
              <a:ext cx="5472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3" name="Text Box 5"/>
            <p:cNvSpPr txBox="1">
              <a:spLocks noChangeArrowheads="1"/>
            </p:cNvSpPr>
            <p:nvPr/>
          </p:nvSpPr>
          <p:spPr bwMode="auto">
            <a:xfrm>
              <a:off x="1613" y="1250"/>
              <a:ext cx="25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Focus of Union Organizing</a:t>
              </a:r>
            </a:p>
          </p:txBody>
        </p:sp>
        <p:sp>
          <p:nvSpPr>
            <p:cNvPr id="24584" name="Text Box 6"/>
            <p:cNvSpPr txBox="1">
              <a:spLocks noChangeArrowheads="1"/>
            </p:cNvSpPr>
            <p:nvPr/>
          </p:nvSpPr>
          <p:spPr bwMode="auto">
            <a:xfrm>
              <a:off x="464" y="2420"/>
              <a:ext cx="120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Health Care Professionals</a:t>
              </a:r>
            </a:p>
          </p:txBody>
        </p:sp>
        <p:sp>
          <p:nvSpPr>
            <p:cNvPr id="24585" name="Text Box 7"/>
            <p:cNvSpPr txBox="1">
              <a:spLocks noChangeArrowheads="1"/>
            </p:cNvSpPr>
            <p:nvPr/>
          </p:nvSpPr>
          <p:spPr bwMode="auto">
            <a:xfrm>
              <a:off x="2183" y="2332"/>
              <a:ext cx="1382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Low-Skill 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Workers and Immigrants</a:t>
              </a:r>
            </a:p>
          </p:txBody>
        </p:sp>
        <p:sp>
          <p:nvSpPr>
            <p:cNvPr id="24586" name="Text Box 8"/>
            <p:cNvSpPr txBox="1">
              <a:spLocks noChangeArrowheads="1"/>
            </p:cNvSpPr>
            <p:nvPr/>
          </p:nvSpPr>
          <p:spPr bwMode="auto">
            <a:xfrm>
              <a:off x="4032" y="2334"/>
              <a:ext cx="1262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Contingent and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Part-Time Workers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54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16–</a:t>
            </a:r>
            <a:fld id="{9E0CF66F-0CF1-4027-A039-6F23BC7C4B07}" type="slidenum">
              <a:rPr lang="en-US" sz="900" smtClean="0"/>
              <a:pPr eaLnBrk="1" hangingPunct="1"/>
              <a:t>11</a:t>
            </a:fld>
            <a:endParaRPr lang="en-US" sz="900" smtClean="0"/>
          </a:p>
        </p:txBody>
      </p:sp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Historical Evolution of U.S. Unions</a:t>
            </a:r>
          </a:p>
        </p:txBody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tabLst>
                <a:tab pos="1260475" algn="l"/>
              </a:tabLst>
              <a:defRPr/>
            </a:pPr>
            <a:r>
              <a:rPr lang="en-US" sz="2400" smtClean="0"/>
              <a:t>1794	Shoemakers’ strike</a:t>
            </a:r>
          </a:p>
          <a:p>
            <a:pPr eaLnBrk="1" hangingPunct="1">
              <a:spcBef>
                <a:spcPct val="50000"/>
              </a:spcBef>
              <a:tabLst>
                <a:tab pos="1260475" algn="l"/>
              </a:tabLst>
              <a:defRPr/>
            </a:pPr>
            <a:r>
              <a:rPr lang="en-US" sz="2400" smtClean="0"/>
              <a:t>1806	Shoemakers’ strike (“criminal conspiracy”)</a:t>
            </a:r>
          </a:p>
          <a:p>
            <a:pPr eaLnBrk="1" hangingPunct="1">
              <a:spcBef>
                <a:spcPct val="50000"/>
              </a:spcBef>
              <a:tabLst>
                <a:tab pos="1260475" algn="l"/>
              </a:tabLst>
              <a:defRPr/>
            </a:pPr>
            <a:r>
              <a:rPr lang="en-US" sz="2400" smtClean="0"/>
              <a:t>1886	American Federation of Labor (AFL)</a:t>
            </a:r>
          </a:p>
          <a:p>
            <a:pPr eaLnBrk="1" hangingPunct="1">
              <a:spcBef>
                <a:spcPct val="50000"/>
              </a:spcBef>
              <a:tabLst>
                <a:tab pos="1260475" algn="l"/>
              </a:tabLst>
              <a:defRPr/>
            </a:pPr>
            <a:r>
              <a:rPr lang="en-US" sz="2400" smtClean="0"/>
              <a:t>1938	Congress of Industrial Organizations (CIO)</a:t>
            </a:r>
          </a:p>
          <a:p>
            <a:pPr eaLnBrk="1" hangingPunct="1">
              <a:spcBef>
                <a:spcPct val="50000"/>
              </a:spcBef>
              <a:tabLst>
                <a:tab pos="1260475" algn="l"/>
              </a:tabLst>
              <a:defRPr/>
            </a:pPr>
            <a:r>
              <a:rPr lang="en-US" sz="2400" smtClean="0"/>
              <a:t>1957	AFL-CIO merger</a:t>
            </a:r>
          </a:p>
          <a:p>
            <a:pPr eaLnBrk="1" hangingPunct="1">
              <a:spcBef>
                <a:spcPct val="50000"/>
              </a:spcBef>
              <a:tabLst>
                <a:tab pos="1260475" algn="l"/>
              </a:tabLst>
              <a:defRPr/>
            </a:pPr>
            <a:r>
              <a:rPr lang="en-US" sz="2400" smtClean="0"/>
              <a:t>2005	Change to Win Federation (CTWF)</a:t>
            </a:r>
          </a:p>
        </p:txBody>
      </p:sp>
      <p:pic>
        <p:nvPicPr>
          <p:cNvPr id="25606" name="Picture 4" descr="PE0636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4525963"/>
            <a:ext cx="2424112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16–</a:t>
            </a:r>
            <a:fld id="{B8DD8B02-3E77-42E6-9E4B-7DBD12B57FBA}" type="slidenum">
              <a:rPr lang="en-US" sz="900" smtClean="0"/>
              <a:pPr eaLnBrk="1" hangingPunct="1"/>
              <a:t>12</a:t>
            </a:fld>
            <a:endParaRPr lang="en-US" sz="900" smtClean="0"/>
          </a:p>
        </p:txBody>
      </p:sp>
      <p:sp>
        <p:nvSpPr>
          <p:cNvPr id="105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Union Structure</a:t>
            </a:r>
          </a:p>
        </p:txBody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Craft Union</a:t>
            </a:r>
          </a:p>
          <a:p>
            <a:pPr lvl="1" eaLnBrk="1" hangingPunct="1">
              <a:defRPr/>
            </a:pPr>
            <a:r>
              <a:rPr lang="en-US" smtClean="0"/>
              <a:t>A union whose members do one type of work, often using specialized skills and training.</a:t>
            </a:r>
          </a:p>
          <a:p>
            <a:pPr eaLnBrk="1" hangingPunct="1">
              <a:defRPr/>
            </a:pPr>
            <a:r>
              <a:rPr lang="en-US" smtClean="0"/>
              <a:t>Industrial Union</a:t>
            </a:r>
          </a:p>
          <a:p>
            <a:pPr lvl="1" eaLnBrk="1" hangingPunct="1">
              <a:defRPr/>
            </a:pPr>
            <a:r>
              <a:rPr lang="en-US" smtClean="0"/>
              <a:t>A union that includes many persons working in the same industry or company regardless of jobs held.</a:t>
            </a:r>
          </a:p>
          <a:p>
            <a:pPr eaLnBrk="1" hangingPunct="1">
              <a:defRPr/>
            </a:pPr>
            <a:r>
              <a:rPr lang="en-US" smtClean="0"/>
              <a:t>Federation</a:t>
            </a:r>
          </a:p>
          <a:p>
            <a:pPr lvl="1" eaLnBrk="1" hangingPunct="1">
              <a:defRPr/>
            </a:pPr>
            <a:r>
              <a:rPr lang="en-US" smtClean="0"/>
              <a:t>A group of autonomous national and international unions.</a:t>
            </a:r>
          </a:p>
          <a:p>
            <a:pPr eaLnBrk="1" hangingPunct="1">
              <a:defRPr/>
            </a:pPr>
            <a:r>
              <a:rPr lang="en-US" smtClean="0"/>
              <a:t>National and International Unions</a:t>
            </a:r>
          </a:p>
          <a:p>
            <a:pPr lvl="1" eaLnBrk="1" hangingPunct="1">
              <a:defRPr/>
            </a:pPr>
            <a:r>
              <a:rPr lang="en-US" smtClean="0"/>
              <a:t>Groups of local union units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16–</a:t>
            </a:r>
            <a:fld id="{636670EE-4121-414C-899F-D6FD80ADACF1}" type="slidenum">
              <a:rPr lang="en-US" sz="900" smtClean="0"/>
              <a:pPr eaLnBrk="1" hangingPunct="1"/>
              <a:t>13</a:t>
            </a:fld>
            <a:endParaRPr lang="en-US" sz="900" smtClean="0"/>
          </a:p>
        </p:txBody>
      </p:sp>
      <p:sp>
        <p:nvSpPr>
          <p:cNvPr id="106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Union Structure (cont’d)</a:t>
            </a:r>
          </a:p>
        </p:txBody>
      </p:sp>
      <p:sp>
        <p:nvSpPr>
          <p:cNvPr id="106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Local Union</a:t>
            </a:r>
          </a:p>
          <a:p>
            <a:pPr lvl="1" eaLnBrk="1" hangingPunct="1">
              <a:defRPr/>
            </a:pPr>
            <a:r>
              <a:rPr lang="en-US" smtClean="0"/>
              <a:t>A union centered around either a particular employer or a particular geographic location.</a:t>
            </a:r>
          </a:p>
          <a:p>
            <a:pPr eaLnBrk="1" hangingPunct="1">
              <a:defRPr/>
            </a:pPr>
            <a:r>
              <a:rPr lang="en-US" smtClean="0"/>
              <a:t>Business Agent</a:t>
            </a:r>
          </a:p>
          <a:p>
            <a:pPr lvl="1" eaLnBrk="1" hangingPunct="1">
              <a:defRPr/>
            </a:pPr>
            <a:r>
              <a:rPr lang="en-US" smtClean="0"/>
              <a:t>A full-time union official who operates the union office and assists union members.</a:t>
            </a:r>
          </a:p>
          <a:p>
            <a:pPr eaLnBrk="1" hangingPunct="1">
              <a:defRPr/>
            </a:pPr>
            <a:r>
              <a:rPr lang="en-US" smtClean="0"/>
              <a:t>Union Stewart</a:t>
            </a:r>
          </a:p>
          <a:p>
            <a:pPr lvl="1" eaLnBrk="1" hangingPunct="1">
              <a:defRPr/>
            </a:pPr>
            <a:r>
              <a:rPr lang="en-US" smtClean="0"/>
              <a:t>An employee elected by local members to serve as the first-line representative of unionized employees.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16–</a:t>
            </a:r>
            <a:fld id="{B9B89DF1-7465-4823-ABCF-5491F4B7618C}" type="slidenum">
              <a:rPr lang="en-US" sz="900" smtClean="0"/>
              <a:pPr eaLnBrk="1" hangingPunct="1"/>
              <a:t>14</a:t>
            </a:fld>
            <a:endParaRPr lang="en-US" sz="900" smtClean="0"/>
          </a:p>
        </p:txBody>
      </p:sp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U.S. Labor Laws</a:t>
            </a:r>
          </a:p>
        </p:txBody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1050925"/>
            <a:ext cx="7885112" cy="5213350"/>
          </a:xfrm>
        </p:spPr>
        <p:txBody>
          <a:bodyPr/>
          <a:lstStyle/>
          <a:p>
            <a:pPr marL="238125" indent="-238125" eaLnBrk="1" hangingPunct="1">
              <a:tabLst>
                <a:tab pos="1082675" algn="l"/>
              </a:tabLst>
              <a:defRPr/>
            </a:pPr>
            <a:r>
              <a:rPr lang="en-US" sz="2400" smtClean="0"/>
              <a:t>1926	Railway Labor Act (RLA)</a:t>
            </a:r>
          </a:p>
          <a:p>
            <a:pPr marL="238125" indent="-238125" eaLnBrk="1" hangingPunct="1">
              <a:tabLst>
                <a:tab pos="1082675" algn="l"/>
              </a:tabLst>
              <a:defRPr/>
            </a:pPr>
            <a:r>
              <a:rPr lang="en-US" sz="2400" smtClean="0"/>
              <a:t>1932	Norris-LaGuardia Act</a:t>
            </a:r>
          </a:p>
          <a:p>
            <a:pPr marL="238125" indent="-238125" eaLnBrk="1" hangingPunct="1">
              <a:tabLst>
                <a:tab pos="1082675" algn="l"/>
              </a:tabLst>
              <a:defRPr/>
            </a:pPr>
            <a:r>
              <a:rPr lang="en-US" sz="2400" smtClean="0"/>
              <a:t>1935	National Labor Relations Act (Wagner Act)</a:t>
            </a:r>
          </a:p>
          <a:p>
            <a:pPr marL="1376363" lvl="2" indent="-293688" eaLnBrk="1" hangingPunct="1">
              <a:tabLst>
                <a:tab pos="1082675" algn="l"/>
              </a:tabLst>
              <a:defRPr/>
            </a:pPr>
            <a:r>
              <a:rPr lang="en-US" sz="2000" smtClean="0"/>
              <a:t>Employee rights to organize</a:t>
            </a:r>
          </a:p>
          <a:p>
            <a:pPr marL="1376363" lvl="2" indent="-293688" eaLnBrk="1" hangingPunct="1">
              <a:tabLst>
                <a:tab pos="1082675" algn="l"/>
              </a:tabLst>
              <a:defRPr/>
            </a:pPr>
            <a:r>
              <a:rPr lang="en-US" sz="2000" smtClean="0"/>
              <a:t>Employer unfair labor practices</a:t>
            </a:r>
          </a:p>
          <a:p>
            <a:pPr marL="1376363" lvl="2" indent="-293688" eaLnBrk="1" hangingPunct="1">
              <a:tabLst>
                <a:tab pos="1082675" algn="l"/>
              </a:tabLst>
              <a:defRPr/>
            </a:pPr>
            <a:r>
              <a:rPr lang="en-US" sz="2000" smtClean="0"/>
              <a:t>National Labor Relations Board</a:t>
            </a:r>
          </a:p>
          <a:p>
            <a:pPr marL="238125" indent="-238125" eaLnBrk="1" hangingPunct="1">
              <a:tabLst>
                <a:tab pos="1082675" algn="l"/>
              </a:tabLst>
              <a:defRPr/>
            </a:pPr>
            <a:r>
              <a:rPr lang="en-US" sz="2400" smtClean="0"/>
              <a:t>1947	Taft-Hartley Act</a:t>
            </a:r>
          </a:p>
          <a:p>
            <a:pPr marL="1376363" lvl="2" indent="-293688" eaLnBrk="1" hangingPunct="1">
              <a:tabLst>
                <a:tab pos="1082675" algn="l"/>
              </a:tabLst>
              <a:defRPr/>
            </a:pPr>
            <a:r>
              <a:rPr lang="en-US" sz="2000" smtClean="0"/>
              <a:t>Union conduct</a:t>
            </a:r>
          </a:p>
          <a:p>
            <a:pPr marL="1376363" lvl="2" indent="-293688" eaLnBrk="1" hangingPunct="1">
              <a:tabLst>
                <a:tab pos="1082675" algn="l"/>
              </a:tabLst>
              <a:defRPr/>
            </a:pPr>
            <a:r>
              <a:rPr lang="en-US" sz="2000" smtClean="0"/>
              <a:t>National emergency strikes</a:t>
            </a:r>
          </a:p>
          <a:p>
            <a:pPr marL="1376363" lvl="2" indent="-293688" eaLnBrk="1" hangingPunct="1">
              <a:tabLst>
                <a:tab pos="1082675" algn="l"/>
              </a:tabLst>
              <a:defRPr/>
            </a:pPr>
            <a:r>
              <a:rPr lang="en-US" sz="2000" smtClean="0"/>
              <a:t>Right-to-work</a:t>
            </a:r>
          </a:p>
          <a:p>
            <a:pPr marL="238125" indent="-238125" eaLnBrk="1" hangingPunct="1">
              <a:tabLst>
                <a:tab pos="1082675" algn="l"/>
              </a:tabLst>
              <a:defRPr/>
            </a:pPr>
            <a:r>
              <a:rPr lang="en-US" sz="2400" smtClean="0"/>
              <a:t>1959	Landrum-Griffin Act</a:t>
            </a:r>
          </a:p>
          <a:p>
            <a:pPr marL="1376363" lvl="2" indent="-293688" eaLnBrk="1" hangingPunct="1">
              <a:tabLst>
                <a:tab pos="1082675" algn="l"/>
              </a:tabLst>
              <a:defRPr/>
            </a:pPr>
            <a:r>
              <a:rPr lang="en-US" sz="2000" smtClean="0"/>
              <a:t>Union democracy restored</a:t>
            </a:r>
          </a:p>
          <a:p>
            <a:pPr marL="238125" indent="-238125" eaLnBrk="1" hangingPunct="1">
              <a:tabLst>
                <a:tab pos="1082675" algn="l"/>
              </a:tabLst>
              <a:defRPr/>
            </a:pPr>
            <a:r>
              <a:rPr lang="en-US" sz="2400" smtClean="0"/>
              <a:t>1978	Civil Service Reform Act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16–</a:t>
            </a:r>
            <a:fld id="{3BF39A07-2299-487F-B783-B2EEE8A4065A}" type="slidenum">
              <a:rPr lang="en-US" sz="900" smtClean="0"/>
              <a:pPr eaLnBrk="1" hangingPunct="1"/>
              <a:t>15</a:t>
            </a:fld>
            <a:endParaRPr lang="en-US" sz="900" smtClean="0"/>
          </a:p>
        </p:txBody>
      </p:sp>
      <p:sp>
        <p:nvSpPr>
          <p:cNvPr id="29700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1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16–4</a:t>
            </a:r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Major National Labor Laws</a:t>
            </a:r>
          </a:p>
        </p:txBody>
      </p:sp>
      <p:pic>
        <p:nvPicPr>
          <p:cNvPr id="1012741" name="Picture 5" descr="16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08125"/>
            <a:ext cx="8526463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1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16–</a:t>
            </a:r>
            <a:fld id="{A02AA57B-8B38-4BFB-94A0-362F97A3DFB2}" type="slidenum">
              <a:rPr lang="en-US" sz="900" smtClean="0"/>
              <a:pPr eaLnBrk="1" hangingPunct="1"/>
              <a:t>16</a:t>
            </a:fld>
            <a:endParaRPr lang="en-US" sz="900" smtClean="0"/>
          </a:p>
        </p:txBody>
      </p:sp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Employer Unfair Labor Practices</a:t>
            </a:r>
          </a:p>
        </p:txBody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smtClean="0"/>
              <a:t>Interfering with the organizing and collective bargaining rights of employees.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smtClean="0"/>
              <a:t>Dominating or interfering with any labor organization.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smtClean="0"/>
              <a:t>Encouraging or discouraging membership in a particular union.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smtClean="0"/>
              <a:t>Discharging persons for organizing activities or union membership.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smtClean="0"/>
              <a:t>Refusing to bargain collectively.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16–</a:t>
            </a:r>
            <a:fld id="{540AF24B-029F-41C9-B9BE-EBFCB0B45018}" type="slidenum">
              <a:rPr lang="en-US" sz="900" smtClean="0"/>
              <a:pPr eaLnBrk="1" hangingPunct="1"/>
              <a:t>17</a:t>
            </a:fld>
            <a:endParaRPr lang="en-US" sz="900" smtClean="0"/>
          </a:p>
        </p:txBody>
      </p:sp>
      <p:sp>
        <p:nvSpPr>
          <p:cNvPr id="106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390525"/>
            <a:ext cx="8077200" cy="51911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Taft-Hartley (Labor-Management Relations) Act</a:t>
            </a:r>
          </a:p>
        </p:txBody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050925"/>
            <a:ext cx="8102600" cy="14636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/>
              <a:t>Right-to-Work Laws</a:t>
            </a:r>
          </a:p>
          <a:p>
            <a:pPr lvl="1" eaLnBrk="1" hangingPunct="1">
              <a:defRPr/>
            </a:pPr>
            <a:r>
              <a:rPr lang="en-US" sz="2000" smtClean="0"/>
              <a:t>State laws that prohibit contracts requiring employees to join unions to obtain or continuing employment.</a:t>
            </a:r>
          </a:p>
        </p:txBody>
      </p:sp>
      <p:grpSp>
        <p:nvGrpSpPr>
          <p:cNvPr id="1069060" name="Group 4"/>
          <p:cNvGrpSpPr>
            <a:grpSpLocks/>
          </p:cNvGrpSpPr>
          <p:nvPr/>
        </p:nvGrpSpPr>
        <p:grpSpPr bwMode="auto">
          <a:xfrm>
            <a:off x="365125" y="2239963"/>
            <a:ext cx="8448675" cy="4000500"/>
            <a:chOff x="208" y="720"/>
            <a:chExt cx="5322" cy="2520"/>
          </a:xfrm>
        </p:grpSpPr>
        <p:pic>
          <p:nvPicPr>
            <p:cNvPr id="31751" name="Picture 5" descr="01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" y="720"/>
              <a:ext cx="5322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2" name="Text Box 6"/>
            <p:cNvSpPr txBox="1">
              <a:spLocks noChangeArrowheads="1"/>
            </p:cNvSpPr>
            <p:nvPr/>
          </p:nvSpPr>
          <p:spPr bwMode="auto">
            <a:xfrm>
              <a:off x="2304" y="1054"/>
              <a:ext cx="111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Types of Shops</a:t>
              </a:r>
            </a:p>
          </p:txBody>
        </p:sp>
        <p:sp>
          <p:nvSpPr>
            <p:cNvPr id="31753" name="Text Box 7"/>
            <p:cNvSpPr txBox="1">
              <a:spLocks noChangeArrowheads="1"/>
            </p:cNvSpPr>
            <p:nvPr/>
          </p:nvSpPr>
          <p:spPr bwMode="auto">
            <a:xfrm>
              <a:off x="518" y="2497"/>
              <a:ext cx="9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Closed Shop</a:t>
              </a:r>
            </a:p>
          </p:txBody>
        </p:sp>
        <p:sp>
          <p:nvSpPr>
            <p:cNvPr id="31754" name="Text Box 8"/>
            <p:cNvSpPr txBox="1">
              <a:spLocks noChangeArrowheads="1"/>
            </p:cNvSpPr>
            <p:nvPr/>
          </p:nvSpPr>
          <p:spPr bwMode="auto">
            <a:xfrm>
              <a:off x="1740" y="2497"/>
              <a:ext cx="97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Union Shop</a:t>
              </a:r>
            </a:p>
          </p:txBody>
        </p:sp>
        <p:sp>
          <p:nvSpPr>
            <p:cNvPr id="31755" name="Text Box 9"/>
            <p:cNvSpPr txBox="1">
              <a:spLocks noChangeArrowheads="1"/>
            </p:cNvSpPr>
            <p:nvPr/>
          </p:nvSpPr>
          <p:spPr bwMode="auto">
            <a:xfrm>
              <a:off x="3073" y="2498"/>
              <a:ext cx="9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Agency Shop</a:t>
              </a:r>
            </a:p>
          </p:txBody>
        </p:sp>
        <p:sp>
          <p:nvSpPr>
            <p:cNvPr id="31756" name="Text Box 10"/>
            <p:cNvSpPr txBox="1">
              <a:spLocks noChangeArrowheads="1"/>
            </p:cNvSpPr>
            <p:nvPr/>
          </p:nvSpPr>
          <p:spPr bwMode="auto">
            <a:xfrm>
              <a:off x="4292" y="2364"/>
              <a:ext cx="920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Maintenance-of-Membership Shop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69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16–</a:t>
            </a:r>
            <a:fld id="{5D10804C-2147-4447-87B0-B984A57BA7BD}" type="slidenum">
              <a:rPr lang="en-US" sz="900" smtClean="0"/>
              <a:pPr eaLnBrk="1" hangingPunct="1"/>
              <a:t>18</a:t>
            </a:fld>
            <a:endParaRPr lang="en-US" sz="900" smtClean="0"/>
          </a:p>
        </p:txBody>
      </p:sp>
      <p:sp>
        <p:nvSpPr>
          <p:cNvPr id="32772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73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16–5</a:t>
            </a:r>
          </a:p>
        </p:txBody>
      </p:sp>
      <p:sp>
        <p:nvSpPr>
          <p:cNvPr id="32774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Right-to-Work States</a:t>
            </a:r>
          </a:p>
        </p:txBody>
      </p:sp>
      <p:pic>
        <p:nvPicPr>
          <p:cNvPr id="1014789" name="Picture 5" descr="16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68363"/>
            <a:ext cx="7407275" cy="537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1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16–</a:t>
            </a:r>
            <a:fld id="{FCD537FA-A09B-4EB4-BEB3-191291B72A7E}" type="slidenum">
              <a:rPr lang="en-US" sz="900" smtClean="0"/>
              <a:pPr eaLnBrk="1" hangingPunct="1"/>
              <a:t>19</a:t>
            </a:fld>
            <a:endParaRPr lang="en-US" sz="900" smtClean="0"/>
          </a:p>
        </p:txBody>
      </p:sp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Right-to-Work Laws – California </a:t>
            </a:r>
          </a:p>
        </p:txBody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960438"/>
            <a:ext cx="8102600" cy="5303837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dirty="0" smtClean="0"/>
              <a:t>Allows employees to refrain from becoming union members, even in a unionized environment. 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dirty="0" smtClean="0"/>
              <a:t>Employers may have an open shop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dirty="0" smtClean="0"/>
              <a:t>Employees can’t be required to join the union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dirty="0" smtClean="0"/>
              <a:t>Employees can’t be required to pay dues to a union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dirty="0" smtClean="0"/>
              <a:t>Prohibits closed shop except in construction-related occupations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dirty="0" smtClean="0"/>
              <a:t>Concern that union may control who is hired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dirty="0" smtClean="0"/>
              <a:t>Closed shop - Individuals must join union in order to be hired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16–</a:t>
            </a:r>
            <a:fld id="{1ACB54E8-04FC-4443-85F3-794F5E84D9D1}" type="slidenum">
              <a:rPr lang="en-US" sz="900" smtClean="0"/>
              <a:pPr eaLnBrk="1" hangingPunct="1"/>
              <a:t>2</a:t>
            </a:fld>
            <a:endParaRPr lang="en-US" sz="900" smtClean="0"/>
          </a:p>
        </p:txBody>
      </p:sp>
      <p:sp>
        <p:nvSpPr>
          <p:cNvPr id="103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Nature of Unions</a:t>
            </a:r>
          </a:p>
        </p:txBody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Union</a:t>
            </a:r>
          </a:p>
          <a:p>
            <a:pPr lvl="1" eaLnBrk="1" hangingPunct="1">
              <a:defRPr/>
            </a:pPr>
            <a:r>
              <a:rPr lang="en-US" smtClean="0"/>
              <a:t>A formal association of workers that promotes the interests of its members through collective action.</a:t>
            </a:r>
          </a:p>
          <a:p>
            <a:pPr eaLnBrk="1" hangingPunct="1">
              <a:defRPr/>
            </a:pPr>
            <a:r>
              <a:rPr lang="en-US" smtClean="0"/>
              <a:t>Why Employees Unionize</a:t>
            </a:r>
          </a:p>
          <a:p>
            <a:pPr lvl="1" eaLnBrk="1" hangingPunct="1">
              <a:defRPr/>
            </a:pPr>
            <a:r>
              <a:rPr lang="en-US" smtClean="0"/>
              <a:t>They are dissatisfied with how they are treated by their employers.</a:t>
            </a:r>
          </a:p>
          <a:p>
            <a:pPr lvl="1" eaLnBrk="1" hangingPunct="1">
              <a:defRPr/>
            </a:pPr>
            <a:r>
              <a:rPr lang="en-US" smtClean="0"/>
              <a:t>They believe that unions can improve their work situations.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16–</a:t>
            </a:r>
            <a:fld id="{FD5316CF-E7DD-497E-A2C4-567E3176DE9F}" type="slidenum">
              <a:rPr lang="en-US" sz="900" smtClean="0"/>
              <a:pPr eaLnBrk="1" hangingPunct="1"/>
              <a:t>20</a:t>
            </a:fld>
            <a:endParaRPr lang="en-US" sz="900" smtClean="0"/>
          </a:p>
        </p:txBody>
      </p:sp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390525"/>
            <a:ext cx="8077200" cy="584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No Right-to-Work Laws in Some States </a:t>
            </a:r>
          </a:p>
        </p:txBody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960438"/>
            <a:ext cx="8102600" cy="5303837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dirty="0" smtClean="0"/>
              <a:t>Union shop  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dirty="0" smtClean="0"/>
              <a:t>Employees must join union, usually 30-60 days after hire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dirty="0" smtClean="0"/>
              <a:t>Agency shop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dirty="0" smtClean="0"/>
              <a:t>Employees who refuse to join union must pay amounts equal to union dues and fees in return for representation services of the union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dirty="0" smtClean="0"/>
              <a:t>Maintenance-of-membership shop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dirty="0" smtClean="0"/>
              <a:t>Employees must stay union members for the period of the labor contract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16–</a:t>
            </a:r>
            <a:fld id="{40A6C0D4-28A0-4AB6-B49B-074483691A8A}" type="slidenum">
              <a:rPr lang="en-US" sz="900" smtClean="0"/>
              <a:pPr eaLnBrk="1" hangingPunct="1"/>
              <a:t>21</a:t>
            </a:fld>
            <a:endParaRPr lang="en-US" sz="900" smtClean="0"/>
          </a:p>
        </p:txBody>
      </p:sp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Right-to-Work Laws  </a:t>
            </a:r>
          </a:p>
        </p:txBody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1508125"/>
            <a:ext cx="8102600" cy="1738313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dirty="0" smtClean="0"/>
              <a:t>Do you think that right-to-work laws are a good idea? Why or why not?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16–</a:t>
            </a:r>
            <a:fld id="{DF7F7267-216A-456D-93A2-2EC55EDFC3FE}" type="slidenum">
              <a:rPr lang="en-US" sz="900" smtClean="0"/>
              <a:pPr eaLnBrk="1" hangingPunct="1"/>
              <a:t>22</a:t>
            </a:fld>
            <a:endParaRPr lang="en-US" sz="900" smtClean="0"/>
          </a:p>
        </p:txBody>
      </p:sp>
      <p:sp>
        <p:nvSpPr>
          <p:cNvPr id="36868" name="Line 2"/>
          <p:cNvSpPr>
            <a:spLocks noChangeShapeType="1"/>
          </p:cNvSpPr>
          <p:nvPr/>
        </p:nvSpPr>
        <p:spPr bwMode="auto">
          <a:xfrm>
            <a:off x="460375" y="1508125"/>
            <a:ext cx="2190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69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211772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16–6</a:t>
            </a:r>
          </a:p>
        </p:txBody>
      </p:sp>
      <p:sp>
        <p:nvSpPr>
          <p:cNvPr id="36870" name="Text Box 4"/>
          <p:cNvSpPr txBox="1">
            <a:spLocks noChangeArrowheads="1"/>
          </p:cNvSpPr>
          <p:nvPr/>
        </p:nvSpPr>
        <p:spPr bwMode="auto">
          <a:xfrm>
            <a:off x="457200" y="806450"/>
            <a:ext cx="2286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Typical Unionization Process</a:t>
            </a:r>
          </a:p>
        </p:txBody>
      </p:sp>
      <p:pic>
        <p:nvPicPr>
          <p:cNvPr id="1016837" name="Picture 5" descr="16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228600"/>
            <a:ext cx="2532063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1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16–</a:t>
            </a:r>
            <a:fld id="{41B2EE02-9C1A-49C2-9198-E4ED64B672FE}" type="slidenum">
              <a:rPr lang="en-US" sz="900" smtClean="0"/>
              <a:pPr eaLnBrk="1" hangingPunct="1"/>
              <a:t>23</a:t>
            </a:fld>
            <a:endParaRPr lang="en-US" sz="900" smtClean="0"/>
          </a:p>
        </p:txBody>
      </p:sp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Organizing Campaign</a:t>
            </a:r>
          </a:p>
        </p:txBody>
      </p:sp>
      <p:grpSp>
        <p:nvGrpSpPr>
          <p:cNvPr id="1075203" name="Group 3"/>
          <p:cNvGrpSpPr>
            <a:grpSpLocks/>
          </p:cNvGrpSpPr>
          <p:nvPr/>
        </p:nvGrpSpPr>
        <p:grpSpPr bwMode="auto">
          <a:xfrm>
            <a:off x="639763" y="1508125"/>
            <a:ext cx="7864475" cy="4206875"/>
            <a:chOff x="403" y="950"/>
            <a:chExt cx="4954" cy="2650"/>
          </a:xfrm>
        </p:grpSpPr>
        <p:pic>
          <p:nvPicPr>
            <p:cNvPr id="37894" name="Picture 4" descr="BluBox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950"/>
              <a:ext cx="2520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5" name="Picture 5" descr="BluBox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767"/>
              <a:ext cx="2520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6" name="Picture 6" descr="BluBox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7" y="2584"/>
              <a:ext cx="2520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7" name="Text Box 7"/>
            <p:cNvSpPr txBox="1">
              <a:spLocks noChangeArrowheads="1"/>
            </p:cNvSpPr>
            <p:nvPr/>
          </p:nvSpPr>
          <p:spPr bwMode="auto">
            <a:xfrm>
              <a:off x="2995" y="1122"/>
              <a:ext cx="2082" cy="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Holding mandatory employee meetings.</a:t>
              </a:r>
            </a:p>
          </p:txBody>
        </p:sp>
        <p:sp>
          <p:nvSpPr>
            <p:cNvPr id="37898" name="Text Box 8"/>
            <p:cNvSpPr txBox="1">
              <a:spLocks noChangeArrowheads="1"/>
            </p:cNvSpPr>
            <p:nvPr/>
          </p:nvSpPr>
          <p:spPr bwMode="auto">
            <a:xfrm>
              <a:off x="3000" y="1939"/>
              <a:ext cx="2082" cy="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Distributing anti-union leaflets and letters</a:t>
              </a:r>
            </a:p>
          </p:txBody>
        </p:sp>
        <p:sp>
          <p:nvSpPr>
            <p:cNvPr id="37899" name="Text Box 9"/>
            <p:cNvSpPr txBox="1">
              <a:spLocks noChangeArrowheads="1"/>
            </p:cNvSpPr>
            <p:nvPr/>
          </p:nvSpPr>
          <p:spPr bwMode="auto">
            <a:xfrm>
              <a:off x="3010" y="2756"/>
              <a:ext cx="2082" cy="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Anti-union videos, e-mails, and other electronic means.</a:t>
              </a:r>
            </a:p>
          </p:txBody>
        </p:sp>
        <p:pic>
          <p:nvPicPr>
            <p:cNvPr id="37900" name="Picture 10" descr="010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2126"/>
              <a:ext cx="95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1" name="Picture 11" descr="01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1468" y="1604"/>
              <a:ext cx="1306" cy="1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2" name="Picture 12" descr="01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67" y="1132"/>
              <a:ext cx="1307" cy="1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903" name="Group 13"/>
            <p:cNvGrpSpPr>
              <a:grpSpLocks/>
            </p:cNvGrpSpPr>
            <p:nvPr/>
          </p:nvGrpSpPr>
          <p:grpSpPr bwMode="auto">
            <a:xfrm>
              <a:off x="403" y="1743"/>
              <a:ext cx="2276" cy="1149"/>
              <a:chOff x="3398" y="2230"/>
              <a:chExt cx="1325" cy="688"/>
            </a:xfrm>
          </p:grpSpPr>
          <p:pic>
            <p:nvPicPr>
              <p:cNvPr id="37904" name="Picture 14" descr="OrgOvl0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8" y="2230"/>
                <a:ext cx="1325" cy="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05" name="Text Box 15"/>
              <p:cNvSpPr txBox="1">
                <a:spLocks noChangeArrowheads="1"/>
              </p:cNvSpPr>
              <p:nvPr/>
            </p:nvSpPr>
            <p:spPr bwMode="auto">
              <a:xfrm>
                <a:off x="3571" y="2318"/>
                <a:ext cx="862" cy="4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en-US" sz="1800" b="1">
                    <a:latin typeface="Trebuchet MS" pitchFamily="34" charset="0"/>
                  </a:rPr>
                  <a:t>Employers’ Union Prevention Efforts</a:t>
                </a:r>
              </a:p>
            </p:txBody>
          </p:sp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7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16–</a:t>
            </a:r>
            <a:fld id="{CD06918C-FBF8-463B-BDF7-CA62AF49BCA2}" type="slidenum">
              <a:rPr lang="en-US" sz="900" smtClean="0"/>
              <a:pPr eaLnBrk="1" hangingPunct="1"/>
              <a:t>24</a:t>
            </a:fld>
            <a:endParaRPr lang="en-US" sz="900" smtClean="0"/>
          </a:p>
        </p:txBody>
      </p:sp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Unionization Do’s and Don’ts for Managers  </a:t>
            </a:r>
          </a:p>
        </p:txBody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1143000"/>
            <a:ext cx="8102600" cy="5303838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dirty="0" smtClean="0"/>
              <a:t>Refer to page 559 in text – HR on-the-job 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dirty="0" smtClean="0"/>
              <a:t>What do you think are the two most effective things that employers can do to prevent unionization? Why?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dirty="0" smtClean="0"/>
              <a:t>What do you think are the reasons that most employees join a union? Explain.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dirty="0" smtClean="0"/>
              <a:t>Do you think it is a good idea for an employer to hire an outside consultant if employees try to unionize?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16–</a:t>
            </a:r>
            <a:fld id="{F321C1FF-F188-4DF2-99E4-DD3AF6913B4B}" type="slidenum">
              <a:rPr lang="en-US" sz="900" smtClean="0"/>
              <a:pPr eaLnBrk="1" hangingPunct="1"/>
              <a:t>25</a:t>
            </a:fld>
            <a:endParaRPr lang="en-US" sz="900" smtClean="0"/>
          </a:p>
        </p:txBody>
      </p:sp>
      <p:sp>
        <p:nvSpPr>
          <p:cNvPr id="107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Unions’ Organizing Efforts</a:t>
            </a:r>
          </a:p>
        </p:txBody>
      </p:sp>
      <p:grpSp>
        <p:nvGrpSpPr>
          <p:cNvPr id="1077251" name="Group 3"/>
          <p:cNvGrpSpPr>
            <a:grpSpLocks/>
          </p:cNvGrpSpPr>
          <p:nvPr/>
        </p:nvGrpSpPr>
        <p:grpSpPr bwMode="auto">
          <a:xfrm>
            <a:off x="1463675" y="960438"/>
            <a:ext cx="6453188" cy="5303837"/>
            <a:chOff x="791" y="692"/>
            <a:chExt cx="4181" cy="3369"/>
          </a:xfrm>
        </p:grpSpPr>
        <p:pic>
          <p:nvPicPr>
            <p:cNvPr id="39942" name="Picture 4" descr="010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" y="692"/>
              <a:ext cx="4181" cy="3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3" name="Text Box 5"/>
            <p:cNvSpPr txBox="1">
              <a:spLocks noChangeArrowheads="1"/>
            </p:cNvSpPr>
            <p:nvPr/>
          </p:nvSpPr>
          <p:spPr bwMode="auto">
            <a:xfrm>
              <a:off x="1498" y="1105"/>
              <a:ext cx="92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Salting</a:t>
              </a:r>
            </a:p>
          </p:txBody>
        </p:sp>
        <p:sp>
          <p:nvSpPr>
            <p:cNvPr id="39944" name="Text Box 6"/>
            <p:cNvSpPr txBox="1">
              <a:spLocks noChangeArrowheads="1"/>
            </p:cNvSpPr>
            <p:nvPr/>
          </p:nvSpPr>
          <p:spPr bwMode="auto">
            <a:xfrm>
              <a:off x="3456" y="1037"/>
              <a:ext cx="922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Authorization Cards</a:t>
              </a:r>
            </a:p>
          </p:txBody>
        </p:sp>
        <p:sp>
          <p:nvSpPr>
            <p:cNvPr id="39945" name="Text Box 7"/>
            <p:cNvSpPr txBox="1">
              <a:spLocks noChangeArrowheads="1"/>
            </p:cNvSpPr>
            <p:nvPr/>
          </p:nvSpPr>
          <p:spPr bwMode="auto">
            <a:xfrm>
              <a:off x="3744" y="2544"/>
              <a:ext cx="921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Bargaining Unit Composition</a:t>
              </a:r>
            </a:p>
          </p:txBody>
        </p:sp>
        <p:sp>
          <p:nvSpPr>
            <p:cNvPr id="39946" name="Text Box 8"/>
            <p:cNvSpPr txBox="1">
              <a:spLocks noChangeArrowheads="1"/>
            </p:cNvSpPr>
            <p:nvPr/>
          </p:nvSpPr>
          <p:spPr bwMode="auto">
            <a:xfrm>
              <a:off x="1210" y="2544"/>
              <a:ext cx="921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Contract Negotiation</a:t>
              </a:r>
            </a:p>
          </p:txBody>
        </p:sp>
        <p:sp>
          <p:nvSpPr>
            <p:cNvPr id="39947" name="Text Box 9"/>
            <p:cNvSpPr txBox="1">
              <a:spLocks noChangeArrowheads="1"/>
            </p:cNvSpPr>
            <p:nvPr/>
          </p:nvSpPr>
          <p:spPr bwMode="auto">
            <a:xfrm>
              <a:off x="2477" y="3225"/>
              <a:ext cx="921" cy="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400" b="1">
                  <a:latin typeface="Trebuchet MS" pitchFamily="34" charset="0"/>
                </a:rPr>
                <a:t>Certification</a:t>
              </a:r>
              <a:br>
                <a:rPr lang="en-US" sz="1400" b="1">
                  <a:latin typeface="Trebuchet MS" pitchFamily="34" charset="0"/>
                </a:rPr>
              </a:br>
              <a:r>
                <a:rPr lang="en-US" sz="1400" b="1">
                  <a:latin typeface="Trebuchet MS" pitchFamily="34" charset="0"/>
                </a:rPr>
                <a:t>and</a:t>
              </a:r>
              <a:br>
                <a:rPr lang="en-US" sz="1400" b="1">
                  <a:latin typeface="Trebuchet MS" pitchFamily="34" charset="0"/>
                </a:rPr>
              </a:br>
              <a:r>
                <a:rPr lang="en-US" sz="1400" b="1">
                  <a:latin typeface="Trebuchet MS" pitchFamily="34" charset="0"/>
                </a:rPr>
                <a:t>Decertification</a:t>
              </a:r>
            </a:p>
          </p:txBody>
        </p:sp>
        <p:sp>
          <p:nvSpPr>
            <p:cNvPr id="39948" name="Text Box 10"/>
            <p:cNvSpPr txBox="1">
              <a:spLocks noChangeArrowheads="1"/>
            </p:cNvSpPr>
            <p:nvPr/>
          </p:nvSpPr>
          <p:spPr bwMode="auto">
            <a:xfrm>
              <a:off x="2477" y="1947"/>
              <a:ext cx="921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3716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Unionization Efforts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77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16–</a:t>
            </a:r>
            <a:fld id="{6FE3FB56-07AA-4215-90D7-A0821887EF13}" type="slidenum">
              <a:rPr lang="en-US" sz="900" smtClean="0"/>
              <a:pPr eaLnBrk="1" hangingPunct="1"/>
              <a:t>26</a:t>
            </a:fld>
            <a:endParaRPr lang="en-US" sz="900" smtClean="0"/>
          </a:p>
        </p:txBody>
      </p:sp>
      <p:sp>
        <p:nvSpPr>
          <p:cNvPr id="107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Bargaining Unit Composition</a:t>
            </a:r>
          </a:p>
        </p:txBody>
      </p:sp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smtClean="0"/>
              <a:t>“Community of Interest”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Wages, hours, and working conditions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Traditional industry groupings for bargaining purposes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Physical location and amount of interaction and working relationships among employee groups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Supervision by similar levels of management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smtClean="0"/>
              <a:t>Supervisors and Union Ineligibility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Supervisors are excluded from bargaining units.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16–</a:t>
            </a:r>
            <a:fld id="{D039B043-B221-425F-BF89-A1B45088497F}" type="slidenum">
              <a:rPr lang="en-US" sz="900" smtClean="0"/>
              <a:pPr eaLnBrk="1" hangingPunct="1"/>
              <a:t>27</a:t>
            </a:fld>
            <a:endParaRPr lang="en-US" sz="900" smtClean="0"/>
          </a:p>
        </p:txBody>
      </p:sp>
      <p:sp>
        <p:nvSpPr>
          <p:cNvPr id="41988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89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16–7</a:t>
            </a:r>
          </a:p>
        </p:txBody>
      </p:sp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Continuum of Collective Bargaining Relations</a:t>
            </a:r>
          </a:p>
        </p:txBody>
      </p:sp>
      <p:pic>
        <p:nvPicPr>
          <p:cNvPr id="1018885" name="Picture 5" descr="16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374775"/>
            <a:ext cx="86868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1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16–</a:t>
            </a:r>
            <a:fld id="{01B99C61-1162-4F31-B604-9CCCECB5203D}" type="slidenum">
              <a:rPr lang="en-US" sz="900" smtClean="0"/>
              <a:pPr eaLnBrk="1" hangingPunct="1"/>
              <a:t>28</a:t>
            </a:fld>
            <a:endParaRPr lang="en-US" sz="900" smtClean="0"/>
          </a:p>
        </p:txBody>
      </p:sp>
      <p:sp>
        <p:nvSpPr>
          <p:cNvPr id="108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Collective Bargaining Issues</a:t>
            </a:r>
          </a:p>
        </p:txBody>
      </p:sp>
      <p:grpSp>
        <p:nvGrpSpPr>
          <p:cNvPr id="1081347" name="Group 3"/>
          <p:cNvGrpSpPr>
            <a:grpSpLocks/>
          </p:cNvGrpSpPr>
          <p:nvPr/>
        </p:nvGrpSpPr>
        <p:grpSpPr bwMode="auto">
          <a:xfrm>
            <a:off x="914400" y="1508125"/>
            <a:ext cx="6765925" cy="4206875"/>
            <a:chOff x="403" y="950"/>
            <a:chExt cx="4954" cy="2650"/>
          </a:xfrm>
        </p:grpSpPr>
        <p:pic>
          <p:nvPicPr>
            <p:cNvPr id="43014" name="Picture 4" descr="BluBox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950"/>
              <a:ext cx="2520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5" name="Picture 5" descr="BluBox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767"/>
              <a:ext cx="2520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6" name="Picture 6" descr="BluBox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7" y="2584"/>
              <a:ext cx="2520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7" name="Text Box 7"/>
            <p:cNvSpPr txBox="1">
              <a:spLocks noChangeArrowheads="1"/>
            </p:cNvSpPr>
            <p:nvPr/>
          </p:nvSpPr>
          <p:spPr bwMode="auto">
            <a:xfrm>
              <a:off x="2995" y="1122"/>
              <a:ext cx="2082" cy="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Management Rights</a:t>
              </a:r>
            </a:p>
          </p:txBody>
        </p:sp>
        <p:sp>
          <p:nvSpPr>
            <p:cNvPr id="43018" name="Text Box 8"/>
            <p:cNvSpPr txBox="1">
              <a:spLocks noChangeArrowheads="1"/>
            </p:cNvSpPr>
            <p:nvPr/>
          </p:nvSpPr>
          <p:spPr bwMode="auto">
            <a:xfrm>
              <a:off x="3000" y="1939"/>
              <a:ext cx="2082" cy="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Union Security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(dues checkoff)</a:t>
              </a:r>
            </a:p>
          </p:txBody>
        </p:sp>
        <p:sp>
          <p:nvSpPr>
            <p:cNvPr id="43019" name="Text Box 9"/>
            <p:cNvSpPr txBox="1">
              <a:spLocks noChangeArrowheads="1"/>
            </p:cNvSpPr>
            <p:nvPr/>
          </p:nvSpPr>
          <p:spPr bwMode="auto">
            <a:xfrm>
              <a:off x="3010" y="2756"/>
              <a:ext cx="2082" cy="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Classification of 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Bargaining Issues</a:t>
              </a:r>
            </a:p>
          </p:txBody>
        </p:sp>
        <p:pic>
          <p:nvPicPr>
            <p:cNvPr id="43020" name="Picture 10" descr="010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2126"/>
              <a:ext cx="95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1" name="Picture 11" descr="01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1468" y="1604"/>
              <a:ext cx="1306" cy="1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2" name="Picture 12" descr="01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67" y="1132"/>
              <a:ext cx="1307" cy="1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3023" name="Group 13"/>
            <p:cNvGrpSpPr>
              <a:grpSpLocks/>
            </p:cNvGrpSpPr>
            <p:nvPr/>
          </p:nvGrpSpPr>
          <p:grpSpPr bwMode="auto">
            <a:xfrm>
              <a:off x="403" y="1743"/>
              <a:ext cx="2276" cy="1149"/>
              <a:chOff x="3398" y="2230"/>
              <a:chExt cx="1325" cy="688"/>
            </a:xfrm>
          </p:grpSpPr>
          <p:pic>
            <p:nvPicPr>
              <p:cNvPr id="43024" name="Picture 14" descr="OrgOvl0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8" y="2230"/>
                <a:ext cx="1325" cy="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25" name="Text Box 15"/>
              <p:cNvSpPr txBox="1">
                <a:spLocks noChangeArrowheads="1"/>
              </p:cNvSpPr>
              <p:nvPr/>
            </p:nvSpPr>
            <p:spPr bwMode="auto">
              <a:xfrm>
                <a:off x="3571" y="2318"/>
                <a:ext cx="862" cy="4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en-US" sz="1800" b="1">
                    <a:latin typeface="Trebuchet MS" pitchFamily="34" charset="0"/>
                  </a:rPr>
                  <a:t>Bargaining </a:t>
                </a:r>
                <a:br>
                  <a:rPr lang="en-US" sz="1800" b="1">
                    <a:latin typeface="Trebuchet MS" pitchFamily="34" charset="0"/>
                  </a:rPr>
                </a:br>
                <a:r>
                  <a:rPr lang="en-US" sz="1800" b="1">
                    <a:latin typeface="Trebuchet MS" pitchFamily="34" charset="0"/>
                  </a:rPr>
                  <a:t>Issues</a:t>
                </a:r>
              </a:p>
            </p:txBody>
          </p:sp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8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16–</a:t>
            </a:r>
            <a:fld id="{91212DD9-0BD3-4922-B7C7-A886C885C133}" type="slidenum">
              <a:rPr lang="en-US" sz="900" smtClean="0"/>
              <a:pPr eaLnBrk="1" hangingPunct="1"/>
              <a:t>29</a:t>
            </a:fld>
            <a:endParaRPr lang="en-US" sz="900" smtClean="0"/>
          </a:p>
        </p:txBody>
      </p:sp>
      <p:sp>
        <p:nvSpPr>
          <p:cNvPr id="108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Classification of Bargaining Issues</a:t>
            </a:r>
          </a:p>
        </p:txBody>
      </p:sp>
      <p:grpSp>
        <p:nvGrpSpPr>
          <p:cNvPr id="1085443" name="Group 3"/>
          <p:cNvGrpSpPr>
            <a:grpSpLocks/>
          </p:cNvGrpSpPr>
          <p:nvPr/>
        </p:nvGrpSpPr>
        <p:grpSpPr bwMode="auto">
          <a:xfrm>
            <a:off x="1279525" y="1508125"/>
            <a:ext cx="6127750" cy="3932238"/>
            <a:chOff x="403" y="950"/>
            <a:chExt cx="4954" cy="2650"/>
          </a:xfrm>
        </p:grpSpPr>
        <p:pic>
          <p:nvPicPr>
            <p:cNvPr id="44038" name="Picture 4" descr="BluBox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950"/>
              <a:ext cx="2520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39" name="Picture 5" descr="BluBox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767"/>
              <a:ext cx="2520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0" name="Picture 6" descr="BluBox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7" y="2584"/>
              <a:ext cx="2520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1" name="Text Box 7"/>
            <p:cNvSpPr txBox="1">
              <a:spLocks noChangeArrowheads="1"/>
            </p:cNvSpPr>
            <p:nvPr/>
          </p:nvSpPr>
          <p:spPr bwMode="auto">
            <a:xfrm>
              <a:off x="2995" y="1122"/>
              <a:ext cx="2082" cy="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Mandatory Issues</a:t>
              </a:r>
            </a:p>
          </p:txBody>
        </p:sp>
        <p:sp>
          <p:nvSpPr>
            <p:cNvPr id="44042" name="Text Box 8"/>
            <p:cNvSpPr txBox="1">
              <a:spLocks noChangeArrowheads="1"/>
            </p:cNvSpPr>
            <p:nvPr/>
          </p:nvSpPr>
          <p:spPr bwMode="auto">
            <a:xfrm>
              <a:off x="3000" y="1939"/>
              <a:ext cx="2082" cy="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Permissive Issues</a:t>
              </a:r>
            </a:p>
          </p:txBody>
        </p:sp>
        <p:sp>
          <p:nvSpPr>
            <p:cNvPr id="44043" name="Text Box 9"/>
            <p:cNvSpPr txBox="1">
              <a:spLocks noChangeArrowheads="1"/>
            </p:cNvSpPr>
            <p:nvPr/>
          </p:nvSpPr>
          <p:spPr bwMode="auto">
            <a:xfrm>
              <a:off x="3010" y="2756"/>
              <a:ext cx="2082" cy="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Illegal Issues</a:t>
              </a:r>
            </a:p>
          </p:txBody>
        </p:sp>
        <p:pic>
          <p:nvPicPr>
            <p:cNvPr id="44044" name="Picture 10" descr="010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2126"/>
              <a:ext cx="95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5" name="Picture 11" descr="01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1468" y="1604"/>
              <a:ext cx="1306" cy="1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6" name="Picture 12" descr="01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67" y="1132"/>
              <a:ext cx="1307" cy="1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047" name="Group 13"/>
            <p:cNvGrpSpPr>
              <a:grpSpLocks/>
            </p:cNvGrpSpPr>
            <p:nvPr/>
          </p:nvGrpSpPr>
          <p:grpSpPr bwMode="auto">
            <a:xfrm>
              <a:off x="403" y="1743"/>
              <a:ext cx="2276" cy="1149"/>
              <a:chOff x="3398" y="2230"/>
              <a:chExt cx="1325" cy="688"/>
            </a:xfrm>
          </p:grpSpPr>
          <p:pic>
            <p:nvPicPr>
              <p:cNvPr id="44048" name="Picture 14" descr="OrgOvl0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8" y="2230"/>
                <a:ext cx="1325" cy="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049" name="Text Box 15"/>
              <p:cNvSpPr txBox="1">
                <a:spLocks noChangeArrowheads="1"/>
              </p:cNvSpPr>
              <p:nvPr/>
            </p:nvSpPr>
            <p:spPr bwMode="auto">
              <a:xfrm>
                <a:off x="3571" y="2318"/>
                <a:ext cx="862" cy="4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en-US" sz="1800" b="1">
                    <a:latin typeface="Trebuchet MS" pitchFamily="34" charset="0"/>
                  </a:rPr>
                  <a:t>Collective Bargaining </a:t>
                </a:r>
                <a:br>
                  <a:rPr lang="en-US" sz="1800" b="1">
                    <a:latin typeface="Trebuchet MS" pitchFamily="34" charset="0"/>
                  </a:rPr>
                </a:br>
                <a:r>
                  <a:rPr lang="en-US" sz="1800" b="1">
                    <a:latin typeface="Trebuchet MS" pitchFamily="34" charset="0"/>
                  </a:rPr>
                  <a:t>Issues</a:t>
                </a:r>
              </a:p>
            </p:txBody>
          </p:sp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8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16–</a:t>
            </a:r>
            <a:fld id="{46D8F25B-F3EA-4CCB-9060-EC8C1B1E1270}" type="slidenum">
              <a:rPr lang="en-US" sz="900" smtClean="0"/>
              <a:pPr eaLnBrk="1" hangingPunct="1"/>
              <a:t>3</a:t>
            </a:fld>
            <a:endParaRPr lang="en-US" sz="900" smtClean="0"/>
          </a:p>
        </p:txBody>
      </p:sp>
      <p:sp>
        <p:nvSpPr>
          <p:cNvPr id="16388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389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16–1</a:t>
            </a:r>
          </a:p>
        </p:txBody>
      </p:sp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Factors Leading to Employee Unionization</a:t>
            </a:r>
          </a:p>
        </p:txBody>
      </p:sp>
      <p:pic>
        <p:nvPicPr>
          <p:cNvPr id="1006597" name="Picture 5" descr="16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68363"/>
            <a:ext cx="73152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0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16–</a:t>
            </a:r>
            <a:fld id="{4A6F8E39-AE65-4FE9-A2FC-D2566E9D11E5}" type="slidenum">
              <a:rPr lang="en-US" sz="900" smtClean="0"/>
              <a:pPr eaLnBrk="1" hangingPunct="1"/>
              <a:t>30</a:t>
            </a:fld>
            <a:endParaRPr lang="en-US" sz="900" smtClean="0"/>
          </a:p>
        </p:txBody>
      </p:sp>
      <p:sp>
        <p:nvSpPr>
          <p:cNvPr id="1087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5794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/>
              <a:t>Collective Bargaining Process</a:t>
            </a:r>
          </a:p>
        </p:txBody>
      </p:sp>
      <p:grpSp>
        <p:nvGrpSpPr>
          <p:cNvPr id="1087491" name="Group 3"/>
          <p:cNvGrpSpPr>
            <a:grpSpLocks/>
          </p:cNvGrpSpPr>
          <p:nvPr/>
        </p:nvGrpSpPr>
        <p:grpSpPr bwMode="auto">
          <a:xfrm>
            <a:off x="1319213" y="1227138"/>
            <a:ext cx="6818312" cy="5037137"/>
            <a:chOff x="831" y="773"/>
            <a:chExt cx="4295" cy="3173"/>
          </a:xfrm>
        </p:grpSpPr>
        <p:grpSp>
          <p:nvGrpSpPr>
            <p:cNvPr id="45062" name="Group 4"/>
            <p:cNvGrpSpPr>
              <a:grpSpLocks/>
            </p:cNvGrpSpPr>
            <p:nvPr/>
          </p:nvGrpSpPr>
          <p:grpSpPr bwMode="auto">
            <a:xfrm>
              <a:off x="2352" y="2454"/>
              <a:ext cx="1104" cy="743"/>
              <a:chOff x="2650" y="835"/>
              <a:chExt cx="1209" cy="518"/>
            </a:xfrm>
          </p:grpSpPr>
          <p:pic>
            <p:nvPicPr>
              <p:cNvPr id="45089" name="Picture 5" descr="BluBox0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0" y="835"/>
                <a:ext cx="1209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090" name="Text Box 6"/>
              <p:cNvSpPr txBox="1">
                <a:spLocks noChangeArrowheads="1"/>
              </p:cNvSpPr>
              <p:nvPr/>
            </p:nvSpPr>
            <p:spPr bwMode="auto">
              <a:xfrm>
                <a:off x="2728" y="912"/>
                <a:ext cx="99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b="1">
                    <a:latin typeface="Trebuchet MS" pitchFamily="34" charset="0"/>
                  </a:rPr>
                  <a:t>Conciliation</a:t>
                </a:r>
                <a:br>
                  <a:rPr lang="en-US" sz="1200" b="1">
                    <a:latin typeface="Trebuchet MS" pitchFamily="34" charset="0"/>
                  </a:rPr>
                </a:br>
                <a:r>
                  <a:rPr lang="en-US" sz="1200" b="1">
                    <a:latin typeface="Trebuchet MS" pitchFamily="34" charset="0"/>
                  </a:rPr>
                  <a:t>Mediation</a:t>
                </a:r>
                <a:br>
                  <a:rPr lang="en-US" sz="1200" b="1">
                    <a:latin typeface="Trebuchet MS" pitchFamily="34" charset="0"/>
                  </a:rPr>
                </a:br>
                <a:r>
                  <a:rPr lang="en-US" sz="1200" b="1">
                    <a:latin typeface="Trebuchet MS" pitchFamily="34" charset="0"/>
                  </a:rPr>
                  <a:t>Arbitration</a:t>
                </a:r>
              </a:p>
            </p:txBody>
          </p:sp>
        </p:grpSp>
        <p:pic>
          <p:nvPicPr>
            <p:cNvPr id="45063" name="Picture 7" descr="010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100000">
              <a:off x="2074" y="3106"/>
              <a:ext cx="55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064" name="Group 8"/>
            <p:cNvGrpSpPr>
              <a:grpSpLocks/>
            </p:cNvGrpSpPr>
            <p:nvPr/>
          </p:nvGrpSpPr>
          <p:grpSpPr bwMode="auto">
            <a:xfrm>
              <a:off x="1267" y="3258"/>
              <a:ext cx="1325" cy="688"/>
              <a:chOff x="3398" y="2230"/>
              <a:chExt cx="1325" cy="688"/>
            </a:xfrm>
          </p:grpSpPr>
          <p:pic>
            <p:nvPicPr>
              <p:cNvPr id="45087" name="Picture 9" descr="OrgOvl0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8" y="2230"/>
                <a:ext cx="1325" cy="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088" name="Text Box 10"/>
              <p:cNvSpPr txBox="1">
                <a:spLocks noChangeArrowheads="1"/>
              </p:cNvSpPr>
              <p:nvPr/>
            </p:nvSpPr>
            <p:spPr bwMode="auto">
              <a:xfrm>
                <a:off x="3571" y="2318"/>
                <a:ext cx="862" cy="4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en-US" sz="1200" b="1">
                    <a:latin typeface="Trebuchet MS" pitchFamily="34" charset="0"/>
                  </a:rPr>
                  <a:t>Strikes and Lockouts</a:t>
                </a:r>
              </a:p>
            </p:txBody>
          </p:sp>
        </p:grpSp>
        <p:grpSp>
          <p:nvGrpSpPr>
            <p:cNvPr id="45065" name="Group 11"/>
            <p:cNvGrpSpPr>
              <a:grpSpLocks/>
            </p:cNvGrpSpPr>
            <p:nvPr/>
          </p:nvGrpSpPr>
          <p:grpSpPr bwMode="auto">
            <a:xfrm>
              <a:off x="3754" y="2506"/>
              <a:ext cx="1372" cy="570"/>
              <a:chOff x="2274" y="2616"/>
              <a:chExt cx="1842" cy="1445"/>
            </a:xfrm>
          </p:grpSpPr>
          <p:pic>
            <p:nvPicPr>
              <p:cNvPr id="45085" name="Picture 12" descr="GrnBox0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4" y="2616"/>
                <a:ext cx="1842" cy="1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086" name="Text Box 13"/>
              <p:cNvSpPr txBox="1">
                <a:spLocks noChangeArrowheads="1"/>
              </p:cNvSpPr>
              <p:nvPr/>
            </p:nvSpPr>
            <p:spPr bwMode="auto">
              <a:xfrm>
                <a:off x="2370" y="2715"/>
                <a:ext cx="1540" cy="11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defTabSz="1254125" eaLnBrk="0" hangingPunct="0">
                  <a:tabLst>
                    <a:tab pos="1201738" algn="l"/>
                    <a:tab pos="1711325" algn="l"/>
                  </a:tabLst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54125" eaLnBrk="0" hangingPunct="0">
                  <a:tabLst>
                    <a:tab pos="1201738" algn="l"/>
                    <a:tab pos="1711325" algn="l"/>
                  </a:tabLst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54125" eaLnBrk="0" hangingPunct="0">
                  <a:tabLst>
                    <a:tab pos="1201738" algn="l"/>
                    <a:tab pos="1711325" algn="l"/>
                  </a:tabLst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54125" eaLnBrk="0" hangingPunct="0">
                  <a:tabLst>
                    <a:tab pos="1201738" algn="l"/>
                    <a:tab pos="1711325" algn="l"/>
                  </a:tabLst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54125" eaLnBrk="0" hangingPunct="0">
                  <a:tabLst>
                    <a:tab pos="1201738" algn="l"/>
                    <a:tab pos="1711325" algn="l"/>
                  </a:tabLst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54125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01738" algn="l"/>
                    <a:tab pos="1711325" algn="l"/>
                  </a:tabLs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54125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01738" algn="l"/>
                    <a:tab pos="1711325" algn="l"/>
                  </a:tabLs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54125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01738" algn="l"/>
                    <a:tab pos="1711325" algn="l"/>
                  </a:tabLs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54125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01738" algn="l"/>
                    <a:tab pos="1711325" algn="l"/>
                  </a:tabLs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15000"/>
                  </a:spcBef>
                </a:pPr>
                <a:r>
                  <a:rPr lang="en-US" sz="1200" b="1">
                    <a:latin typeface="Trebuchet MS" pitchFamily="34" charset="0"/>
                  </a:rPr>
                  <a:t>Settlement and </a:t>
                </a:r>
                <a:br>
                  <a:rPr lang="en-US" sz="1200" b="1">
                    <a:latin typeface="Trebuchet MS" pitchFamily="34" charset="0"/>
                  </a:rPr>
                </a:br>
                <a:r>
                  <a:rPr lang="en-US" sz="1200" b="1">
                    <a:latin typeface="Trebuchet MS" pitchFamily="34" charset="0"/>
                  </a:rPr>
                  <a:t>Contract Agreement</a:t>
                </a:r>
              </a:p>
            </p:txBody>
          </p:sp>
        </p:grpSp>
        <p:pic>
          <p:nvPicPr>
            <p:cNvPr id="45066" name="Picture 14" descr="010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94294">
              <a:off x="1516" y="2967"/>
              <a:ext cx="13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067" name="Group 15"/>
            <p:cNvGrpSpPr>
              <a:grpSpLocks/>
            </p:cNvGrpSpPr>
            <p:nvPr/>
          </p:nvGrpSpPr>
          <p:grpSpPr bwMode="auto">
            <a:xfrm>
              <a:off x="2132" y="1590"/>
              <a:ext cx="1629" cy="749"/>
              <a:chOff x="2270" y="1979"/>
              <a:chExt cx="1281" cy="411"/>
            </a:xfrm>
          </p:grpSpPr>
          <p:pic>
            <p:nvPicPr>
              <p:cNvPr id="45083" name="Picture 16" descr="OrgBox0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0" y="1979"/>
                <a:ext cx="1281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084" name="Text Box 17"/>
              <p:cNvSpPr txBox="1">
                <a:spLocks noChangeArrowheads="1"/>
              </p:cNvSpPr>
              <p:nvPr/>
            </p:nvSpPr>
            <p:spPr bwMode="auto">
              <a:xfrm>
                <a:off x="2380" y="2072"/>
                <a:ext cx="99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b="1">
                    <a:latin typeface="Trebuchet MS" pitchFamily="34" charset="0"/>
                  </a:rPr>
                  <a:t>Continuing Negotiations in Good Faith</a:t>
                </a:r>
              </a:p>
            </p:txBody>
          </p:sp>
        </p:grpSp>
        <p:grpSp>
          <p:nvGrpSpPr>
            <p:cNvPr id="45068" name="Group 18"/>
            <p:cNvGrpSpPr>
              <a:grpSpLocks/>
            </p:cNvGrpSpPr>
            <p:nvPr/>
          </p:nvGrpSpPr>
          <p:grpSpPr bwMode="auto">
            <a:xfrm>
              <a:off x="2119" y="773"/>
              <a:ext cx="1614" cy="748"/>
              <a:chOff x="274" y="835"/>
              <a:chExt cx="1209" cy="518"/>
            </a:xfrm>
          </p:grpSpPr>
          <p:pic>
            <p:nvPicPr>
              <p:cNvPr id="45081" name="Picture 19" descr="BluBox0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" y="835"/>
                <a:ext cx="1209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082" name="Text Box 20"/>
              <p:cNvSpPr txBox="1">
                <a:spLocks noChangeArrowheads="1"/>
              </p:cNvSpPr>
              <p:nvPr/>
            </p:nvSpPr>
            <p:spPr bwMode="auto">
              <a:xfrm>
                <a:off x="343" y="912"/>
                <a:ext cx="99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b="1">
                    <a:latin typeface="Trebuchet MS" pitchFamily="34" charset="0"/>
                  </a:rPr>
                  <a:t>Preparation and </a:t>
                </a:r>
                <a:br>
                  <a:rPr lang="en-US" sz="1200" b="1">
                    <a:latin typeface="Trebuchet MS" pitchFamily="34" charset="0"/>
                  </a:rPr>
                </a:br>
                <a:r>
                  <a:rPr lang="en-US" sz="1200" b="1">
                    <a:latin typeface="Trebuchet MS" pitchFamily="34" charset="0"/>
                  </a:rPr>
                  <a:t>Initial Demands</a:t>
                </a:r>
              </a:p>
            </p:txBody>
          </p:sp>
        </p:grpSp>
        <p:grpSp>
          <p:nvGrpSpPr>
            <p:cNvPr id="45069" name="Group 21"/>
            <p:cNvGrpSpPr>
              <a:grpSpLocks/>
            </p:cNvGrpSpPr>
            <p:nvPr/>
          </p:nvGrpSpPr>
          <p:grpSpPr bwMode="auto">
            <a:xfrm>
              <a:off x="831" y="2448"/>
              <a:ext cx="1260" cy="691"/>
              <a:chOff x="3917" y="2563"/>
              <a:chExt cx="1260" cy="660"/>
            </a:xfrm>
          </p:grpSpPr>
          <p:pic>
            <p:nvPicPr>
              <p:cNvPr id="45079" name="Picture 22" descr="PnkOvl0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7" y="2563"/>
                <a:ext cx="1260" cy="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080" name="Text Box 23"/>
              <p:cNvSpPr txBox="1">
                <a:spLocks noChangeArrowheads="1"/>
              </p:cNvSpPr>
              <p:nvPr/>
            </p:nvSpPr>
            <p:spPr bwMode="auto">
              <a:xfrm>
                <a:off x="4072" y="2678"/>
                <a:ext cx="866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en-US" sz="1200" b="1">
                    <a:latin typeface="Trebuchet MS" pitchFamily="34" charset="0"/>
                  </a:rPr>
                  <a:t>Bargaining </a:t>
                </a:r>
                <a:br>
                  <a:rPr lang="en-US" sz="1200" b="1">
                    <a:latin typeface="Trebuchet MS" pitchFamily="34" charset="0"/>
                  </a:rPr>
                </a:br>
                <a:r>
                  <a:rPr lang="en-US" sz="1200" b="1">
                    <a:latin typeface="Trebuchet MS" pitchFamily="34" charset="0"/>
                  </a:rPr>
                  <a:t>Impasse</a:t>
                </a:r>
              </a:p>
            </p:txBody>
          </p:sp>
        </p:grpSp>
        <p:pic>
          <p:nvPicPr>
            <p:cNvPr id="45070" name="Picture 24" descr="0101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12"/>
            <a:stretch>
              <a:fillRect/>
            </a:stretch>
          </p:blipFill>
          <p:spPr bwMode="auto">
            <a:xfrm rot="-5400000">
              <a:off x="2105" y="2537"/>
              <a:ext cx="166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1" name="Picture 25" descr="0101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1467" y="1818"/>
              <a:ext cx="637" cy="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2" name="Picture 26" descr="0101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12"/>
            <a:stretch>
              <a:fillRect/>
            </a:stretch>
          </p:blipFill>
          <p:spPr bwMode="auto">
            <a:xfrm>
              <a:off x="2824" y="1326"/>
              <a:ext cx="132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073" name="Group 27"/>
            <p:cNvGrpSpPr>
              <a:grpSpLocks/>
            </p:cNvGrpSpPr>
            <p:nvPr/>
          </p:nvGrpSpPr>
          <p:grpSpPr bwMode="auto">
            <a:xfrm>
              <a:off x="3859" y="1618"/>
              <a:ext cx="1145" cy="691"/>
              <a:chOff x="3917" y="2563"/>
              <a:chExt cx="1260" cy="660"/>
            </a:xfrm>
          </p:grpSpPr>
          <p:pic>
            <p:nvPicPr>
              <p:cNvPr id="45077" name="Picture 28" descr="PnkOvl0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7" y="2563"/>
                <a:ext cx="1260" cy="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078" name="Text Box 29"/>
              <p:cNvSpPr txBox="1">
                <a:spLocks noChangeArrowheads="1"/>
              </p:cNvSpPr>
              <p:nvPr/>
            </p:nvSpPr>
            <p:spPr bwMode="auto">
              <a:xfrm>
                <a:off x="4072" y="2678"/>
                <a:ext cx="866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en-US" sz="1200" b="1">
                    <a:latin typeface="Trebuchet MS" pitchFamily="34" charset="0"/>
                  </a:rPr>
                  <a:t>Ratification</a:t>
                </a:r>
              </a:p>
            </p:txBody>
          </p:sp>
        </p:grpSp>
        <p:pic>
          <p:nvPicPr>
            <p:cNvPr id="45074" name="Picture 30" descr="0101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12"/>
            <a:stretch>
              <a:fillRect/>
            </a:stretch>
          </p:blipFill>
          <p:spPr bwMode="auto">
            <a:xfrm rot="-5400000">
              <a:off x="3723" y="1763"/>
              <a:ext cx="132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5" name="Picture 31" descr="0101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12"/>
            <a:stretch>
              <a:fillRect/>
            </a:stretch>
          </p:blipFill>
          <p:spPr bwMode="auto">
            <a:xfrm>
              <a:off x="4320" y="2160"/>
              <a:ext cx="164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6" name="Picture 32" descr="0101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12"/>
            <a:stretch>
              <a:fillRect/>
            </a:stretch>
          </p:blipFill>
          <p:spPr bwMode="auto">
            <a:xfrm rot="-5400000">
              <a:off x="3519" y="2530"/>
              <a:ext cx="166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87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16–</a:t>
            </a:r>
            <a:fld id="{DF0CDF23-1282-4B52-8A64-1F2B8756C20F}" type="slidenum">
              <a:rPr lang="en-US" sz="900" smtClean="0"/>
              <a:pPr eaLnBrk="1" hangingPunct="1"/>
              <a:t>31</a:t>
            </a:fld>
            <a:endParaRPr lang="en-US" sz="900" smtClean="0"/>
          </a:p>
        </p:txBody>
      </p:sp>
      <p:sp>
        <p:nvSpPr>
          <p:cNvPr id="46084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085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16–9</a:t>
            </a:r>
          </a:p>
        </p:txBody>
      </p:sp>
      <p:sp>
        <p:nvSpPr>
          <p:cNvPr id="46086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Typical Items in a Labor Agreement</a:t>
            </a:r>
          </a:p>
        </p:txBody>
      </p:sp>
      <p:grpSp>
        <p:nvGrpSpPr>
          <p:cNvPr id="1022982" name="Group 6"/>
          <p:cNvGrpSpPr>
            <a:grpSpLocks/>
          </p:cNvGrpSpPr>
          <p:nvPr/>
        </p:nvGrpSpPr>
        <p:grpSpPr bwMode="auto">
          <a:xfrm>
            <a:off x="1141413" y="868363"/>
            <a:ext cx="6996112" cy="5149850"/>
            <a:chOff x="1353" y="547"/>
            <a:chExt cx="4407" cy="3244"/>
          </a:xfrm>
        </p:grpSpPr>
        <p:pic>
          <p:nvPicPr>
            <p:cNvPr id="46088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3" y="547"/>
              <a:ext cx="4407" cy="3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089" name="Rectangle 8"/>
            <p:cNvSpPr>
              <a:spLocks noChangeArrowheads="1"/>
            </p:cNvSpPr>
            <p:nvPr/>
          </p:nvSpPr>
          <p:spPr bwMode="auto">
            <a:xfrm>
              <a:off x="1613" y="831"/>
              <a:ext cx="1785" cy="2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46075" indent="-346075">
                <a:spcBef>
                  <a:spcPct val="50000"/>
                </a:spcBef>
                <a:buFontTx/>
                <a:buAutoNum type="arabicPeriod"/>
              </a:pPr>
              <a:r>
                <a:rPr lang="en-US" sz="1400" b="1"/>
                <a:t>Purpose of agreement</a:t>
              </a:r>
            </a:p>
            <a:p>
              <a:pPr marL="346075" indent="-346075">
                <a:spcBef>
                  <a:spcPct val="50000"/>
                </a:spcBef>
                <a:buFontTx/>
                <a:buAutoNum type="arabicPeriod"/>
              </a:pPr>
              <a:r>
                <a:rPr lang="en-US" sz="1400" b="1"/>
                <a:t>Non-discrimination clause</a:t>
              </a:r>
            </a:p>
            <a:p>
              <a:pPr marL="346075" indent="-346075">
                <a:spcBef>
                  <a:spcPct val="50000"/>
                </a:spcBef>
                <a:buFontTx/>
                <a:buAutoNum type="arabicPeriod"/>
              </a:pPr>
              <a:r>
                <a:rPr lang="en-US" sz="1400" b="1"/>
                <a:t>Management rights</a:t>
              </a:r>
            </a:p>
            <a:p>
              <a:pPr marL="346075" indent="-346075">
                <a:spcBef>
                  <a:spcPct val="50000"/>
                </a:spcBef>
                <a:buFontTx/>
                <a:buAutoNum type="arabicPeriod"/>
              </a:pPr>
              <a:r>
                <a:rPr lang="en-US" sz="1400" b="1"/>
                <a:t>Recognition of the union</a:t>
              </a:r>
            </a:p>
            <a:p>
              <a:pPr marL="346075" indent="-346075">
                <a:spcBef>
                  <a:spcPct val="50000"/>
                </a:spcBef>
                <a:buFontTx/>
                <a:buAutoNum type="arabicPeriod"/>
              </a:pPr>
              <a:r>
                <a:rPr lang="en-US" sz="1400" b="1"/>
                <a:t>Wages</a:t>
              </a:r>
            </a:p>
            <a:p>
              <a:pPr marL="346075" indent="-346075">
                <a:spcBef>
                  <a:spcPct val="50000"/>
                </a:spcBef>
                <a:buFontTx/>
                <a:buAutoNum type="arabicPeriod"/>
              </a:pPr>
              <a:r>
                <a:rPr lang="en-US" sz="1400" b="1"/>
                <a:t>Incentives</a:t>
              </a:r>
            </a:p>
            <a:p>
              <a:pPr marL="346075" indent="-346075">
                <a:spcBef>
                  <a:spcPct val="50000"/>
                </a:spcBef>
                <a:buFontTx/>
                <a:buAutoNum type="arabicPeriod"/>
              </a:pPr>
              <a:r>
                <a:rPr lang="en-US" sz="1400" b="1"/>
                <a:t>Hours of work</a:t>
              </a:r>
            </a:p>
            <a:p>
              <a:pPr marL="346075" indent="-346075">
                <a:spcBef>
                  <a:spcPct val="50000"/>
                </a:spcBef>
                <a:buFontTx/>
                <a:buAutoNum type="arabicPeriod"/>
              </a:pPr>
              <a:r>
                <a:rPr lang="en-US" sz="1400" b="1"/>
                <a:t>Vacations</a:t>
              </a:r>
            </a:p>
            <a:p>
              <a:pPr marL="346075" indent="-346075">
                <a:spcBef>
                  <a:spcPct val="50000"/>
                </a:spcBef>
                <a:buFontTx/>
                <a:buAutoNum type="arabicPeriod"/>
              </a:pPr>
              <a:r>
                <a:rPr lang="en-US" sz="1400" b="1"/>
                <a:t>Sick leave and leaves of absence</a:t>
              </a:r>
            </a:p>
            <a:p>
              <a:pPr marL="346075" indent="-346075">
                <a:spcBef>
                  <a:spcPct val="50000"/>
                </a:spcBef>
                <a:buFontTx/>
                <a:buAutoNum type="arabicPeriod"/>
              </a:pPr>
              <a:r>
                <a:rPr lang="en-US" sz="1400" b="1"/>
                <a:t>Discipline</a:t>
              </a:r>
            </a:p>
          </p:txBody>
        </p:sp>
        <p:sp>
          <p:nvSpPr>
            <p:cNvPr id="46090" name="Rectangle 9"/>
            <p:cNvSpPr>
              <a:spLocks noChangeArrowheads="1"/>
            </p:cNvSpPr>
            <p:nvPr/>
          </p:nvSpPr>
          <p:spPr bwMode="auto">
            <a:xfrm>
              <a:off x="3622" y="832"/>
              <a:ext cx="1786" cy="2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46075" indent="-346075">
                <a:spcBef>
                  <a:spcPct val="50000"/>
                </a:spcBef>
                <a:buFontTx/>
                <a:buAutoNum type="arabicPeriod" startAt="11"/>
              </a:pPr>
              <a:r>
                <a:rPr lang="en-US" sz="1400" b="1"/>
                <a:t>Separation allowance</a:t>
              </a:r>
            </a:p>
            <a:p>
              <a:pPr marL="346075" indent="-346075">
                <a:spcBef>
                  <a:spcPct val="50000"/>
                </a:spcBef>
                <a:buFontTx/>
                <a:buAutoNum type="arabicPeriod" startAt="11"/>
              </a:pPr>
              <a:r>
                <a:rPr lang="en-US" sz="1400" b="1"/>
                <a:t>Seniority</a:t>
              </a:r>
            </a:p>
            <a:p>
              <a:pPr marL="346075" indent="-346075">
                <a:spcBef>
                  <a:spcPct val="50000"/>
                </a:spcBef>
                <a:buFontTx/>
                <a:buAutoNum type="arabicPeriod" startAt="11"/>
              </a:pPr>
              <a:r>
                <a:rPr lang="en-US" sz="1400" b="1"/>
                <a:t>Bulletin boards</a:t>
              </a:r>
            </a:p>
            <a:p>
              <a:pPr marL="346075" indent="-346075">
                <a:spcBef>
                  <a:spcPct val="50000"/>
                </a:spcBef>
                <a:buFontTx/>
                <a:buAutoNum type="arabicPeriod" startAt="11"/>
              </a:pPr>
              <a:r>
                <a:rPr lang="en-US" sz="1400" b="1"/>
                <a:t>Pension and insurance</a:t>
              </a:r>
            </a:p>
            <a:p>
              <a:pPr marL="346075" indent="-346075">
                <a:spcBef>
                  <a:spcPct val="50000"/>
                </a:spcBef>
                <a:buFontTx/>
                <a:buAutoNum type="arabicPeriod" startAt="11"/>
              </a:pPr>
              <a:r>
                <a:rPr lang="en-US" sz="1400" b="1"/>
                <a:t>Safety</a:t>
              </a:r>
            </a:p>
            <a:p>
              <a:pPr marL="346075" indent="-346075">
                <a:spcBef>
                  <a:spcPct val="50000"/>
                </a:spcBef>
                <a:buFontTx/>
                <a:buAutoNum type="arabicPeriod" startAt="11"/>
              </a:pPr>
              <a:r>
                <a:rPr lang="en-US" sz="1400" b="1"/>
                <a:t>Grievance procedure</a:t>
              </a:r>
            </a:p>
            <a:p>
              <a:pPr marL="346075" indent="-346075">
                <a:spcBef>
                  <a:spcPct val="50000"/>
                </a:spcBef>
                <a:buFontTx/>
                <a:buAutoNum type="arabicPeriod" startAt="11"/>
              </a:pPr>
              <a:r>
                <a:rPr lang="en-US" sz="1400" b="1"/>
                <a:t>No-strike or lockout clause</a:t>
              </a:r>
            </a:p>
            <a:p>
              <a:pPr marL="346075" indent="-346075">
                <a:spcBef>
                  <a:spcPct val="50000"/>
                </a:spcBef>
                <a:buFontTx/>
                <a:buAutoNum type="arabicPeriod" startAt="11"/>
              </a:pPr>
              <a:r>
                <a:rPr lang="en-US" sz="1400" b="1"/>
                <a:t>Definitions</a:t>
              </a:r>
            </a:p>
            <a:p>
              <a:pPr marL="346075" indent="-346075">
                <a:spcBef>
                  <a:spcPct val="50000"/>
                </a:spcBef>
                <a:buFontTx/>
                <a:buAutoNum type="arabicPeriod" startAt="11"/>
              </a:pPr>
              <a:r>
                <a:rPr lang="en-US" sz="1400" b="1"/>
                <a:t>Terms of contract (dates)</a:t>
              </a:r>
            </a:p>
            <a:p>
              <a:pPr marL="346075" indent="-346075">
                <a:spcBef>
                  <a:spcPct val="50000"/>
                </a:spcBef>
                <a:buFontTx/>
                <a:buAutoNum type="arabicPeriod" startAt="11"/>
              </a:pPr>
              <a:r>
                <a:rPr lang="en-US" sz="1400" b="1"/>
                <a:t>Appendices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2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2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16–</a:t>
            </a:r>
            <a:fld id="{472113BD-BE63-4618-833E-49FBEEC357A3}" type="slidenum">
              <a:rPr lang="en-US" sz="900" smtClean="0"/>
              <a:pPr eaLnBrk="1" hangingPunct="1"/>
              <a:t>32</a:t>
            </a:fld>
            <a:endParaRPr lang="en-US" sz="900" smtClean="0"/>
          </a:p>
        </p:txBody>
      </p:sp>
      <p:sp>
        <p:nvSpPr>
          <p:cNvPr id="109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Strikes and Lockouts</a:t>
            </a:r>
          </a:p>
        </p:txBody>
      </p:sp>
      <p:sp>
        <p:nvSpPr>
          <p:cNvPr id="109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Strike</a:t>
            </a:r>
          </a:p>
          <a:p>
            <a:pPr lvl="1" eaLnBrk="1" hangingPunct="1">
              <a:defRPr/>
            </a:pPr>
            <a:r>
              <a:rPr lang="en-US" smtClean="0"/>
              <a:t>A work stoppage in which union members refuse to work in order to put pressure on an employer.</a:t>
            </a:r>
          </a:p>
          <a:p>
            <a:pPr eaLnBrk="1" hangingPunct="1">
              <a:defRPr/>
            </a:pPr>
            <a:r>
              <a:rPr lang="en-US" smtClean="0"/>
              <a:t>Lockout</a:t>
            </a:r>
          </a:p>
          <a:p>
            <a:pPr lvl="1" eaLnBrk="1" hangingPunct="1">
              <a:defRPr/>
            </a:pPr>
            <a:r>
              <a:rPr lang="en-US" smtClean="0"/>
              <a:t>Shutdown of company operations undertaken by management to prevent union members from working.</a:t>
            </a:r>
          </a:p>
          <a:p>
            <a:pPr eaLnBrk="1" hangingPunct="1">
              <a:defRPr/>
            </a:pPr>
            <a:r>
              <a:rPr lang="en-US" smtClean="0"/>
              <a:t>Striker Replacements</a:t>
            </a:r>
          </a:p>
        </p:txBody>
      </p:sp>
      <p:pic>
        <p:nvPicPr>
          <p:cNvPr id="47110" name="Picture 4" descr="PE0636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4160838"/>
            <a:ext cx="2424112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16–</a:t>
            </a:r>
            <a:fld id="{ABB42A57-5901-4654-B519-6E9B2408D60C}" type="slidenum">
              <a:rPr lang="en-US" sz="900" smtClean="0"/>
              <a:pPr eaLnBrk="1" hangingPunct="1"/>
              <a:t>33</a:t>
            </a:fld>
            <a:endParaRPr lang="en-US" sz="900" smtClean="0"/>
          </a:p>
        </p:txBody>
      </p:sp>
      <p:sp>
        <p:nvSpPr>
          <p:cNvPr id="109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Strikes</a:t>
            </a:r>
          </a:p>
        </p:txBody>
      </p:sp>
      <p:grpSp>
        <p:nvGrpSpPr>
          <p:cNvPr id="1095683" name="Group 3"/>
          <p:cNvGrpSpPr>
            <a:grpSpLocks/>
          </p:cNvGrpSpPr>
          <p:nvPr/>
        </p:nvGrpSpPr>
        <p:grpSpPr bwMode="auto">
          <a:xfrm>
            <a:off x="1189038" y="868363"/>
            <a:ext cx="6637337" cy="5348287"/>
            <a:chOff x="791" y="692"/>
            <a:chExt cx="4181" cy="3369"/>
          </a:xfrm>
        </p:grpSpPr>
        <p:pic>
          <p:nvPicPr>
            <p:cNvPr id="48134" name="Picture 4" descr="010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" y="692"/>
              <a:ext cx="4181" cy="3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5" name="Text Box 5"/>
            <p:cNvSpPr txBox="1">
              <a:spLocks noChangeArrowheads="1"/>
            </p:cNvSpPr>
            <p:nvPr/>
          </p:nvSpPr>
          <p:spPr bwMode="auto">
            <a:xfrm>
              <a:off x="1498" y="1018"/>
              <a:ext cx="92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Economic 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Strikes</a:t>
              </a:r>
            </a:p>
          </p:txBody>
        </p:sp>
        <p:sp>
          <p:nvSpPr>
            <p:cNvPr id="48136" name="Text Box 6"/>
            <p:cNvSpPr txBox="1">
              <a:spLocks noChangeArrowheads="1"/>
            </p:cNvSpPr>
            <p:nvPr/>
          </p:nvSpPr>
          <p:spPr bwMode="auto">
            <a:xfrm>
              <a:off x="3456" y="941"/>
              <a:ext cx="921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Unfair 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Labor Practice 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Strikes</a:t>
              </a:r>
            </a:p>
          </p:txBody>
        </p:sp>
        <p:sp>
          <p:nvSpPr>
            <p:cNvPr id="48137" name="Text Box 7"/>
            <p:cNvSpPr txBox="1">
              <a:spLocks noChangeArrowheads="1"/>
            </p:cNvSpPr>
            <p:nvPr/>
          </p:nvSpPr>
          <p:spPr bwMode="auto">
            <a:xfrm>
              <a:off x="3744" y="2525"/>
              <a:ext cx="92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Wildcat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Strikes</a:t>
              </a:r>
            </a:p>
          </p:txBody>
        </p:sp>
        <p:sp>
          <p:nvSpPr>
            <p:cNvPr id="48138" name="Text Box 8"/>
            <p:cNvSpPr txBox="1">
              <a:spLocks noChangeArrowheads="1"/>
            </p:cNvSpPr>
            <p:nvPr/>
          </p:nvSpPr>
          <p:spPr bwMode="auto">
            <a:xfrm>
              <a:off x="1210" y="2525"/>
              <a:ext cx="92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Sympathy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Strikes</a:t>
              </a:r>
            </a:p>
          </p:txBody>
        </p:sp>
        <p:sp>
          <p:nvSpPr>
            <p:cNvPr id="48139" name="Text Box 9"/>
            <p:cNvSpPr txBox="1">
              <a:spLocks noChangeArrowheads="1"/>
            </p:cNvSpPr>
            <p:nvPr/>
          </p:nvSpPr>
          <p:spPr bwMode="auto">
            <a:xfrm>
              <a:off x="2477" y="3274"/>
              <a:ext cx="92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600" b="1">
                  <a:latin typeface="Trebuchet MS" pitchFamily="34" charset="0"/>
                </a:rPr>
                <a:t>Jurisdictional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Strikes</a:t>
              </a:r>
            </a:p>
          </p:txBody>
        </p:sp>
        <p:sp>
          <p:nvSpPr>
            <p:cNvPr id="48140" name="Text Box 10"/>
            <p:cNvSpPr txBox="1">
              <a:spLocks noChangeArrowheads="1"/>
            </p:cNvSpPr>
            <p:nvPr/>
          </p:nvSpPr>
          <p:spPr bwMode="auto">
            <a:xfrm>
              <a:off x="2477" y="1930"/>
              <a:ext cx="921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3716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Types of Strikes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9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16–</a:t>
            </a:r>
            <a:fld id="{2C0E4022-61AC-40F4-9433-A61C68568CA7}" type="slidenum">
              <a:rPr lang="en-US" sz="900" smtClean="0"/>
              <a:pPr eaLnBrk="1" hangingPunct="1"/>
              <a:t>34</a:t>
            </a:fld>
            <a:endParaRPr lang="en-US" sz="900" smtClean="0"/>
          </a:p>
        </p:txBody>
      </p:sp>
      <p:sp>
        <p:nvSpPr>
          <p:cNvPr id="109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Union-Management Cooperation Issues</a:t>
            </a:r>
          </a:p>
        </p:txBody>
      </p:sp>
      <p:grpSp>
        <p:nvGrpSpPr>
          <p:cNvPr id="1097731" name="Group 3"/>
          <p:cNvGrpSpPr>
            <a:grpSpLocks/>
          </p:cNvGrpSpPr>
          <p:nvPr/>
        </p:nvGrpSpPr>
        <p:grpSpPr bwMode="auto">
          <a:xfrm>
            <a:off x="639763" y="1508125"/>
            <a:ext cx="6767512" cy="3932238"/>
            <a:chOff x="403" y="950"/>
            <a:chExt cx="4954" cy="2650"/>
          </a:xfrm>
        </p:grpSpPr>
        <p:pic>
          <p:nvPicPr>
            <p:cNvPr id="49158" name="Picture 4" descr="BluBox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950"/>
              <a:ext cx="2520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9" name="Picture 5" descr="BluBox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767"/>
              <a:ext cx="2520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0" name="Picture 6" descr="BluBox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7" y="2584"/>
              <a:ext cx="2520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1" name="Text Box 7"/>
            <p:cNvSpPr txBox="1">
              <a:spLocks noChangeArrowheads="1"/>
            </p:cNvSpPr>
            <p:nvPr/>
          </p:nvSpPr>
          <p:spPr bwMode="auto">
            <a:xfrm>
              <a:off x="2995" y="1122"/>
              <a:ext cx="2082" cy="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Cooperation and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Joint Efforts</a:t>
              </a:r>
            </a:p>
          </p:txBody>
        </p:sp>
        <p:sp>
          <p:nvSpPr>
            <p:cNvPr id="49162" name="Text Box 8"/>
            <p:cNvSpPr txBox="1">
              <a:spLocks noChangeArrowheads="1"/>
            </p:cNvSpPr>
            <p:nvPr/>
          </p:nvSpPr>
          <p:spPr bwMode="auto">
            <a:xfrm>
              <a:off x="3000" y="1939"/>
              <a:ext cx="2082" cy="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Employee Involvement Programs (Teams)</a:t>
              </a:r>
            </a:p>
          </p:txBody>
        </p:sp>
        <p:sp>
          <p:nvSpPr>
            <p:cNvPr id="49163" name="Text Box 9"/>
            <p:cNvSpPr txBox="1">
              <a:spLocks noChangeArrowheads="1"/>
            </p:cNvSpPr>
            <p:nvPr/>
          </p:nvSpPr>
          <p:spPr bwMode="auto">
            <a:xfrm>
              <a:off x="3010" y="2756"/>
              <a:ext cx="2082" cy="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Unions and Employee Ownership</a:t>
              </a:r>
            </a:p>
          </p:txBody>
        </p:sp>
        <p:pic>
          <p:nvPicPr>
            <p:cNvPr id="49164" name="Picture 10" descr="010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2126"/>
              <a:ext cx="95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5" name="Picture 11" descr="01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1468" y="1604"/>
              <a:ext cx="1306" cy="1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6" name="Picture 12" descr="01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67" y="1132"/>
              <a:ext cx="1307" cy="1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167" name="Group 13"/>
            <p:cNvGrpSpPr>
              <a:grpSpLocks/>
            </p:cNvGrpSpPr>
            <p:nvPr/>
          </p:nvGrpSpPr>
          <p:grpSpPr bwMode="auto">
            <a:xfrm>
              <a:off x="403" y="1743"/>
              <a:ext cx="2276" cy="1149"/>
              <a:chOff x="3398" y="2230"/>
              <a:chExt cx="1325" cy="688"/>
            </a:xfrm>
          </p:grpSpPr>
          <p:pic>
            <p:nvPicPr>
              <p:cNvPr id="49168" name="Picture 14" descr="OrgOvl0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8" y="2230"/>
                <a:ext cx="1325" cy="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169" name="Text Box 15"/>
              <p:cNvSpPr txBox="1">
                <a:spLocks noChangeArrowheads="1"/>
              </p:cNvSpPr>
              <p:nvPr/>
            </p:nvSpPr>
            <p:spPr bwMode="auto">
              <a:xfrm>
                <a:off x="3571" y="2318"/>
                <a:ext cx="862" cy="4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en-US" sz="1800" b="1">
                    <a:latin typeface="Trebuchet MS" pitchFamily="34" charset="0"/>
                  </a:rPr>
                  <a:t>Union—Management Cooperation</a:t>
                </a:r>
              </a:p>
            </p:txBody>
          </p:sp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9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16–</a:t>
            </a:r>
            <a:fld id="{65E0EA59-3206-48E9-93D4-C55B1BF77854}" type="slidenum">
              <a:rPr lang="en-US" sz="900" smtClean="0"/>
              <a:pPr eaLnBrk="1" hangingPunct="1"/>
              <a:t>35</a:t>
            </a:fld>
            <a:endParaRPr lang="en-US" sz="900" smtClean="0"/>
          </a:p>
        </p:txBody>
      </p:sp>
      <p:sp>
        <p:nvSpPr>
          <p:cNvPr id="109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Grievance Management</a:t>
            </a:r>
          </a:p>
        </p:txBody>
      </p:sp>
      <p:sp>
        <p:nvSpPr>
          <p:cNvPr id="109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Complaint</a:t>
            </a:r>
          </a:p>
          <a:p>
            <a:pPr lvl="1" eaLnBrk="1" hangingPunct="1">
              <a:defRPr/>
            </a:pPr>
            <a:r>
              <a:rPr lang="en-US" dirty="0" smtClean="0"/>
              <a:t>Indication of employee dissatisfaction</a:t>
            </a:r>
          </a:p>
          <a:p>
            <a:pPr eaLnBrk="1" hangingPunct="1">
              <a:defRPr/>
            </a:pPr>
            <a:r>
              <a:rPr lang="en-US" dirty="0" smtClean="0"/>
              <a:t>Grievance</a:t>
            </a:r>
          </a:p>
          <a:p>
            <a:pPr lvl="1" eaLnBrk="1" hangingPunct="1">
              <a:defRPr/>
            </a:pPr>
            <a:r>
              <a:rPr lang="en-US" dirty="0" smtClean="0"/>
              <a:t>A complaint formally stated in writing</a:t>
            </a:r>
          </a:p>
          <a:p>
            <a:pPr eaLnBrk="1" hangingPunct="1">
              <a:defRPr/>
            </a:pPr>
            <a:r>
              <a:rPr lang="en-US" dirty="0" smtClean="0"/>
              <a:t>Grievance Procedures</a:t>
            </a:r>
          </a:p>
          <a:p>
            <a:pPr lvl="1" eaLnBrk="1" hangingPunct="1">
              <a:defRPr/>
            </a:pPr>
            <a:r>
              <a:rPr lang="en-US" dirty="0" smtClean="0"/>
              <a:t>Formal channels used to resolve grievances</a:t>
            </a:r>
          </a:p>
          <a:p>
            <a:pPr lvl="2" eaLnBrk="1" hangingPunct="1">
              <a:defRPr/>
            </a:pPr>
            <a:r>
              <a:rPr lang="en-US" dirty="0" smtClean="0"/>
              <a:t>Union representation (Weingarten) rights</a:t>
            </a:r>
          </a:p>
          <a:p>
            <a:pPr eaLnBrk="1" hangingPunct="1">
              <a:defRPr/>
            </a:pPr>
            <a:r>
              <a:rPr lang="en-US" dirty="0" smtClean="0"/>
              <a:t>Grievance Arbitration</a:t>
            </a:r>
          </a:p>
          <a:p>
            <a:pPr lvl="1" eaLnBrk="1" hangingPunct="1">
              <a:defRPr/>
            </a:pPr>
            <a:r>
              <a:rPr lang="en-US" dirty="0" smtClean="0"/>
              <a:t>Means by which a third party settles disputes arising from different interpretations of a labor contract.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16–</a:t>
            </a:r>
            <a:fld id="{C906C9AA-AB0F-475B-8850-0F0FF2870ADC}" type="slidenum">
              <a:rPr lang="en-US" sz="900" smtClean="0"/>
              <a:pPr eaLnBrk="1" hangingPunct="1"/>
              <a:t>36</a:t>
            </a:fld>
            <a:endParaRPr lang="en-US" sz="900" smtClean="0"/>
          </a:p>
        </p:txBody>
      </p:sp>
      <p:sp>
        <p:nvSpPr>
          <p:cNvPr id="51204" name="Line 2"/>
          <p:cNvSpPr>
            <a:spLocks noChangeShapeType="1"/>
          </p:cNvSpPr>
          <p:nvPr/>
        </p:nvSpPr>
        <p:spPr bwMode="auto">
          <a:xfrm>
            <a:off x="460375" y="1028700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05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751012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16–10</a:t>
            </a:r>
          </a:p>
        </p:txBody>
      </p:sp>
      <p:sp>
        <p:nvSpPr>
          <p:cNvPr id="51206" name="Text Box 4"/>
          <p:cNvSpPr txBox="1">
            <a:spLocks noChangeArrowheads="1"/>
          </p:cNvSpPr>
          <p:nvPr/>
        </p:nvSpPr>
        <p:spPr bwMode="auto">
          <a:xfrm>
            <a:off x="2286000" y="422275"/>
            <a:ext cx="42973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Typical Division of HR Responsibilities: Grievance Management</a:t>
            </a:r>
          </a:p>
        </p:txBody>
      </p:sp>
      <p:pic>
        <p:nvPicPr>
          <p:cNvPr id="1025029" name="Picture 5" descr="16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419225"/>
            <a:ext cx="8847138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5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16–</a:t>
            </a:r>
            <a:fld id="{B43F8363-4D74-4499-9223-54947A370AA0}" type="slidenum">
              <a:rPr lang="en-US" sz="900" smtClean="0"/>
              <a:pPr eaLnBrk="1" hangingPunct="1"/>
              <a:t>37</a:t>
            </a:fld>
            <a:endParaRPr lang="en-US" sz="900" smtClean="0"/>
          </a:p>
        </p:txBody>
      </p:sp>
      <p:sp>
        <p:nvSpPr>
          <p:cNvPr id="52228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29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16–11</a:t>
            </a:r>
          </a:p>
        </p:txBody>
      </p:sp>
      <p:sp>
        <p:nvSpPr>
          <p:cNvPr id="52230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Steps in a Typical Grievance Procedure</a:t>
            </a:r>
          </a:p>
        </p:txBody>
      </p:sp>
      <p:pic>
        <p:nvPicPr>
          <p:cNvPr id="1027077" name="Picture 5" descr="16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104900"/>
            <a:ext cx="8504237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16–</a:t>
            </a:r>
            <a:fld id="{BB081C5F-FBB9-4665-88B1-3F5E12C0C07A}" type="slidenum">
              <a:rPr lang="en-US" sz="900" smtClean="0"/>
              <a:pPr eaLnBrk="1" hangingPunct="1"/>
              <a:t>4</a:t>
            </a:fld>
            <a:endParaRPr lang="en-US" sz="900" smtClean="0"/>
          </a:p>
        </p:txBody>
      </p:sp>
      <p:sp>
        <p:nvSpPr>
          <p:cNvPr id="104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Nature of Unions (cont’d)</a:t>
            </a:r>
          </a:p>
        </p:txBody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mtClean="0"/>
              <a:t>Why Employers Resist Unions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Unionization constrains what managers can and cannot do in a number of areas.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Unionization can result in higher wages and benefits.</a:t>
            </a:r>
          </a:p>
        </p:txBody>
      </p:sp>
      <p:pic>
        <p:nvPicPr>
          <p:cNvPr id="17414" name="Picture 4" descr="BD20205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3521075"/>
            <a:ext cx="3948112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16–</a:t>
            </a:r>
            <a:fld id="{DA582BE2-6D2B-4220-A2CA-334EF91635BB}" type="slidenum">
              <a:rPr lang="en-US" sz="900" smtClean="0"/>
              <a:pPr eaLnBrk="1" hangingPunct="1"/>
              <a:t>5</a:t>
            </a:fld>
            <a:endParaRPr lang="en-US" sz="900" smtClean="0"/>
          </a:p>
        </p:txBody>
      </p:sp>
      <p:sp>
        <p:nvSpPr>
          <p:cNvPr id="18436" name="Line 2"/>
          <p:cNvSpPr>
            <a:spLocks noChangeShapeType="1"/>
          </p:cNvSpPr>
          <p:nvPr/>
        </p:nvSpPr>
        <p:spPr bwMode="auto">
          <a:xfrm>
            <a:off x="460375" y="9937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37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16–2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40243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Union Membership as a Percentage of the U.S. Civilian Workforce</a:t>
            </a:r>
          </a:p>
        </p:txBody>
      </p:sp>
      <p:pic>
        <p:nvPicPr>
          <p:cNvPr id="1008645" name="Picture 5" descr="16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1050925"/>
            <a:ext cx="6007100" cy="523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6"/>
          <p:cNvSpPr>
            <a:spLocks noChangeArrowheads="1"/>
          </p:cNvSpPr>
          <p:nvPr/>
        </p:nvSpPr>
        <p:spPr bwMode="auto">
          <a:xfrm>
            <a:off x="0" y="5989638"/>
            <a:ext cx="3632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" i="1"/>
              <a:t>Source:</a:t>
            </a:r>
            <a:r>
              <a:rPr lang="en-US" sz="900"/>
              <a:t> U.S. Department of Labor, Bureau of Labor Statistics, 2010.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100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16–</a:t>
            </a:r>
            <a:fld id="{A09ECAAF-AF08-4F66-B730-3701D00157F9}" type="slidenum">
              <a:rPr lang="en-US" sz="900" smtClean="0"/>
              <a:pPr eaLnBrk="1" hangingPunct="1"/>
              <a:t>6</a:t>
            </a:fld>
            <a:endParaRPr lang="en-US" sz="900" smtClean="0"/>
          </a:p>
        </p:txBody>
      </p:sp>
      <p:sp>
        <p:nvSpPr>
          <p:cNvPr id="104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Unions Globally</a:t>
            </a:r>
          </a:p>
        </p:txBody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Union membership is falling in advanced countries.</a:t>
            </a:r>
          </a:p>
          <a:p>
            <a:pPr lvl="1" eaLnBrk="1" hangingPunct="1">
              <a:defRPr/>
            </a:pPr>
            <a:r>
              <a:rPr lang="en-US" smtClean="0"/>
              <a:t>High unemployment is creating pressure for change.</a:t>
            </a:r>
          </a:p>
          <a:p>
            <a:pPr eaLnBrk="1" hangingPunct="1">
              <a:defRPr/>
            </a:pPr>
            <a:r>
              <a:rPr lang="en-US" smtClean="0"/>
              <a:t>In some countries, unions are closely tied to political parties.</a:t>
            </a:r>
          </a:p>
          <a:p>
            <a:pPr eaLnBrk="1" hangingPunct="1">
              <a:defRPr/>
            </a:pPr>
            <a:r>
              <a:rPr lang="en-US" smtClean="0"/>
              <a:t>Child labor is an issue in some countries.</a:t>
            </a:r>
          </a:p>
          <a:p>
            <a:pPr eaLnBrk="1" hangingPunct="1">
              <a:defRPr/>
            </a:pPr>
            <a:r>
              <a:rPr lang="en-US" smtClean="0"/>
              <a:t>Co-determination</a:t>
            </a:r>
          </a:p>
          <a:p>
            <a:pPr lvl="1" eaLnBrk="1" hangingPunct="1">
              <a:defRPr/>
            </a:pPr>
            <a:r>
              <a:rPr lang="en-US" smtClean="0"/>
              <a:t>A practice whereby union or worker representatives are given positions on a firm’s board of directors.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16–</a:t>
            </a:r>
            <a:fld id="{D5052B41-301C-47F6-84A6-83EDFF7388F8}" type="slidenum">
              <a:rPr lang="en-US" sz="900" smtClean="0"/>
              <a:pPr eaLnBrk="1" hangingPunct="1"/>
              <a:t>7</a:t>
            </a:fld>
            <a:endParaRPr lang="en-US" sz="900" smtClean="0"/>
          </a:p>
        </p:txBody>
      </p:sp>
      <p:sp>
        <p:nvSpPr>
          <p:cNvPr id="104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390525"/>
            <a:ext cx="80772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/>
              <a:t>U.S. and Global Differences in </a:t>
            </a:r>
            <a:br>
              <a:rPr lang="en-US" smtClean="0"/>
            </a:br>
            <a:r>
              <a:rPr lang="en-US" smtClean="0"/>
              <a:t>Union-Management Relations</a:t>
            </a:r>
          </a:p>
        </p:txBody>
      </p:sp>
      <p:grpSp>
        <p:nvGrpSpPr>
          <p:cNvPr id="1046531" name="Group 3"/>
          <p:cNvGrpSpPr>
            <a:grpSpLocks/>
          </p:cNvGrpSpPr>
          <p:nvPr/>
        </p:nvGrpSpPr>
        <p:grpSpPr bwMode="auto">
          <a:xfrm>
            <a:off x="365125" y="1897063"/>
            <a:ext cx="8448675" cy="4000500"/>
            <a:chOff x="208" y="720"/>
            <a:chExt cx="5322" cy="2520"/>
          </a:xfrm>
        </p:grpSpPr>
        <p:pic>
          <p:nvPicPr>
            <p:cNvPr id="21510" name="Picture 4" descr="01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" y="720"/>
              <a:ext cx="5322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1" name="Text Box 5"/>
            <p:cNvSpPr txBox="1">
              <a:spLocks noChangeArrowheads="1"/>
            </p:cNvSpPr>
            <p:nvPr/>
          </p:nvSpPr>
          <p:spPr bwMode="auto">
            <a:xfrm>
              <a:off x="2304" y="1054"/>
              <a:ext cx="111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Key Differences</a:t>
              </a:r>
            </a:p>
          </p:txBody>
        </p:sp>
        <p:sp>
          <p:nvSpPr>
            <p:cNvPr id="21512" name="Text Box 6"/>
            <p:cNvSpPr txBox="1">
              <a:spLocks noChangeArrowheads="1"/>
            </p:cNvSpPr>
            <p:nvPr/>
          </p:nvSpPr>
          <p:spPr bwMode="auto">
            <a:xfrm>
              <a:off x="518" y="2363"/>
              <a:ext cx="977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Focus on Economic </a:t>
              </a:r>
              <a:br>
                <a:rPr lang="en-US" sz="1400" b="1">
                  <a:latin typeface="Trebuchet MS" pitchFamily="34" charset="0"/>
                </a:rPr>
              </a:br>
              <a:r>
                <a:rPr lang="en-US" sz="1400" b="1">
                  <a:latin typeface="Trebuchet MS" pitchFamily="34" charset="0"/>
                </a:rPr>
                <a:t>Issues</a:t>
              </a:r>
            </a:p>
          </p:txBody>
        </p:sp>
        <p:sp>
          <p:nvSpPr>
            <p:cNvPr id="21513" name="Text Box 7"/>
            <p:cNvSpPr txBox="1">
              <a:spLocks noChangeArrowheads="1"/>
            </p:cNvSpPr>
            <p:nvPr/>
          </p:nvSpPr>
          <p:spPr bwMode="auto">
            <a:xfrm>
              <a:off x="1740" y="2363"/>
              <a:ext cx="979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Organization </a:t>
              </a:r>
              <a:br>
                <a:rPr lang="en-US" sz="1400" b="1">
                  <a:latin typeface="Trebuchet MS" pitchFamily="34" charset="0"/>
                </a:rPr>
              </a:br>
              <a:r>
                <a:rPr lang="en-US" sz="1400" b="1">
                  <a:latin typeface="Trebuchet MS" pitchFamily="34" charset="0"/>
                </a:rPr>
                <a:t>by Job and Employer</a:t>
              </a:r>
            </a:p>
          </p:txBody>
        </p:sp>
        <p:sp>
          <p:nvSpPr>
            <p:cNvPr id="21514" name="Text Box 8"/>
            <p:cNvSpPr txBox="1">
              <a:spLocks noChangeArrowheads="1"/>
            </p:cNvSpPr>
            <p:nvPr/>
          </p:nvSpPr>
          <p:spPr bwMode="auto">
            <a:xfrm>
              <a:off x="3073" y="2364"/>
              <a:ext cx="919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Collective Agreements as “Contracts”</a:t>
              </a:r>
            </a:p>
          </p:txBody>
        </p:sp>
        <p:sp>
          <p:nvSpPr>
            <p:cNvPr id="21515" name="Text Box 9"/>
            <p:cNvSpPr txBox="1">
              <a:spLocks noChangeArrowheads="1"/>
            </p:cNvSpPr>
            <p:nvPr/>
          </p:nvSpPr>
          <p:spPr bwMode="auto">
            <a:xfrm>
              <a:off x="4292" y="2431"/>
              <a:ext cx="92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Competitive Relations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46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16–</a:t>
            </a:r>
            <a:fld id="{2CD5D6F4-FD6F-4B7F-8FC7-CBC5A3F4E851}" type="slidenum">
              <a:rPr lang="en-US" sz="900" smtClean="0"/>
              <a:pPr eaLnBrk="1" hangingPunct="1"/>
              <a:t>8</a:t>
            </a:fld>
            <a:endParaRPr lang="en-US" sz="900" smtClean="0"/>
          </a:p>
        </p:txBody>
      </p:sp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Reasons for U.S. Union Membership Decline</a:t>
            </a:r>
          </a:p>
        </p:txBody>
      </p:sp>
      <p:grpSp>
        <p:nvGrpSpPr>
          <p:cNvPr id="1050627" name="Group 3"/>
          <p:cNvGrpSpPr>
            <a:grpSpLocks/>
          </p:cNvGrpSpPr>
          <p:nvPr/>
        </p:nvGrpSpPr>
        <p:grpSpPr bwMode="auto">
          <a:xfrm>
            <a:off x="246063" y="1460500"/>
            <a:ext cx="8686800" cy="3797300"/>
            <a:chOff x="155" y="920"/>
            <a:chExt cx="5472" cy="2392"/>
          </a:xfrm>
        </p:grpSpPr>
        <p:pic>
          <p:nvPicPr>
            <p:cNvPr id="22534" name="Picture 4" descr="01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920"/>
              <a:ext cx="5472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5" name="Text Box 5"/>
            <p:cNvSpPr txBox="1">
              <a:spLocks noChangeArrowheads="1"/>
            </p:cNvSpPr>
            <p:nvPr/>
          </p:nvSpPr>
          <p:spPr bwMode="auto">
            <a:xfrm>
              <a:off x="1613" y="1250"/>
              <a:ext cx="25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Causes of Membership Decline</a:t>
              </a:r>
            </a:p>
          </p:txBody>
        </p:sp>
        <p:sp>
          <p:nvSpPr>
            <p:cNvPr id="22536" name="Text Box 6"/>
            <p:cNvSpPr txBox="1">
              <a:spLocks noChangeArrowheads="1"/>
            </p:cNvSpPr>
            <p:nvPr/>
          </p:nvSpPr>
          <p:spPr bwMode="auto">
            <a:xfrm>
              <a:off x="464" y="2420"/>
              <a:ext cx="120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Geographic Changes</a:t>
              </a:r>
            </a:p>
          </p:txBody>
        </p:sp>
        <p:sp>
          <p:nvSpPr>
            <p:cNvPr id="22537" name="Text Box 7"/>
            <p:cNvSpPr txBox="1">
              <a:spLocks noChangeArrowheads="1"/>
            </p:cNvSpPr>
            <p:nvPr/>
          </p:nvSpPr>
          <p:spPr bwMode="auto">
            <a:xfrm>
              <a:off x="2183" y="2419"/>
              <a:ext cx="138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Industrial 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Changes</a:t>
              </a:r>
            </a:p>
          </p:txBody>
        </p:sp>
        <p:sp>
          <p:nvSpPr>
            <p:cNvPr id="22538" name="Text Box 8"/>
            <p:cNvSpPr txBox="1">
              <a:spLocks noChangeArrowheads="1"/>
            </p:cNvSpPr>
            <p:nvPr/>
          </p:nvSpPr>
          <p:spPr bwMode="auto">
            <a:xfrm>
              <a:off x="4032" y="2420"/>
              <a:ext cx="126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Workforce Changes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50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16–</a:t>
            </a:r>
            <a:fld id="{3ABA6B5F-3596-459D-9CDF-9288D9D41A9C}" type="slidenum">
              <a:rPr lang="en-US" sz="900" smtClean="0"/>
              <a:pPr eaLnBrk="1" hangingPunct="1"/>
              <a:t>9</a:t>
            </a:fld>
            <a:endParaRPr lang="en-US" sz="900" smtClean="0"/>
          </a:p>
        </p:txBody>
      </p:sp>
      <p:pic>
        <p:nvPicPr>
          <p:cNvPr id="1010694" name="Picture 6" descr="16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868363"/>
            <a:ext cx="6835775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58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16–3</a:t>
            </a:r>
          </a:p>
        </p:txBody>
      </p:sp>
      <p:sp>
        <p:nvSpPr>
          <p:cNvPr id="23559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Union Membership by Industry</a:t>
            </a: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5121275" y="6264275"/>
            <a:ext cx="3632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" i="1"/>
              <a:t>Source:</a:t>
            </a:r>
            <a:r>
              <a:rPr lang="en-US" sz="900"/>
              <a:t> U.S. Department of Labor, Bureau of Labor Statistics, 2010.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1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uman Resource Management 13e.">
  <a:themeElements>
    <a:clrScheme name="Human Resource Management 13e.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Human Resource Management 13e.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uman Resource Management 13e.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man Resource Management 13e.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man Resource Management 13e.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man Resource Management 13e.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3710</TotalTime>
  <Words>1083</Words>
  <Application>Microsoft Office PowerPoint</Application>
  <PresentationFormat>On-screen Show (4:3)</PresentationFormat>
  <Paragraphs>288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Human Resource Management 13e.</vt:lpstr>
      <vt:lpstr>CHAPTER 16 Union/Management Relations</vt:lpstr>
      <vt:lpstr>Nature of Unions</vt:lpstr>
      <vt:lpstr>PowerPoint Presentation</vt:lpstr>
      <vt:lpstr>Nature of Unions (cont’d)</vt:lpstr>
      <vt:lpstr>PowerPoint Presentation</vt:lpstr>
      <vt:lpstr>Unions Globally</vt:lpstr>
      <vt:lpstr>U.S. and Global Differences in  Union-Management Relations</vt:lpstr>
      <vt:lpstr>Reasons for U.S. Union Membership Decline</vt:lpstr>
      <vt:lpstr>PowerPoint Presentation</vt:lpstr>
      <vt:lpstr>Union Targets for Membership Growth</vt:lpstr>
      <vt:lpstr>Historical Evolution of U.S. Unions</vt:lpstr>
      <vt:lpstr>Union Structure</vt:lpstr>
      <vt:lpstr>Union Structure (cont’d)</vt:lpstr>
      <vt:lpstr>U.S. Labor Laws</vt:lpstr>
      <vt:lpstr>PowerPoint Presentation</vt:lpstr>
      <vt:lpstr>Employer Unfair Labor Practices</vt:lpstr>
      <vt:lpstr>Taft-Hartley (Labor-Management Relations) Act</vt:lpstr>
      <vt:lpstr>PowerPoint Presentation</vt:lpstr>
      <vt:lpstr>Right-to-Work Laws – California </vt:lpstr>
      <vt:lpstr>No Right-to-Work Laws in Some States </vt:lpstr>
      <vt:lpstr>Right-to-Work Laws  </vt:lpstr>
      <vt:lpstr>PowerPoint Presentation</vt:lpstr>
      <vt:lpstr>Organizing Campaign</vt:lpstr>
      <vt:lpstr>Unionization Do’s and Don’ts for Managers  </vt:lpstr>
      <vt:lpstr>Unions’ Organizing Efforts</vt:lpstr>
      <vt:lpstr>Bargaining Unit Composition</vt:lpstr>
      <vt:lpstr>PowerPoint Presentation</vt:lpstr>
      <vt:lpstr>Collective Bargaining Issues</vt:lpstr>
      <vt:lpstr>Classification of Bargaining Issues</vt:lpstr>
      <vt:lpstr>Collective Bargaining Process</vt:lpstr>
      <vt:lpstr>PowerPoint Presentation</vt:lpstr>
      <vt:lpstr>Strikes and Lockouts</vt:lpstr>
      <vt:lpstr>Strikes</vt:lpstr>
      <vt:lpstr>Union-Management Cooperation Issues</vt:lpstr>
      <vt:lpstr>Grievance Management</vt:lpstr>
      <vt:lpstr>PowerPoint Presentation</vt:lpstr>
      <vt:lpstr>PowerPoint Presentation</vt:lpstr>
    </vt:vector>
  </TitlesOfParts>
  <Manager>Julia Chase | Susan Smart</Manager>
  <Company>Cengage 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Resource Management 13e.</dc:title>
  <dc:subject>Chapter 16</dc:subject>
  <dc:creator>Charlie Cook, The University of West Alabama</dc:creator>
  <cp:lastModifiedBy> Phyllis Sigerist</cp:lastModifiedBy>
  <cp:revision>345</cp:revision>
  <dcterms:created xsi:type="dcterms:W3CDTF">2003-02-17T02:06:55Z</dcterms:created>
  <dcterms:modified xsi:type="dcterms:W3CDTF">2013-05-20T00:31:05Z</dcterms:modified>
</cp:coreProperties>
</file>