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256" r:id="rId2"/>
    <p:sldId id="730" r:id="rId3"/>
    <p:sldId id="731" r:id="rId4"/>
    <p:sldId id="716" r:id="rId5"/>
    <p:sldId id="733" r:id="rId6"/>
    <p:sldId id="734" r:id="rId7"/>
    <p:sldId id="766" r:id="rId8"/>
    <p:sldId id="735" r:id="rId9"/>
    <p:sldId id="736" r:id="rId10"/>
    <p:sldId id="737" r:id="rId11"/>
    <p:sldId id="738" r:id="rId12"/>
    <p:sldId id="717" r:id="rId13"/>
    <p:sldId id="740" r:id="rId14"/>
    <p:sldId id="718" r:id="rId15"/>
    <p:sldId id="741" r:id="rId16"/>
    <p:sldId id="747" r:id="rId17"/>
    <p:sldId id="744" r:id="rId18"/>
    <p:sldId id="719" r:id="rId19"/>
    <p:sldId id="743" r:id="rId20"/>
    <p:sldId id="746" r:id="rId21"/>
    <p:sldId id="720" r:id="rId22"/>
    <p:sldId id="749" r:id="rId23"/>
    <p:sldId id="751" r:id="rId24"/>
    <p:sldId id="684" r:id="rId25"/>
    <p:sldId id="754" r:id="rId26"/>
    <p:sldId id="721" r:id="rId27"/>
    <p:sldId id="756" r:id="rId28"/>
    <p:sldId id="757" r:id="rId29"/>
    <p:sldId id="722" r:id="rId30"/>
    <p:sldId id="759" r:id="rId31"/>
    <p:sldId id="760" r:id="rId32"/>
    <p:sldId id="761" r:id="rId33"/>
    <p:sldId id="767" r:id="rId34"/>
    <p:sldId id="769" r:id="rId35"/>
    <p:sldId id="723" r:id="rId36"/>
    <p:sldId id="773" r:id="rId37"/>
    <p:sldId id="774" r:id="rId38"/>
    <p:sldId id="762" r:id="rId39"/>
    <p:sldId id="764" r:id="rId40"/>
    <p:sldId id="775" r:id="rId41"/>
    <p:sldId id="724" r:id="rId42"/>
    <p:sldId id="765" r:id="rId43"/>
  </p:sldIdLst>
  <p:sldSz cx="9144000" cy="6858000" type="screen4x3"/>
  <p:notesSz cx="69342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3300"/>
    <a:srgbClr val="003366"/>
    <a:srgbClr val="CC6600"/>
    <a:srgbClr val="003300"/>
    <a:srgbClr val="336600"/>
    <a:srgbClr val="990000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5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564" y="-96"/>
      </p:cViewPr>
      <p:guideLst>
        <p:guide orient="horz" pos="2924"/>
        <p:guide pos="2184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5E16766-7F85-4F1A-9A3A-0C83E2178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32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61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10075"/>
            <a:ext cx="50863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51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820150"/>
            <a:ext cx="300513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65" tIns="46333" rIns="92665" bIns="46333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3006D3C-D02A-41AD-B8F0-86BAB2622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17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F2EA88-9991-4DAD-9BC1-B8A674177313}" type="slidenum">
              <a:rPr lang="en-US" sz="1200" smtClean="0">
                <a:latin typeface="Times New Roman" pitchFamily="18" charset="0"/>
              </a:rPr>
              <a:pPr eaLnBrk="1" hangingPunct="1"/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1C2723-F910-4290-9E9D-C0DA805BB50B}" type="slidenum">
              <a:rPr lang="en-US" sz="1200" smtClean="0">
                <a:latin typeface="Times New Roman" pitchFamily="18" charset="0"/>
              </a:rPr>
              <a:pPr eaLnBrk="1" hangingPunct="1"/>
              <a:t>10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B02FF0-E6B1-4A95-A025-FAD3FF50FEB3}" type="slidenum">
              <a:rPr lang="en-US" sz="1200" smtClean="0">
                <a:latin typeface="Times New Roman" pitchFamily="18" charset="0"/>
              </a:rPr>
              <a:pPr eaLnBrk="1" hangingPunct="1"/>
              <a:t>11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5BD2C3-4D25-4285-A3CF-BA4257F8A7D7}" type="slidenum">
              <a:rPr lang="en-US" sz="1200" smtClean="0">
                <a:latin typeface="Times New Roman" pitchFamily="18" charset="0"/>
              </a:rPr>
              <a:pPr eaLnBrk="1" hangingPunct="1"/>
              <a:t>12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495E38-A958-4007-B52B-E9571C72E242}" type="slidenum">
              <a:rPr lang="en-US" sz="1200" smtClean="0">
                <a:latin typeface="Times New Roman" pitchFamily="18" charset="0"/>
              </a:rPr>
              <a:pPr eaLnBrk="1" hangingPunct="1"/>
              <a:t>13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56BB3-39CE-4B94-BD19-E5BF6FBBB9CA}" type="slidenum">
              <a:rPr lang="en-US" sz="1200" smtClean="0">
                <a:latin typeface="Times New Roman" pitchFamily="18" charset="0"/>
              </a:rPr>
              <a:pPr eaLnBrk="1" hangingPunct="1"/>
              <a:t>14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D699932-963A-4BA3-AAB5-A8D136BA1F65}" type="slidenum">
              <a:rPr lang="en-US" sz="1200" smtClean="0">
                <a:latin typeface="Times New Roman" pitchFamily="18" charset="0"/>
              </a:rPr>
              <a:pPr eaLnBrk="1" hangingPunct="1"/>
              <a:t>15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00227D-6013-42B0-8AA9-64D7E406D515}" type="slidenum">
              <a:rPr lang="en-US" sz="1200" smtClean="0">
                <a:latin typeface="Times New Roman" pitchFamily="18" charset="0"/>
              </a:rPr>
              <a:pPr eaLnBrk="1" hangingPunct="1"/>
              <a:t>16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7E6419-C12F-47DA-8173-0BD25E772C57}" type="slidenum">
              <a:rPr lang="en-US" sz="1200" smtClean="0">
                <a:latin typeface="Times New Roman" pitchFamily="18" charset="0"/>
              </a:rPr>
              <a:pPr eaLnBrk="1" hangingPunct="1"/>
              <a:t>17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8F42A9-BAD3-45BB-B6E4-52E61FA565ED}" type="slidenum">
              <a:rPr lang="en-US" sz="1200" smtClean="0">
                <a:latin typeface="Times New Roman" pitchFamily="18" charset="0"/>
              </a:rPr>
              <a:pPr eaLnBrk="1" hangingPunct="1"/>
              <a:t>18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5EE64D-C5AE-4660-83DC-6D621DE4B601}" type="slidenum">
              <a:rPr lang="en-US" sz="1200" smtClean="0">
                <a:latin typeface="Times New Roman" pitchFamily="18" charset="0"/>
              </a:rPr>
              <a:pPr eaLnBrk="1" hangingPunct="1"/>
              <a:t>19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0A15D23-7D22-4783-A641-C253B0FCBD2F}" type="slidenum">
              <a:rPr lang="en-US" sz="1200" smtClean="0">
                <a:latin typeface="Times New Roman" pitchFamily="18" charset="0"/>
              </a:rPr>
              <a:pPr eaLnBrk="1" hangingPunct="1"/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302E35-7BB4-4A1F-901A-8BB0B0DB4224}" type="slidenum">
              <a:rPr lang="en-US" sz="1200" smtClean="0">
                <a:latin typeface="Times New Roman" pitchFamily="18" charset="0"/>
              </a:rPr>
              <a:pPr eaLnBrk="1" hangingPunct="1"/>
              <a:t>20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F5F80C-3C14-4FDE-8BE8-90F411B0DC18}" type="slidenum">
              <a:rPr lang="en-US" sz="1200" smtClean="0">
                <a:latin typeface="Times New Roman" pitchFamily="18" charset="0"/>
              </a:rPr>
              <a:pPr eaLnBrk="1" hangingPunct="1"/>
              <a:t>21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4701B1-34D4-4FF9-89D3-31F2ADFECD75}" type="slidenum">
              <a:rPr lang="en-US" sz="1200" smtClean="0">
                <a:latin typeface="Times New Roman" pitchFamily="18" charset="0"/>
              </a:rPr>
              <a:pPr eaLnBrk="1" hangingPunct="1"/>
              <a:t>22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10914A-6963-4E4F-A1D0-4B2989F76DBB}" type="slidenum">
              <a:rPr lang="en-US" sz="1200" smtClean="0">
                <a:latin typeface="Times New Roman" pitchFamily="18" charset="0"/>
              </a:rPr>
              <a:pPr eaLnBrk="1" hangingPunct="1"/>
              <a:t>23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496EA0-AD57-4EEF-BFCE-DE62CF8E84B3}" type="slidenum">
              <a:rPr lang="en-US" sz="1200" smtClean="0">
                <a:latin typeface="Times New Roman" pitchFamily="18" charset="0"/>
              </a:rPr>
              <a:pPr eaLnBrk="1" hangingPunct="1"/>
              <a:t>24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5D3FEF-DC2D-4F6E-9CF9-027DB23FEEDE}" type="slidenum">
              <a:rPr lang="en-US" sz="1200" smtClean="0">
                <a:latin typeface="Times New Roman" pitchFamily="18" charset="0"/>
              </a:rPr>
              <a:pPr eaLnBrk="1" hangingPunct="1"/>
              <a:t>25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C7BE04-4236-4851-B204-1ED54501FF09}" type="slidenum">
              <a:rPr lang="en-US" sz="1200" smtClean="0">
                <a:latin typeface="Times New Roman" pitchFamily="18" charset="0"/>
              </a:rPr>
              <a:pPr eaLnBrk="1" hangingPunct="1"/>
              <a:t>26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DB5BC-E33A-46ED-AA13-3A8788635165}" type="slidenum">
              <a:rPr lang="en-US" sz="1200" smtClean="0">
                <a:latin typeface="Times New Roman" pitchFamily="18" charset="0"/>
              </a:rPr>
              <a:pPr eaLnBrk="1" hangingPunct="1"/>
              <a:t>27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D2C4B1-677E-40B3-9384-944C9D062012}" type="slidenum">
              <a:rPr lang="en-US" sz="1200" smtClean="0">
                <a:latin typeface="Times New Roman" pitchFamily="18" charset="0"/>
              </a:rPr>
              <a:pPr eaLnBrk="1" hangingPunct="1"/>
              <a:t>28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9445EC-C5F3-44DD-BEF5-E5829EE2C620}" type="slidenum">
              <a:rPr lang="en-US" sz="1200" smtClean="0">
                <a:latin typeface="Times New Roman" pitchFamily="18" charset="0"/>
              </a:rPr>
              <a:pPr eaLnBrk="1" hangingPunct="1"/>
              <a:t>29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505495-A96D-439C-9BDB-80131AA95E78}" type="slidenum">
              <a:rPr lang="en-US" sz="1200" smtClean="0">
                <a:latin typeface="Times New Roman" pitchFamily="18" charset="0"/>
              </a:rPr>
              <a:pPr eaLnBrk="1" hangingPunct="1"/>
              <a:t>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B06FA4-1A6C-46ED-8620-9C9D9D237FD1}" type="slidenum">
              <a:rPr lang="en-US" sz="1200" smtClean="0">
                <a:latin typeface="Times New Roman" pitchFamily="18" charset="0"/>
              </a:rPr>
              <a:pPr eaLnBrk="1" hangingPunct="1"/>
              <a:t>30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F0F33A-28C6-4890-BE1C-B6FFBC819592}" type="slidenum">
              <a:rPr lang="en-US" sz="1200" smtClean="0">
                <a:latin typeface="Times New Roman" pitchFamily="18" charset="0"/>
              </a:rPr>
              <a:pPr eaLnBrk="1" hangingPunct="1"/>
              <a:t>31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2F6C31-9905-45AA-A93F-44EDBAAB9018}" type="slidenum">
              <a:rPr lang="en-US" sz="1200" smtClean="0">
                <a:latin typeface="Times New Roman" pitchFamily="18" charset="0"/>
              </a:rPr>
              <a:pPr eaLnBrk="1" hangingPunct="1"/>
              <a:t>32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BD1D64-94AF-4FA3-9A2C-1E58C9740EE5}" type="slidenum">
              <a:rPr lang="en-US" sz="1200" smtClean="0">
                <a:latin typeface="Times New Roman" pitchFamily="18" charset="0"/>
              </a:rPr>
              <a:pPr eaLnBrk="1" hangingPunct="1"/>
              <a:t>33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8DC81A-4431-4F70-9E39-E6AA8989EFA3}" type="slidenum">
              <a:rPr lang="en-US" sz="1200" smtClean="0">
                <a:latin typeface="Times New Roman" pitchFamily="18" charset="0"/>
              </a:rPr>
              <a:pPr eaLnBrk="1" hangingPunct="1"/>
              <a:t>34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81F26B-38AC-4BB4-AEA0-6D8E4B3F2423}" type="slidenum">
              <a:rPr lang="en-US" sz="1200" smtClean="0">
                <a:latin typeface="Times New Roman" pitchFamily="18" charset="0"/>
              </a:rPr>
              <a:pPr eaLnBrk="1" hangingPunct="1"/>
              <a:t>35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460260-BCA8-460B-8910-A63C280D0191}" type="slidenum">
              <a:rPr lang="en-US" sz="1200" smtClean="0">
                <a:latin typeface="Times New Roman" pitchFamily="18" charset="0"/>
              </a:rPr>
              <a:pPr eaLnBrk="1" hangingPunct="1"/>
              <a:t>36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7F0B5A-8BA3-4518-9343-BAB23546D068}" type="slidenum">
              <a:rPr lang="en-US" sz="1200" smtClean="0">
                <a:latin typeface="Times New Roman" pitchFamily="18" charset="0"/>
              </a:rPr>
              <a:pPr eaLnBrk="1" hangingPunct="1"/>
              <a:t>37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64CFE-B84A-48CA-9831-A504AC396BCE}" type="slidenum">
              <a:rPr lang="en-US" sz="1200" smtClean="0">
                <a:latin typeface="Times New Roman" pitchFamily="18" charset="0"/>
              </a:rPr>
              <a:pPr eaLnBrk="1" hangingPunct="1"/>
              <a:t>38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9EF9F7-8C0F-46A3-9C7C-2EAA497AF0D6}" type="slidenum">
              <a:rPr lang="en-US" sz="1200" smtClean="0">
                <a:latin typeface="Times New Roman" pitchFamily="18" charset="0"/>
              </a:rPr>
              <a:pPr eaLnBrk="1" hangingPunct="1"/>
              <a:t>39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6E247D-50C5-4479-9608-0CD8DCAD8079}" type="slidenum">
              <a:rPr lang="en-US" sz="1200" smtClean="0">
                <a:latin typeface="Times New Roman" pitchFamily="18" charset="0"/>
              </a:rPr>
              <a:pPr eaLnBrk="1" hangingPunct="1"/>
              <a:t>4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424EA-F364-4D15-A156-8A9050AADB2F}" type="slidenum">
              <a:rPr lang="en-US" sz="1200" smtClean="0">
                <a:latin typeface="Times New Roman" pitchFamily="18" charset="0"/>
              </a:rPr>
              <a:pPr eaLnBrk="1" hangingPunct="1"/>
              <a:t>40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08D9A6-711E-4474-918D-FB50D13633BC}" type="slidenum">
              <a:rPr lang="en-US" sz="1200" smtClean="0">
                <a:latin typeface="Times New Roman" pitchFamily="18" charset="0"/>
              </a:rPr>
              <a:pPr eaLnBrk="1" hangingPunct="1"/>
              <a:t>41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8FB87C-02DA-40DF-B13D-0D1A72B2C5F8}" type="slidenum">
              <a:rPr lang="en-US" sz="1200" smtClean="0">
                <a:latin typeface="Times New Roman" pitchFamily="18" charset="0"/>
              </a:rPr>
              <a:pPr eaLnBrk="1" hangingPunct="1"/>
              <a:t>42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E0AD27-C2C7-46F9-9A5B-FE7E54B95317}" type="slidenum">
              <a:rPr lang="en-US" sz="1200" smtClean="0">
                <a:latin typeface="Times New Roman" pitchFamily="18" charset="0"/>
              </a:rPr>
              <a:pPr eaLnBrk="1" hangingPunct="1"/>
              <a:t>5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CDC52A-D2F6-4561-B4E7-EF9EDEE31BD3}" type="slidenum">
              <a:rPr lang="en-US" sz="1200" smtClean="0">
                <a:latin typeface="Times New Roman" pitchFamily="18" charset="0"/>
              </a:rPr>
              <a:pPr eaLnBrk="1" hangingPunct="1"/>
              <a:t>6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F3D105-C0E3-4694-91BF-ABBBD9C7A384}" type="slidenum">
              <a:rPr lang="en-US" sz="1200" smtClean="0">
                <a:latin typeface="Times New Roman" pitchFamily="18" charset="0"/>
              </a:rPr>
              <a:pPr eaLnBrk="1" hangingPunct="1"/>
              <a:t>7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DC7C5E-2101-4415-9421-9E74CD073B8C}" type="slidenum">
              <a:rPr lang="en-US" sz="1200" smtClean="0">
                <a:latin typeface="Times New Roman" pitchFamily="18" charset="0"/>
              </a:rPr>
              <a:pPr eaLnBrk="1" hangingPunct="1"/>
              <a:t>8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38" y="4410075"/>
            <a:ext cx="5546725" cy="417671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71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66F89D-AA1C-45EB-8431-2B1BA1E55B45}" type="slidenum">
              <a:rPr lang="en-US" sz="1200" smtClean="0">
                <a:latin typeface="Times New Roman" pitchFamily="18" charset="0"/>
              </a:rPr>
              <a:pPr eaLnBrk="1" hangingPunct="1"/>
              <a:t>9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2" descr="UnderShadow0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" t="43243" r="2092"/>
          <a:stretch>
            <a:fillRect/>
          </a:stretch>
        </p:blipFill>
        <p:spPr bwMode="hidden">
          <a:xfrm>
            <a:off x="0" y="12700"/>
            <a:ext cx="9144000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60" descr="Topbar0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6275388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937125" y="6375400"/>
            <a:ext cx="3475038" cy="3651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sz="900" smtClean="0">
                <a:solidFill>
                  <a:schemeClr val="bg1"/>
                </a:solidFill>
              </a:rPr>
              <a:t>PowerPoint Presentation by Charlie Cook</a:t>
            </a:r>
            <a:br>
              <a:rPr lang="en-US" sz="900" smtClean="0">
                <a:solidFill>
                  <a:schemeClr val="bg1"/>
                </a:solidFill>
              </a:rPr>
            </a:br>
            <a:r>
              <a:rPr lang="en-US" sz="900" smtClean="0">
                <a:solidFill>
                  <a:schemeClr val="bg1"/>
                </a:solidFill>
              </a:rPr>
              <a:t>The University of West Alabama</a:t>
            </a:r>
          </a:p>
        </p:txBody>
      </p:sp>
      <p:pic>
        <p:nvPicPr>
          <p:cNvPr id="6" name="Picture 146" descr="Booktitle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211263"/>
            <a:ext cx="6170613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7" descr="Authors0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125788"/>
            <a:ext cx="4589462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8" descr="Topbar0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4"/>
          <p:cNvSpPr txBox="1">
            <a:spLocks noChangeArrowheads="1"/>
          </p:cNvSpPr>
          <p:nvPr userDrawn="1"/>
        </p:nvSpPr>
        <p:spPr bwMode="auto">
          <a:xfrm>
            <a:off x="182563" y="5775325"/>
            <a:ext cx="8778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smtClean="0">
                <a:latin typeface="Trebuchet MS" pitchFamily="34" charset="0"/>
                <a:cs typeface="Tahoma" pitchFamily="34" charset="0"/>
              </a:rPr>
              <a:t>SECTION </a:t>
            </a:r>
            <a:r>
              <a:rPr lang="en-US" sz="1400" b="1" smtClean="0">
                <a:solidFill>
                  <a:srgbClr val="990000"/>
                </a:solidFill>
                <a:latin typeface="Trebuchet MS" pitchFamily="34" charset="0"/>
                <a:cs typeface="Tahoma" pitchFamily="34" charset="0"/>
              </a:rPr>
              <a:t>5</a:t>
            </a:r>
            <a:r>
              <a:rPr lang="en-US" sz="1200" b="1" smtClean="0">
                <a:latin typeface="Trebuchet MS" pitchFamily="34" charset="0"/>
                <a:cs typeface="Tahoma" pitchFamily="34" charset="0"/>
              </a:rPr>
              <a:t>  Employee Relations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273175" y="3703638"/>
            <a:ext cx="6584950" cy="1736725"/>
          </a:xfrm>
          <a:effectLst>
            <a:outerShdw dist="17961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AEAEA">
                    <a:alpha val="25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Ctr="1"/>
          <a:lstStyle>
            <a:lvl1pPr algn="ctr">
              <a:defRPr sz="2800" b="1">
                <a:solidFill>
                  <a:srgbClr val="996633"/>
                </a:solidFill>
                <a:latin typeface="Arial" charset="0"/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731838" y="6446838"/>
            <a:ext cx="3286125" cy="293687"/>
          </a:xfrm>
          <a:effectLst>
            <a:outerShdw dist="17961" dir="2700000" algn="ctr" rotWithShape="0">
              <a:schemeClr val="tx1"/>
            </a:outerShdw>
          </a:effectLst>
        </p:spPr>
        <p:txBody>
          <a:bodyPr lIns="91440" rIns="91440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0428818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F85CF82C-3A1D-4AAA-B6E6-96DF3C89A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391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90525"/>
            <a:ext cx="2025650" cy="5964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90525"/>
            <a:ext cx="5924550" cy="5964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8ED9F2A4-ABE7-4788-A589-648A0F09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4660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C20074C0-9F67-4C4E-8058-034C758A3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873963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68A4DBDD-926E-4F4B-A6C4-059CF81EB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2173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050925"/>
            <a:ext cx="3975100" cy="5303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311FB5C7-A068-4014-9535-5D3016732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5551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A083779A-7C1A-481B-8FC3-E42C4B4F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494702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EC056671-BA60-43A5-A9C2-EA958331D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5806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9B55178D-68B8-4DF2-B552-6CB2BC366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91487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56E0915E-1CC1-406C-B141-BF4FC52A6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68406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15–</a:t>
            </a:r>
            <a:fld id="{BAEB6172-962E-42E8-A602-B55242316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879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390525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EAEAEA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050925"/>
            <a:ext cx="8102600" cy="530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4763"/>
            <a:ext cx="4038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sz="900" b="1"/>
            </a:lvl1pPr>
          </a:lstStyle>
          <a:p>
            <a:pPr>
              <a:defRPr/>
            </a:pPr>
            <a:r>
              <a:rPr lang="en-US"/>
              <a:t>© 2011 Cengage Learning. All rights reserved. May not be scanned, copied or duplicated, or posted to a publicly accessible Web  site, in whole or in part.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354763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900" b="1"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15–</a:t>
            </a:r>
            <a:fld id="{6EC39658-5194-4C8D-8F80-144FEA1E5F80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bldLvl="3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222250" indent="-22225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Char char="•"/>
        <a:defRPr sz="28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90000"/>
        <a:buFont typeface="Wingdings" pitchFamily="2" charset="2"/>
        <a:buChar char="Ø"/>
        <a:defRPr sz="2400">
          <a:solidFill>
            <a:srgbClr val="0033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4725" indent="-2349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SzPct val="75000"/>
        <a:buFont typeface="Wingdings" pitchFamily="2" charset="2"/>
        <a:buChar char="v"/>
        <a:defRPr sz="2400">
          <a:solidFill>
            <a:srgbClr val="00808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311275" indent="-222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1657350" indent="-1730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1145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5717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0289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486150" indent="-173038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600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wmf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270000" y="3776663"/>
            <a:ext cx="6594475" cy="1755775"/>
          </a:xfrm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3366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2400" smtClean="0">
                <a:solidFill>
                  <a:srgbClr val="003366"/>
                </a:solidFill>
              </a:rPr>
              <a:t>CHAPTER</a:t>
            </a:r>
            <a:r>
              <a:rPr lang="en-US" sz="2400" smtClean="0">
                <a:solidFill>
                  <a:srgbClr val="CC6600"/>
                </a:solidFill>
              </a:rPr>
              <a:t> </a:t>
            </a:r>
            <a:r>
              <a:rPr lang="en-US" sz="2400" smtClean="0">
                <a:solidFill>
                  <a:srgbClr val="336699"/>
                </a:solidFill>
              </a:rPr>
              <a:t>15</a:t>
            </a:r>
            <a:r>
              <a:rPr lang="en-US" sz="2400" u="sng" smtClean="0"/>
              <a:t/>
            </a:r>
            <a:br>
              <a:rPr lang="en-US" sz="2400" u="sng" smtClean="0"/>
            </a:br>
            <a:r>
              <a:rPr lang="en-US" sz="3200" b="0" smtClean="0">
                <a:solidFill>
                  <a:schemeClr val="tx1"/>
                </a:solidFill>
                <a:latin typeface="Verdana" pitchFamily="34" charset="0"/>
              </a:rPr>
              <a:t>Employee Rights and Responsibilities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1F6C97CC-4374-4B58-8B72-67A9E36351C6}" type="slidenum">
              <a:rPr lang="en-US" sz="900" smtClean="0"/>
              <a:pPr eaLnBrk="1" hangingPunct="1"/>
              <a:t>10</a:t>
            </a:fld>
            <a:endParaRPr lang="en-US" sz="900" smtClean="0"/>
          </a:p>
        </p:txBody>
      </p:sp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Employment-at-Will (cont’d)</a:t>
            </a:r>
          </a:p>
        </p:txBody>
      </p:sp>
      <p:grpSp>
        <p:nvGrpSpPr>
          <p:cNvPr id="1048579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22534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Text Box 5"/>
            <p:cNvSpPr txBox="1">
              <a:spLocks noChangeArrowheads="1"/>
            </p:cNvSpPr>
            <p:nvPr/>
          </p:nvSpPr>
          <p:spPr bwMode="auto">
            <a:xfrm>
              <a:off x="1613" y="1231"/>
              <a:ext cx="25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Exceptions to EAW</a:t>
              </a:r>
            </a:p>
          </p:txBody>
        </p:sp>
        <p:sp>
          <p:nvSpPr>
            <p:cNvPr id="22536" name="Text Box 6"/>
            <p:cNvSpPr txBox="1">
              <a:spLocks noChangeArrowheads="1"/>
            </p:cNvSpPr>
            <p:nvPr/>
          </p:nvSpPr>
          <p:spPr bwMode="auto">
            <a:xfrm>
              <a:off x="464" y="2420"/>
              <a:ext cx="120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Violation of Public Policy</a:t>
              </a:r>
            </a:p>
          </p:txBody>
        </p:sp>
        <p:sp>
          <p:nvSpPr>
            <p:cNvPr id="22537" name="Text Box 7"/>
            <p:cNvSpPr txBox="1">
              <a:spLocks noChangeArrowheads="1"/>
            </p:cNvSpPr>
            <p:nvPr/>
          </p:nvSpPr>
          <p:spPr bwMode="auto">
            <a:xfrm>
              <a:off x="2183" y="2332"/>
              <a:ext cx="138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Implied Contract of Continuing Employment</a:t>
              </a:r>
            </a:p>
          </p:txBody>
        </p:sp>
        <p:sp>
          <p:nvSpPr>
            <p:cNvPr id="22538" name="Text Box 8"/>
            <p:cNvSpPr txBox="1">
              <a:spLocks noChangeArrowheads="1"/>
            </p:cNvSpPr>
            <p:nvPr/>
          </p:nvSpPr>
          <p:spPr bwMode="auto">
            <a:xfrm>
              <a:off x="4032" y="2333"/>
              <a:ext cx="1262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Covenant of Good-faith and Fair-dealing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5C1568C5-BE78-4525-A6F3-BB298B1A25C6}" type="slidenum">
              <a:rPr lang="en-US" sz="900" smtClean="0"/>
              <a:pPr eaLnBrk="1" hangingPunct="1"/>
              <a:t>11</a:t>
            </a:fld>
            <a:endParaRPr lang="en-US" sz="900" smtClean="0"/>
          </a:p>
        </p:txBody>
      </p:sp>
      <p:sp>
        <p:nvSpPr>
          <p:cNvPr id="105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Employment-at-Will Restrictions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Wrongful Discharge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Termination of an individual’s employment for reasons that are improper or illegal.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i="1" smtClean="0"/>
              <a:t>Fortune v. National Cash Register Company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Constructive Discharge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An employer deliberately makes working conditions intolerable for an employee in an attempt to get (to force) that employee to resign or quit.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AEBA11D0-ADE4-4C47-96CB-F6B1267183A6}" type="slidenum">
              <a:rPr lang="en-US" sz="900" smtClean="0"/>
              <a:pPr eaLnBrk="1" hangingPunct="1"/>
              <a:t>12</a:t>
            </a:fld>
            <a:endParaRPr lang="en-US" sz="900" smtClean="0"/>
          </a:p>
        </p:txBody>
      </p:sp>
      <p:sp>
        <p:nvSpPr>
          <p:cNvPr id="24580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1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15–2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6126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Keys for Preparing a Defense against Wrongful Discharge</a:t>
            </a:r>
          </a:p>
        </p:txBody>
      </p:sp>
      <p:pic>
        <p:nvPicPr>
          <p:cNvPr id="1008645" name="Picture 5" descr="15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43000"/>
            <a:ext cx="8116887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0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64019AC3-0679-48DE-A640-BAB5B5570EF7}" type="slidenum">
              <a:rPr lang="en-US" sz="900" smtClean="0"/>
              <a:pPr eaLnBrk="1" hangingPunct="1"/>
              <a:t>13</a:t>
            </a:fld>
            <a:endParaRPr lang="en-US" sz="900" smtClean="0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Employment-at-Will: Fairness</a:t>
            </a:r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Just Cause</a:t>
            </a:r>
          </a:p>
          <a:p>
            <a:pPr lvl="1" eaLnBrk="1" hangingPunct="1">
              <a:defRPr/>
            </a:pPr>
            <a:r>
              <a:rPr lang="en-US" smtClean="0"/>
              <a:t>Reasonable justification for taking an employment-related action.</a:t>
            </a:r>
          </a:p>
          <a:p>
            <a:pPr eaLnBrk="1" hangingPunct="1">
              <a:defRPr/>
            </a:pPr>
            <a:r>
              <a:rPr lang="en-US" smtClean="0"/>
              <a:t>Due Process</a:t>
            </a:r>
          </a:p>
          <a:p>
            <a:pPr lvl="1" eaLnBrk="1" hangingPunct="1">
              <a:defRPr/>
            </a:pPr>
            <a:r>
              <a:rPr lang="en-US" smtClean="0"/>
              <a:t>The means used for individuals to explain and defend their actions against charges or discipline.</a:t>
            </a:r>
          </a:p>
          <a:p>
            <a:pPr lvl="2" eaLnBrk="1" hangingPunct="1">
              <a:defRPr/>
            </a:pPr>
            <a:r>
              <a:rPr lang="en-US" smtClean="0"/>
              <a:t>Distributive Justice</a:t>
            </a:r>
          </a:p>
          <a:p>
            <a:pPr lvl="3" eaLnBrk="1" hangingPunct="1">
              <a:defRPr/>
            </a:pPr>
            <a:r>
              <a:rPr lang="en-US" smtClean="0"/>
              <a:t>Perceived fairness in the distribution of outcomes</a:t>
            </a:r>
          </a:p>
          <a:p>
            <a:pPr lvl="2" eaLnBrk="1" hangingPunct="1">
              <a:defRPr/>
            </a:pPr>
            <a:r>
              <a:rPr lang="en-US" smtClean="0"/>
              <a:t>Procedural Justice</a:t>
            </a:r>
          </a:p>
          <a:p>
            <a:pPr lvl="3" eaLnBrk="1" hangingPunct="1">
              <a:defRPr/>
            </a:pPr>
            <a:r>
              <a:rPr lang="en-US" smtClean="0"/>
              <a:t>Perceived fairness of the process used to make decision</a:t>
            </a:r>
          </a:p>
          <a:p>
            <a:pPr lvl="2" eaLnBrk="1" hangingPunct="1">
              <a:defRPr/>
            </a:pPr>
            <a:r>
              <a:rPr lang="en-US" smtClean="0"/>
              <a:t>Interactional Justice</a:t>
            </a:r>
          </a:p>
          <a:p>
            <a:pPr lvl="3" eaLnBrk="1" hangingPunct="1">
              <a:defRPr/>
            </a:pPr>
            <a:r>
              <a:rPr lang="en-US" smtClean="0"/>
              <a:t>Perceived fairness about how a person interacts with others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E3D60C3F-C4EF-41D6-85B3-DE46EED67038}" type="slidenum">
              <a:rPr lang="en-US" sz="900" smtClean="0"/>
              <a:pPr eaLnBrk="1" hangingPunct="1"/>
              <a:t>14</a:t>
            </a:fld>
            <a:endParaRPr lang="en-US" sz="900" smtClean="0"/>
          </a:p>
        </p:txBody>
      </p:sp>
      <p:sp>
        <p:nvSpPr>
          <p:cNvPr id="26628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2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15–3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Criteria for Evaluating Just Cause and Due Process</a:t>
            </a:r>
          </a:p>
        </p:txBody>
      </p:sp>
      <p:pic>
        <p:nvPicPr>
          <p:cNvPr id="1010693" name="Picture 5" descr="15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325563"/>
            <a:ext cx="823595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1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249A2E10-DDF2-4C03-9BCE-71D75394B587}" type="slidenum">
              <a:rPr lang="en-US" sz="900" smtClean="0"/>
              <a:pPr eaLnBrk="1" hangingPunct="1"/>
              <a:t>15</a:t>
            </a:fld>
            <a:endParaRPr lang="en-US" sz="900" smtClean="0"/>
          </a:p>
        </p:txBody>
      </p:sp>
      <p:sp>
        <p:nvSpPr>
          <p:cNvPr id="1056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255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Work-Related Alternative Dispute Resolution (ADR)</a:t>
            </a:r>
          </a:p>
        </p:txBody>
      </p:sp>
      <p:grpSp>
        <p:nvGrpSpPr>
          <p:cNvPr id="1056771" name="Group 3"/>
          <p:cNvGrpSpPr>
            <a:grpSpLocks/>
          </p:cNvGrpSpPr>
          <p:nvPr/>
        </p:nvGrpSpPr>
        <p:grpSpPr bwMode="auto">
          <a:xfrm>
            <a:off x="434975" y="1874838"/>
            <a:ext cx="8482013" cy="3475037"/>
            <a:chOff x="274" y="893"/>
            <a:chExt cx="5343" cy="2270"/>
          </a:xfrm>
        </p:grpSpPr>
        <p:pic>
          <p:nvPicPr>
            <p:cNvPr id="27654" name="Picture 4" descr="010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893"/>
              <a:ext cx="5343" cy="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5" name="Text Box 5"/>
            <p:cNvSpPr txBox="1">
              <a:spLocks noChangeArrowheads="1"/>
            </p:cNvSpPr>
            <p:nvPr/>
          </p:nvSpPr>
          <p:spPr bwMode="auto">
            <a:xfrm>
              <a:off x="470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Arbitration</a:t>
              </a:r>
            </a:p>
          </p:txBody>
        </p:sp>
        <p:sp>
          <p:nvSpPr>
            <p:cNvPr id="27656" name="Text Box 6"/>
            <p:cNvSpPr txBox="1">
              <a:spLocks noChangeArrowheads="1"/>
            </p:cNvSpPr>
            <p:nvPr/>
          </p:nvSpPr>
          <p:spPr bwMode="auto">
            <a:xfrm>
              <a:off x="2247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Peer Review Panels</a:t>
              </a:r>
            </a:p>
          </p:txBody>
        </p:sp>
        <p:sp>
          <p:nvSpPr>
            <p:cNvPr id="27657" name="Text Box 7"/>
            <p:cNvSpPr txBox="1">
              <a:spLocks noChangeArrowheads="1"/>
            </p:cNvSpPr>
            <p:nvPr/>
          </p:nvSpPr>
          <p:spPr bwMode="auto">
            <a:xfrm>
              <a:off x="4026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Ombuds</a:t>
              </a:r>
            </a:p>
          </p:txBody>
        </p:sp>
        <p:sp>
          <p:nvSpPr>
            <p:cNvPr id="27658" name="Text Box 8"/>
            <p:cNvSpPr txBox="1">
              <a:spLocks noChangeArrowheads="1"/>
            </p:cNvSpPr>
            <p:nvPr/>
          </p:nvSpPr>
          <p:spPr bwMode="auto">
            <a:xfrm>
              <a:off x="2246" y="1116"/>
              <a:ext cx="126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Alternative Dispute Resolution Methods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56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BE6F25FB-5478-4684-9A77-A787E05540EA}" type="slidenum">
              <a:rPr lang="en-US" sz="900" smtClean="0"/>
              <a:pPr eaLnBrk="1" hangingPunct="1"/>
              <a:t>16</a:t>
            </a:fld>
            <a:endParaRPr lang="en-US" sz="900" smtClean="0"/>
          </a:p>
        </p:txBody>
      </p:sp>
      <p:sp>
        <p:nvSpPr>
          <p:cNvPr id="106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Managing Individual Employee and Employer Rights Issues</a:t>
            </a:r>
          </a:p>
        </p:txBody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692275"/>
            <a:ext cx="8102600" cy="4662488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Right to Privacy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An individual’s freedom from unauthorized and unreasonable intrusion into personal affairs.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Privacy Rights and Employee Records: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Access to personal information held by employer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Response to unfavorable information in records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Correction of erroneous information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Notification when information is given to a third party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0CBADCC1-C729-4B04-AD64-F0DCD9C72DDE}" type="slidenum">
              <a:rPr lang="en-US" sz="900" smtClean="0"/>
              <a:pPr eaLnBrk="1" hangingPunct="1"/>
              <a:t>17</a:t>
            </a:fld>
            <a:endParaRPr lang="en-US" sz="900" smtClean="0"/>
          </a:p>
        </p:txBody>
      </p:sp>
      <p:sp>
        <p:nvSpPr>
          <p:cNvPr id="106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Privacy Rights and Employee Records</a:t>
            </a:r>
          </a:p>
        </p:txBody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ADA Provisions</a:t>
            </a:r>
          </a:p>
          <a:p>
            <a:pPr lvl="1" eaLnBrk="1" hangingPunct="1">
              <a:defRPr/>
            </a:pPr>
            <a:r>
              <a:rPr lang="en-US" dirty="0" smtClean="0"/>
              <a:t>Employee medical records are to be kept as separate confidential files available under limited conditions specified in the ADA.</a:t>
            </a:r>
          </a:p>
          <a:p>
            <a:pPr eaLnBrk="1" hangingPunct="1">
              <a:defRPr/>
            </a:pPr>
            <a:r>
              <a:rPr lang="en-US" dirty="0" smtClean="0"/>
              <a:t>Security of Employee Records</a:t>
            </a:r>
          </a:p>
          <a:p>
            <a:pPr lvl="1" eaLnBrk="1" hangingPunct="1">
              <a:defRPr/>
            </a:pPr>
            <a:r>
              <a:rPr lang="en-US" dirty="0" smtClean="0"/>
              <a:t>Restrict access to all records</a:t>
            </a:r>
          </a:p>
          <a:p>
            <a:pPr lvl="1" eaLnBrk="1" hangingPunct="1">
              <a:defRPr/>
            </a:pPr>
            <a:r>
              <a:rPr lang="en-US" dirty="0" smtClean="0"/>
              <a:t>Set confidential passwords to HR databases</a:t>
            </a:r>
          </a:p>
          <a:p>
            <a:pPr lvl="1" eaLnBrk="1" hangingPunct="1">
              <a:defRPr/>
            </a:pPr>
            <a:r>
              <a:rPr lang="en-US" dirty="0" smtClean="0"/>
              <a:t>Keep sensitive information in separate files and restricted databases</a:t>
            </a:r>
          </a:p>
          <a:p>
            <a:pPr lvl="1" eaLnBrk="1" hangingPunct="1">
              <a:defRPr/>
            </a:pPr>
            <a:r>
              <a:rPr lang="en-US" dirty="0" smtClean="0"/>
              <a:t>Inform employees about data retained</a:t>
            </a:r>
          </a:p>
          <a:p>
            <a:pPr lvl="1" eaLnBrk="1" hangingPunct="1">
              <a:defRPr/>
            </a:pPr>
            <a:r>
              <a:rPr lang="en-US" dirty="0" smtClean="0"/>
              <a:t>Purge outdated data from records</a:t>
            </a:r>
          </a:p>
          <a:p>
            <a:pPr lvl="1" eaLnBrk="1" hangingPunct="1">
              <a:defRPr/>
            </a:pPr>
            <a:r>
              <a:rPr lang="en-US" dirty="0" smtClean="0"/>
              <a:t>Release information only with employee’s consent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E4C42880-E6E5-4E98-8F67-F2A4C80802C8}" type="slidenum">
              <a:rPr lang="en-US" sz="900" smtClean="0"/>
              <a:pPr eaLnBrk="1" hangingPunct="1"/>
              <a:t>18</a:t>
            </a:fld>
            <a:endParaRPr lang="en-US" sz="900" smtClean="0"/>
          </a:p>
        </p:txBody>
      </p:sp>
      <p:sp>
        <p:nvSpPr>
          <p:cNvPr id="30724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25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15–4</a:t>
            </a:r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Employee Record Files</a:t>
            </a:r>
          </a:p>
        </p:txBody>
      </p:sp>
      <p:pic>
        <p:nvPicPr>
          <p:cNvPr id="1012741" name="Picture 5" descr="15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868363"/>
            <a:ext cx="7196137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1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A8C2EF7E-8E63-4346-9F37-E872FA17225F}" type="slidenum">
              <a:rPr lang="en-US" sz="900" smtClean="0"/>
              <a:pPr eaLnBrk="1" hangingPunct="1"/>
              <a:t>19</a:t>
            </a:fld>
            <a:endParaRPr lang="en-US" sz="900" smtClean="0"/>
          </a:p>
        </p:txBody>
      </p:sp>
      <p:sp>
        <p:nvSpPr>
          <p:cNvPr id="106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Employees’ Free Speech Rights</a:t>
            </a:r>
          </a:p>
        </p:txBody>
      </p:sp>
      <p:grpSp>
        <p:nvGrpSpPr>
          <p:cNvPr id="1060867" name="Group 3"/>
          <p:cNvGrpSpPr>
            <a:grpSpLocks/>
          </p:cNvGrpSpPr>
          <p:nvPr/>
        </p:nvGrpSpPr>
        <p:grpSpPr bwMode="auto">
          <a:xfrm>
            <a:off x="246063" y="1460500"/>
            <a:ext cx="8686800" cy="3797300"/>
            <a:chOff x="155" y="920"/>
            <a:chExt cx="5472" cy="2392"/>
          </a:xfrm>
        </p:grpSpPr>
        <p:pic>
          <p:nvPicPr>
            <p:cNvPr id="31750" name="Picture 4" descr="0100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" y="920"/>
              <a:ext cx="5472" cy="2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5"/>
            <p:cNvSpPr txBox="1">
              <a:spLocks noChangeArrowheads="1"/>
            </p:cNvSpPr>
            <p:nvPr/>
          </p:nvSpPr>
          <p:spPr bwMode="auto">
            <a:xfrm>
              <a:off x="1613" y="1154"/>
              <a:ext cx="250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Employers’ Restrictions on Employees’ Free Speech Rights</a:t>
              </a:r>
            </a:p>
          </p:txBody>
        </p:sp>
        <p:sp>
          <p:nvSpPr>
            <p:cNvPr id="31752" name="Text Box 6"/>
            <p:cNvSpPr txBox="1">
              <a:spLocks noChangeArrowheads="1"/>
            </p:cNvSpPr>
            <p:nvPr/>
          </p:nvSpPr>
          <p:spPr bwMode="auto">
            <a:xfrm>
              <a:off x="464" y="2333"/>
              <a:ext cx="120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Advocacy of Controversial Views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2183" y="2419"/>
              <a:ext cx="138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Publication of Blogs and Wikis</a:t>
              </a:r>
            </a:p>
          </p:txBody>
        </p:sp>
        <p:sp>
          <p:nvSpPr>
            <p:cNvPr id="31754" name="Text Box 8"/>
            <p:cNvSpPr txBox="1">
              <a:spLocks noChangeArrowheads="1"/>
            </p:cNvSpPr>
            <p:nvPr/>
          </p:nvSpPr>
          <p:spPr bwMode="auto">
            <a:xfrm>
              <a:off x="4032" y="2420"/>
              <a:ext cx="12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Engaging in Whistle-Blowing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91C6862D-5F4B-46C0-9CE6-2618C1A06FF7}" type="slidenum">
              <a:rPr lang="en-US" sz="900" smtClean="0"/>
              <a:pPr eaLnBrk="1" hangingPunct="1"/>
              <a:t>2</a:t>
            </a:fld>
            <a:endParaRPr lang="en-US" sz="900" smtClean="0"/>
          </a:p>
        </p:txBody>
      </p:sp>
      <p:sp>
        <p:nvSpPr>
          <p:cNvPr id="103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Rights and Responsibilities</a:t>
            </a:r>
          </a:p>
        </p:txBody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25000"/>
              </a:spcBef>
              <a:defRPr/>
            </a:pPr>
            <a:r>
              <a:rPr lang="en-US" smtClean="0"/>
              <a:t>Rights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en-US" smtClean="0"/>
              <a:t>That which belongs to a person by law, nature, or tradition.</a:t>
            </a:r>
          </a:p>
          <a:p>
            <a:pPr eaLnBrk="1" hangingPunct="1">
              <a:spcBef>
                <a:spcPct val="25000"/>
              </a:spcBef>
              <a:defRPr/>
            </a:pPr>
            <a:r>
              <a:rPr lang="en-US" smtClean="0"/>
              <a:t>Responsibilities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en-US" smtClean="0"/>
              <a:t>Obligations to perform certain tasks and duties.</a:t>
            </a:r>
          </a:p>
          <a:p>
            <a:pPr eaLnBrk="1" hangingPunct="1">
              <a:spcBef>
                <a:spcPct val="25000"/>
              </a:spcBef>
              <a:defRPr/>
            </a:pPr>
            <a:r>
              <a:rPr lang="en-US" smtClean="0"/>
              <a:t>Statutory Rights</a:t>
            </a:r>
          </a:p>
          <a:p>
            <a:pPr lvl="1" eaLnBrk="1" hangingPunct="1">
              <a:spcBef>
                <a:spcPct val="25000"/>
              </a:spcBef>
              <a:defRPr/>
            </a:pPr>
            <a:r>
              <a:rPr lang="en-US" smtClean="0"/>
              <a:t>Rights based on specific laws and statutes passed by federal, state, and local governments.</a:t>
            </a:r>
          </a:p>
          <a:p>
            <a:pPr lvl="2" eaLnBrk="1" hangingPunct="1">
              <a:spcBef>
                <a:spcPct val="25000"/>
              </a:spcBef>
              <a:defRPr/>
            </a:pPr>
            <a:r>
              <a:rPr lang="en-US" smtClean="0"/>
              <a:t>Equal employment opportunity</a:t>
            </a:r>
          </a:p>
          <a:p>
            <a:pPr lvl="2" eaLnBrk="1" hangingPunct="1">
              <a:spcBef>
                <a:spcPct val="25000"/>
              </a:spcBef>
              <a:defRPr/>
            </a:pPr>
            <a:r>
              <a:rPr lang="en-US" smtClean="0"/>
              <a:t>Collective bargaining</a:t>
            </a:r>
          </a:p>
          <a:p>
            <a:pPr lvl="2" eaLnBrk="1" hangingPunct="1">
              <a:spcBef>
                <a:spcPct val="25000"/>
              </a:spcBef>
              <a:defRPr/>
            </a:pPr>
            <a:r>
              <a:rPr lang="en-US" smtClean="0"/>
              <a:t>Workplace safety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96D5E342-4BC0-4402-B842-F5F81458E683}" type="slidenum">
              <a:rPr lang="en-US" sz="900" smtClean="0"/>
              <a:pPr eaLnBrk="1" hangingPunct="1"/>
              <a:t>20</a:t>
            </a:fld>
            <a:endParaRPr lang="en-US" sz="900" smtClean="0"/>
          </a:p>
        </p:txBody>
      </p:sp>
      <p:sp>
        <p:nvSpPr>
          <p:cNvPr id="106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Rights and Personal Behavior</a:t>
            </a:r>
          </a:p>
        </p:txBody>
      </p:sp>
      <p:grpSp>
        <p:nvGrpSpPr>
          <p:cNvPr id="1067011" name="Group 3"/>
          <p:cNvGrpSpPr>
            <a:grpSpLocks/>
          </p:cNvGrpSpPr>
          <p:nvPr/>
        </p:nvGrpSpPr>
        <p:grpSpPr bwMode="auto">
          <a:xfrm>
            <a:off x="466725" y="1508125"/>
            <a:ext cx="8402638" cy="3932238"/>
            <a:chOff x="237" y="720"/>
            <a:chExt cx="5293" cy="2477"/>
          </a:xfrm>
        </p:grpSpPr>
        <p:pic>
          <p:nvPicPr>
            <p:cNvPr id="32774" name="Picture 4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720"/>
              <a:ext cx="5293" cy="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5" name="Text Box 5"/>
            <p:cNvSpPr txBox="1">
              <a:spLocks noChangeArrowheads="1"/>
            </p:cNvSpPr>
            <p:nvPr/>
          </p:nvSpPr>
          <p:spPr bwMode="auto">
            <a:xfrm>
              <a:off x="449" y="903"/>
              <a:ext cx="22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Body Appearance</a:t>
              </a:r>
            </a:p>
          </p:txBody>
        </p:sp>
        <p:sp>
          <p:nvSpPr>
            <p:cNvPr id="32776" name="Text Box 6"/>
            <p:cNvSpPr txBox="1">
              <a:spLocks noChangeArrowheads="1"/>
            </p:cNvSpPr>
            <p:nvPr/>
          </p:nvSpPr>
          <p:spPr bwMode="auto">
            <a:xfrm>
              <a:off x="461" y="1552"/>
              <a:ext cx="2200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sz="2000">
                  <a:latin typeface="Trebuchet MS" pitchFamily="34" charset="0"/>
                </a:rPr>
                <a:t>An employer can place legitimate job-related limits on an employee’s personal at-work appearance such as tattoos and body piercings. </a:t>
              </a:r>
            </a:p>
          </p:txBody>
        </p:sp>
        <p:sp>
          <p:nvSpPr>
            <p:cNvPr id="32777" name="Text Box 7"/>
            <p:cNvSpPr txBox="1">
              <a:spLocks noChangeArrowheads="1"/>
            </p:cNvSpPr>
            <p:nvPr/>
          </p:nvSpPr>
          <p:spPr bwMode="auto">
            <a:xfrm>
              <a:off x="2956" y="903"/>
              <a:ext cx="2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Off-Duty Behavior</a:t>
              </a:r>
            </a:p>
          </p:txBody>
        </p:sp>
        <p:sp>
          <p:nvSpPr>
            <p:cNvPr id="32778" name="Text Box 8"/>
            <p:cNvSpPr txBox="1">
              <a:spLocks noChangeArrowheads="1"/>
            </p:cNvSpPr>
            <p:nvPr/>
          </p:nvSpPr>
          <p:spPr bwMode="auto">
            <a:xfrm>
              <a:off x="2976" y="1552"/>
              <a:ext cx="2236" cy="1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sz="2000">
                  <a:latin typeface="Trebuchet MS" pitchFamily="34" charset="0"/>
                </a:rPr>
                <a:t>An employer can discipline an employee if the employee’s off-the-job behavior puts the company in legal or financial jeopardy.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6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0745903A-4F21-4AE9-BCA1-F32155036A26}" type="slidenum">
              <a:rPr lang="en-US" sz="900" smtClean="0"/>
              <a:pPr eaLnBrk="1" hangingPunct="1"/>
              <a:t>21</a:t>
            </a:fld>
            <a:endParaRPr lang="en-US" sz="900" smtClean="0"/>
          </a:p>
        </p:txBody>
      </p:sp>
      <p:sp>
        <p:nvSpPr>
          <p:cNvPr id="33796" name="Line 2"/>
          <p:cNvSpPr>
            <a:spLocks noChangeShapeType="1"/>
          </p:cNvSpPr>
          <p:nvPr/>
        </p:nvSpPr>
        <p:spPr bwMode="auto">
          <a:xfrm>
            <a:off x="460375" y="1874838"/>
            <a:ext cx="2190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211772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15–5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65125" y="777875"/>
            <a:ext cx="23780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Recommended Employer Actions Regarding Electronic Communications</a:t>
            </a:r>
          </a:p>
        </p:txBody>
      </p:sp>
      <p:pic>
        <p:nvPicPr>
          <p:cNvPr id="1014789" name="Picture 5" descr="15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52197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248D0617-CCDB-402B-A95D-71EA1AED246B}" type="slidenum">
              <a:rPr lang="en-US" sz="900" smtClean="0"/>
              <a:pPr eaLnBrk="1" hangingPunct="1"/>
              <a:t>22</a:t>
            </a:fld>
            <a:endParaRPr lang="en-US" sz="900" smtClean="0"/>
          </a:p>
        </p:txBody>
      </p:sp>
      <p:sp>
        <p:nvSpPr>
          <p:cNvPr id="107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E-mail and Voice Mail</a:t>
            </a:r>
          </a:p>
        </p:txBody>
      </p:sp>
      <p:sp>
        <p:nvSpPr>
          <p:cNvPr id="107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Electronic Communications Policy Elements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Voice mail, e-mail, and computer files are provided by the employer and are for business use only.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Use of these media for personal reasons is restricted and subject to employer review.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All computer passwords and codes must be available to the employer.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The employer reserves right to monitor or search any of the media, without notice, for business purposes.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1B6655EC-0D0A-4135-BE9B-11FA0B97B32E}" type="slidenum">
              <a:rPr lang="en-US" sz="900" smtClean="0"/>
              <a:pPr eaLnBrk="1" hangingPunct="1"/>
              <a:t>23</a:t>
            </a:fld>
            <a:endParaRPr lang="en-US" sz="900" smtClean="0"/>
          </a:p>
        </p:txBody>
      </p:sp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Employee Misconduct</a:t>
            </a:r>
          </a:p>
        </p:txBody>
      </p:sp>
      <p:grpSp>
        <p:nvGrpSpPr>
          <p:cNvPr id="1077251" name="Group 3"/>
          <p:cNvGrpSpPr>
            <a:grpSpLocks/>
          </p:cNvGrpSpPr>
          <p:nvPr/>
        </p:nvGrpSpPr>
        <p:grpSpPr bwMode="auto">
          <a:xfrm>
            <a:off x="879475" y="1320800"/>
            <a:ext cx="7537450" cy="4765675"/>
            <a:chOff x="554" y="832"/>
            <a:chExt cx="4748" cy="3002"/>
          </a:xfrm>
        </p:grpSpPr>
        <p:pic>
          <p:nvPicPr>
            <p:cNvPr id="35846" name="Picture 4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" y="2330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7" name="_s1028"/>
            <p:cNvSpPr>
              <a:spLocks noChangeShapeType="1"/>
            </p:cNvSpPr>
            <p:nvPr/>
          </p:nvSpPr>
          <p:spPr bwMode="auto">
            <a:xfrm flipH="1" flipV="1">
              <a:off x="1940" y="1774"/>
              <a:ext cx="470" cy="293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5848" name="_s1032"/>
            <p:cNvSpPr>
              <a:spLocks noChangeShapeType="1"/>
            </p:cNvSpPr>
            <p:nvPr/>
          </p:nvSpPr>
          <p:spPr bwMode="auto">
            <a:xfrm flipH="1">
              <a:off x="2360" y="2788"/>
              <a:ext cx="259" cy="426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5849" name="_s1034"/>
            <p:cNvSpPr>
              <a:spLocks noChangeShapeType="1"/>
            </p:cNvSpPr>
            <p:nvPr/>
          </p:nvSpPr>
          <p:spPr bwMode="auto">
            <a:xfrm>
              <a:off x="3139" y="2788"/>
              <a:ext cx="262" cy="425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5850" name="_s1040"/>
            <p:cNvSpPr>
              <a:spLocks noChangeShapeType="1"/>
            </p:cNvSpPr>
            <p:nvPr/>
          </p:nvSpPr>
          <p:spPr bwMode="auto">
            <a:xfrm flipV="1">
              <a:off x="2879" y="1324"/>
              <a:ext cx="0" cy="588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5851" name="_s1038"/>
            <p:cNvSpPr>
              <a:spLocks noChangeShapeType="1"/>
            </p:cNvSpPr>
            <p:nvPr/>
          </p:nvSpPr>
          <p:spPr bwMode="auto">
            <a:xfrm flipV="1">
              <a:off x="3349" y="1773"/>
              <a:ext cx="469" cy="29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35852" name="Picture 10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9" y="832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3" name="Text Box 11"/>
            <p:cNvSpPr txBox="1">
              <a:spLocks noChangeArrowheads="1"/>
            </p:cNvSpPr>
            <p:nvPr/>
          </p:nvSpPr>
          <p:spPr bwMode="auto">
            <a:xfrm>
              <a:off x="2303" y="860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Sample</a:t>
              </a:r>
            </a:p>
          </p:txBody>
        </p:sp>
        <p:pic>
          <p:nvPicPr>
            <p:cNvPr id="35854" name="Picture 12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1482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5" name="Text Box 13"/>
            <p:cNvSpPr txBox="1">
              <a:spLocks noChangeArrowheads="1"/>
            </p:cNvSpPr>
            <p:nvPr/>
          </p:nvSpPr>
          <p:spPr bwMode="auto">
            <a:xfrm>
              <a:off x="3818" y="1514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Sample</a:t>
              </a:r>
            </a:p>
          </p:txBody>
        </p:sp>
        <p:pic>
          <p:nvPicPr>
            <p:cNvPr id="35856" name="Picture 14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" y="2329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7" name="Text Box 15"/>
            <p:cNvSpPr txBox="1">
              <a:spLocks noChangeArrowheads="1"/>
            </p:cNvSpPr>
            <p:nvPr/>
          </p:nvSpPr>
          <p:spPr bwMode="auto">
            <a:xfrm>
              <a:off x="3982" y="2357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Sample</a:t>
              </a:r>
            </a:p>
          </p:txBody>
        </p:sp>
        <p:pic>
          <p:nvPicPr>
            <p:cNvPr id="35858" name="Picture 16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0" y="3140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9" name="Text Box 17"/>
            <p:cNvSpPr txBox="1">
              <a:spLocks noChangeArrowheads="1"/>
            </p:cNvSpPr>
            <p:nvPr/>
          </p:nvSpPr>
          <p:spPr bwMode="auto">
            <a:xfrm>
              <a:off x="3280" y="3168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Sample</a:t>
              </a:r>
            </a:p>
          </p:txBody>
        </p:sp>
        <p:pic>
          <p:nvPicPr>
            <p:cNvPr id="35860" name="Picture 18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7" y="3139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1" name="Text Box 19"/>
            <p:cNvSpPr txBox="1">
              <a:spLocks noChangeArrowheads="1"/>
            </p:cNvSpPr>
            <p:nvPr/>
          </p:nvSpPr>
          <p:spPr bwMode="auto">
            <a:xfrm>
              <a:off x="1331" y="3168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Sample</a:t>
              </a:r>
            </a:p>
          </p:txBody>
        </p:sp>
        <p:sp>
          <p:nvSpPr>
            <p:cNvPr id="35862" name="Text Box 20"/>
            <p:cNvSpPr txBox="1">
              <a:spLocks noChangeArrowheads="1"/>
            </p:cNvSpPr>
            <p:nvPr/>
          </p:nvSpPr>
          <p:spPr bwMode="auto">
            <a:xfrm>
              <a:off x="630" y="2360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/>
                <a:t>Sample</a:t>
              </a:r>
            </a:p>
          </p:txBody>
        </p:sp>
        <p:pic>
          <p:nvPicPr>
            <p:cNvPr id="35863" name="Picture 21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" y="1489"/>
              <a:ext cx="1394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4" name="Text Box 22"/>
            <p:cNvSpPr txBox="1">
              <a:spLocks noChangeArrowheads="1"/>
            </p:cNvSpPr>
            <p:nvPr/>
          </p:nvSpPr>
          <p:spPr bwMode="auto">
            <a:xfrm>
              <a:off x="796" y="1517"/>
              <a:ext cx="1146" cy="530"/>
            </a:xfrm>
            <a:prstGeom prst="rect">
              <a:avLst/>
            </a:prstGeom>
            <a:solidFill>
              <a:srgbClr val="CCECFF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en-US" sz="1800"/>
            </a:p>
          </p:txBody>
        </p:sp>
        <p:pic>
          <p:nvPicPr>
            <p:cNvPr id="35865" name="Picture 23" descr="Boxshdow0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935"/>
              <a:ext cx="1460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6" name="_s1030"/>
            <p:cNvSpPr>
              <a:spLocks noChangeShapeType="1"/>
            </p:cNvSpPr>
            <p:nvPr/>
          </p:nvSpPr>
          <p:spPr bwMode="auto">
            <a:xfrm flipH="1">
              <a:off x="1774" y="2479"/>
              <a:ext cx="517" cy="9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35867" name="_s1030"/>
            <p:cNvSpPr>
              <a:spLocks noChangeShapeType="1"/>
            </p:cNvSpPr>
            <p:nvPr/>
          </p:nvSpPr>
          <p:spPr bwMode="auto">
            <a:xfrm>
              <a:off x="3465" y="2478"/>
              <a:ext cx="517" cy="94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1077274" name="Text Box 26"/>
            <p:cNvSpPr txBox="1">
              <a:spLocks noChangeArrowheads="1"/>
            </p:cNvSpPr>
            <p:nvPr/>
          </p:nvSpPr>
          <p:spPr bwMode="auto">
            <a:xfrm>
              <a:off x="2280" y="1912"/>
              <a:ext cx="1200" cy="946"/>
            </a:xfrm>
            <a:prstGeom prst="rect">
              <a:avLst/>
            </a:prstGeom>
            <a:solidFill>
              <a:srgbClr val="0099CC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C0C0C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 anchorCtr="1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Sample</a:t>
              </a:r>
            </a:p>
          </p:txBody>
        </p:sp>
        <p:grpSp>
          <p:nvGrpSpPr>
            <p:cNvPr id="35869" name="Group 27"/>
            <p:cNvGrpSpPr>
              <a:grpSpLocks/>
            </p:cNvGrpSpPr>
            <p:nvPr/>
          </p:nvGrpSpPr>
          <p:grpSpPr bwMode="auto">
            <a:xfrm>
              <a:off x="2275" y="835"/>
              <a:ext cx="1210" cy="576"/>
              <a:chOff x="634" y="1123"/>
              <a:chExt cx="2303" cy="1152"/>
            </a:xfrm>
          </p:grpSpPr>
          <p:sp>
            <p:nvSpPr>
              <p:cNvPr id="35890" name="Rectangle 28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891" name="Text Box 29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Illegal Drug </a:t>
                </a:r>
                <a:br>
                  <a:rPr lang="en-US" sz="1400" b="1">
                    <a:latin typeface="Trebuchet MS" pitchFamily="34" charset="0"/>
                  </a:rPr>
                </a:br>
                <a:r>
                  <a:rPr lang="en-US" sz="1400" b="1">
                    <a:latin typeface="Trebuchet MS" pitchFamily="34" charset="0"/>
                  </a:rPr>
                  <a:t>Use</a:t>
                </a:r>
              </a:p>
            </p:txBody>
          </p:sp>
        </p:grpSp>
        <p:grpSp>
          <p:nvGrpSpPr>
            <p:cNvPr id="35870" name="Group 30"/>
            <p:cNvGrpSpPr>
              <a:grpSpLocks/>
            </p:cNvGrpSpPr>
            <p:nvPr/>
          </p:nvGrpSpPr>
          <p:grpSpPr bwMode="auto">
            <a:xfrm>
              <a:off x="3802" y="1469"/>
              <a:ext cx="1210" cy="576"/>
              <a:chOff x="634" y="1123"/>
              <a:chExt cx="2303" cy="1152"/>
            </a:xfrm>
          </p:grpSpPr>
          <p:sp>
            <p:nvSpPr>
              <p:cNvPr id="35888" name="Rectangle 31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889" name="Text Box 32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Falsification of Documents</a:t>
                </a:r>
              </a:p>
            </p:txBody>
          </p:sp>
        </p:grpSp>
        <p:grpSp>
          <p:nvGrpSpPr>
            <p:cNvPr id="35871" name="Group 33"/>
            <p:cNvGrpSpPr>
              <a:grpSpLocks/>
            </p:cNvGrpSpPr>
            <p:nvPr/>
          </p:nvGrpSpPr>
          <p:grpSpPr bwMode="auto">
            <a:xfrm>
              <a:off x="3929" y="2333"/>
              <a:ext cx="1210" cy="576"/>
              <a:chOff x="634" y="1123"/>
              <a:chExt cx="2303" cy="1152"/>
            </a:xfrm>
          </p:grpSpPr>
          <p:sp>
            <p:nvSpPr>
              <p:cNvPr id="35886" name="Rectangle 34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887" name="Text Box 35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Misuse of Company Funds</a:t>
                </a:r>
              </a:p>
            </p:txBody>
          </p:sp>
        </p:grpSp>
        <p:grpSp>
          <p:nvGrpSpPr>
            <p:cNvPr id="35872" name="Group 36"/>
            <p:cNvGrpSpPr>
              <a:grpSpLocks/>
            </p:cNvGrpSpPr>
            <p:nvPr/>
          </p:nvGrpSpPr>
          <p:grpSpPr bwMode="auto">
            <a:xfrm>
              <a:off x="3238" y="3145"/>
              <a:ext cx="1210" cy="576"/>
              <a:chOff x="634" y="1123"/>
              <a:chExt cx="2303" cy="1152"/>
            </a:xfrm>
          </p:grpSpPr>
          <p:sp>
            <p:nvSpPr>
              <p:cNvPr id="35884" name="Rectangle 37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885" name="Text Box 38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Disclosure of Organizational Secrets</a:t>
                </a:r>
              </a:p>
            </p:txBody>
          </p:sp>
        </p:grpSp>
        <p:grpSp>
          <p:nvGrpSpPr>
            <p:cNvPr id="35873" name="Group 39"/>
            <p:cNvGrpSpPr>
              <a:grpSpLocks/>
            </p:cNvGrpSpPr>
            <p:nvPr/>
          </p:nvGrpSpPr>
          <p:grpSpPr bwMode="auto">
            <a:xfrm>
              <a:off x="1273" y="3139"/>
              <a:ext cx="1210" cy="576"/>
              <a:chOff x="634" y="1123"/>
              <a:chExt cx="2303" cy="1152"/>
            </a:xfrm>
          </p:grpSpPr>
          <p:sp>
            <p:nvSpPr>
              <p:cNvPr id="35882" name="Rectangle 40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883" name="Text Box 41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Workplace </a:t>
                </a:r>
                <a:br>
                  <a:rPr lang="en-US" sz="1400" b="1">
                    <a:latin typeface="Trebuchet MS" pitchFamily="34" charset="0"/>
                  </a:rPr>
                </a:br>
                <a:r>
                  <a:rPr lang="en-US" sz="1400" b="1">
                    <a:latin typeface="Trebuchet MS" pitchFamily="34" charset="0"/>
                  </a:rPr>
                  <a:t>Violence</a:t>
                </a:r>
              </a:p>
            </p:txBody>
          </p:sp>
        </p:grpSp>
        <p:grpSp>
          <p:nvGrpSpPr>
            <p:cNvPr id="35874" name="Group 42"/>
            <p:cNvGrpSpPr>
              <a:grpSpLocks/>
            </p:cNvGrpSpPr>
            <p:nvPr/>
          </p:nvGrpSpPr>
          <p:grpSpPr bwMode="auto">
            <a:xfrm>
              <a:off x="576" y="2333"/>
              <a:ext cx="1210" cy="576"/>
              <a:chOff x="634" y="1123"/>
              <a:chExt cx="2303" cy="1152"/>
            </a:xfrm>
          </p:grpSpPr>
          <p:sp>
            <p:nvSpPr>
              <p:cNvPr id="35880" name="Rectangle 43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881" name="Text Box 44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Employment Harassment</a:t>
                </a:r>
              </a:p>
            </p:txBody>
          </p:sp>
        </p:grpSp>
        <p:grpSp>
          <p:nvGrpSpPr>
            <p:cNvPr id="35875" name="Group 45"/>
            <p:cNvGrpSpPr>
              <a:grpSpLocks/>
            </p:cNvGrpSpPr>
            <p:nvPr/>
          </p:nvGrpSpPr>
          <p:grpSpPr bwMode="auto">
            <a:xfrm>
              <a:off x="740" y="1481"/>
              <a:ext cx="1210" cy="576"/>
              <a:chOff x="634" y="1123"/>
              <a:chExt cx="2303" cy="1152"/>
            </a:xfrm>
          </p:grpSpPr>
          <p:sp>
            <p:nvSpPr>
              <p:cNvPr id="35878" name="Rectangle 46" descr="Blu02"/>
              <p:cNvSpPr>
                <a:spLocks noChangeArrowheads="1"/>
              </p:cNvSpPr>
              <p:nvPr/>
            </p:nvSpPr>
            <p:spPr bwMode="auto">
              <a:xfrm>
                <a:off x="634" y="1123"/>
                <a:ext cx="2303" cy="1152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175">
                    <a:solidFill>
                      <a:srgbClr val="3399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35879" name="Text Box 47" descr="Blu01"/>
              <p:cNvSpPr txBox="1">
                <a:spLocks noChangeArrowheads="1"/>
              </p:cNvSpPr>
              <p:nvPr/>
            </p:nvSpPr>
            <p:spPr bwMode="auto">
              <a:xfrm>
                <a:off x="749" y="1238"/>
                <a:ext cx="2074" cy="922"/>
              </a:xfrm>
              <a:prstGeom prst="rect">
                <a:avLst/>
              </a:prstGeom>
              <a:blipFill dpi="0" rotWithShape="1">
                <a:blip r:embed="rId5"/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400" b="1">
                    <a:latin typeface="Trebuchet MS" pitchFamily="34" charset="0"/>
                  </a:rPr>
                  <a:t>Employee </a:t>
                </a:r>
                <a:br>
                  <a:rPr lang="en-US" sz="1400" b="1">
                    <a:latin typeface="Trebuchet MS" pitchFamily="34" charset="0"/>
                  </a:rPr>
                </a:br>
                <a:r>
                  <a:rPr lang="en-US" sz="1400" b="1">
                    <a:latin typeface="Trebuchet MS" pitchFamily="34" charset="0"/>
                  </a:rPr>
                  <a:t>Theft</a:t>
                </a:r>
              </a:p>
            </p:txBody>
          </p:sp>
        </p:grpSp>
        <p:pic>
          <p:nvPicPr>
            <p:cNvPr id="35876" name="Picture 48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" y="1866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77" name="Text Box 49"/>
            <p:cNvSpPr txBox="1">
              <a:spLocks noChangeArrowheads="1"/>
            </p:cNvSpPr>
            <p:nvPr/>
          </p:nvSpPr>
          <p:spPr bwMode="auto">
            <a:xfrm>
              <a:off x="2298" y="1969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Types of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Employee </a:t>
              </a:r>
              <a:br>
                <a:rPr lang="en-US" sz="1800" b="1">
                  <a:latin typeface="Trebuchet MS" pitchFamily="34" charset="0"/>
                </a:rPr>
              </a:br>
              <a:r>
                <a:rPr lang="en-US" sz="1800" b="1">
                  <a:latin typeface="Trebuchet MS" pitchFamily="34" charset="0"/>
                </a:rPr>
                <a:t>Misconduct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7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F28D2EDB-7F74-4941-A89E-DD62529EDBBF}" type="slidenum">
              <a:rPr lang="en-US" sz="900" smtClean="0"/>
              <a:pPr eaLnBrk="1" hangingPunct="1"/>
              <a:t>24</a:t>
            </a:fld>
            <a:endParaRPr lang="en-US" sz="900" smtClean="0"/>
          </a:p>
        </p:txBody>
      </p:sp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Balancing Employer Security </a:t>
            </a:r>
            <a:br>
              <a:rPr lang="en-US" smtClean="0"/>
            </a:br>
            <a:r>
              <a:rPr lang="en-US" smtClean="0"/>
              <a:t>and Employee Rights</a:t>
            </a:r>
          </a:p>
        </p:txBody>
      </p:sp>
      <p:grpSp>
        <p:nvGrpSpPr>
          <p:cNvPr id="937987" name="Group 3"/>
          <p:cNvGrpSpPr>
            <a:grpSpLocks/>
          </p:cNvGrpSpPr>
          <p:nvPr/>
        </p:nvGrpSpPr>
        <p:grpSpPr bwMode="auto">
          <a:xfrm>
            <a:off x="466725" y="1966913"/>
            <a:ext cx="8402638" cy="3748087"/>
            <a:chOff x="237" y="720"/>
            <a:chExt cx="5293" cy="2477"/>
          </a:xfrm>
        </p:grpSpPr>
        <p:pic>
          <p:nvPicPr>
            <p:cNvPr id="36870" name="Picture 4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720"/>
              <a:ext cx="5293" cy="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Text Box 5"/>
            <p:cNvSpPr txBox="1">
              <a:spLocks noChangeArrowheads="1"/>
            </p:cNvSpPr>
            <p:nvPr/>
          </p:nvSpPr>
          <p:spPr bwMode="auto">
            <a:xfrm>
              <a:off x="449" y="916"/>
              <a:ext cx="222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Workplace Monitoring</a:t>
              </a:r>
            </a:p>
          </p:txBody>
        </p:sp>
        <p:sp>
          <p:nvSpPr>
            <p:cNvPr id="36872" name="Text Box 6"/>
            <p:cNvSpPr txBox="1">
              <a:spLocks noChangeArrowheads="1"/>
            </p:cNvSpPr>
            <p:nvPr/>
          </p:nvSpPr>
          <p:spPr bwMode="auto">
            <a:xfrm>
              <a:off x="461" y="1552"/>
              <a:ext cx="2200" cy="1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 marL="238125" indent="-238125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Monitoring e-mail and voicemail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Conducting video surveillance at work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Monitoring employee performance</a:t>
              </a:r>
            </a:p>
          </p:txBody>
        </p:sp>
        <p:sp>
          <p:nvSpPr>
            <p:cNvPr id="36873" name="Text Box 7"/>
            <p:cNvSpPr txBox="1">
              <a:spLocks noChangeArrowheads="1"/>
            </p:cNvSpPr>
            <p:nvPr/>
          </p:nvSpPr>
          <p:spPr bwMode="auto">
            <a:xfrm>
              <a:off x="2956" y="916"/>
              <a:ext cx="227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Employer Investigations</a:t>
              </a:r>
            </a:p>
          </p:txBody>
        </p:sp>
        <p:sp>
          <p:nvSpPr>
            <p:cNvPr id="36874" name="Text Box 8"/>
            <p:cNvSpPr txBox="1">
              <a:spLocks noChangeArrowheads="1"/>
            </p:cNvSpPr>
            <p:nvPr/>
          </p:nvSpPr>
          <p:spPr bwMode="auto">
            <a:xfrm>
              <a:off x="2976" y="1552"/>
              <a:ext cx="2236" cy="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Ctr="1">
              <a:spAutoFit/>
            </a:bodyPr>
            <a:lstStyle>
              <a:lvl1pPr marL="238125" indent="-238125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Conducting work-related investigations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Employee theft</a:t>
              </a:r>
            </a:p>
            <a:p>
              <a:pPr eaLnBrk="1" hangingPunct="1">
                <a:spcBef>
                  <a:spcPct val="30000"/>
                </a:spcBef>
                <a:buFontTx/>
                <a:buChar char="•"/>
              </a:pPr>
              <a:r>
                <a:rPr lang="en-US" sz="1800">
                  <a:latin typeface="Trebuchet MS" pitchFamily="34" charset="0"/>
                </a:rPr>
                <a:t>Honest and polygraph tests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3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0F0B02DC-DED8-4441-88D0-A10263305AFE}" type="slidenum">
              <a:rPr lang="en-US" sz="900" smtClean="0"/>
              <a:pPr eaLnBrk="1" hangingPunct="1"/>
              <a:t>25</a:t>
            </a:fld>
            <a:endParaRPr lang="en-US" sz="900" smtClean="0"/>
          </a:p>
        </p:txBody>
      </p:sp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Substance Abuse and Drug Testing</a:t>
            </a:r>
          </a:p>
        </p:txBody>
      </p:sp>
      <p:sp>
        <p:nvSpPr>
          <p:cNvPr id="108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Drug-Free Workplace Act of 1988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Requires government contractors to take steps to eliminate employee drug use.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Failure to comply can lead to contract termination.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Act does not cover tobacco and alcohol.</a:t>
            </a:r>
          </a:p>
          <a:p>
            <a:pPr lvl="2" eaLnBrk="1" hangingPunct="1">
              <a:spcBef>
                <a:spcPct val="40000"/>
              </a:spcBef>
              <a:defRPr/>
            </a:pPr>
            <a:r>
              <a:rPr lang="en-US" smtClean="0"/>
              <a:t>Off-the-job drug use is not included.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U.S. Department of Transportation (DOT)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Requires regular testing of truck and bus drivers, train crews, mass-transit employees, airline pilots and mechanics, pipeline workers, and licensed sailors.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F80223C1-4D17-4179-B948-443E49BB62E0}" type="slidenum">
              <a:rPr lang="en-US" sz="900" smtClean="0"/>
              <a:pPr eaLnBrk="1" hangingPunct="1"/>
              <a:t>26</a:t>
            </a:fld>
            <a:endParaRPr lang="en-US" sz="900" smtClean="0"/>
          </a:p>
        </p:txBody>
      </p:sp>
      <p:sp>
        <p:nvSpPr>
          <p:cNvPr id="3891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891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15–6</a:t>
            </a:r>
          </a:p>
        </p:txBody>
      </p:sp>
      <p:sp>
        <p:nvSpPr>
          <p:cNvPr id="3891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How Substance Abuse Affects Employers Financially</a:t>
            </a:r>
          </a:p>
        </p:txBody>
      </p:sp>
      <p:pic>
        <p:nvPicPr>
          <p:cNvPr id="1016837" name="Picture 5" descr="15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47750"/>
            <a:ext cx="8137525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1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44CBCDEC-4E16-47AD-A377-EB0B4699D04D}" type="slidenum">
              <a:rPr lang="en-US" sz="900" smtClean="0"/>
              <a:pPr eaLnBrk="1" hangingPunct="1"/>
              <a:t>27</a:t>
            </a:fld>
            <a:endParaRPr lang="en-US" sz="900" smtClean="0"/>
          </a:p>
        </p:txBody>
      </p:sp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Drug Testing and Employee Rights</a:t>
            </a:r>
          </a:p>
        </p:txBody>
      </p:sp>
      <p:sp>
        <p:nvSpPr>
          <p:cNvPr id="108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dirty="0" smtClean="0"/>
              <a:t>Policies for Conducting Drug Tests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Random testing of all employees at periodic intervals IS NOT permitted in California except under DOT.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Testing only in cases of probable cause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Testing after accidents (if probably cause)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dirty="0" smtClean="0"/>
              <a:t>When to Test (Conditions)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Job consequences outweigh privacy concerns.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Accurate test procedures are available.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Written consent of the employee is obtained.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Results are treated confidentially.</a:t>
            </a:r>
          </a:p>
          <a:p>
            <a:pPr lvl="1" eaLnBrk="1" hangingPunct="1">
              <a:spcBef>
                <a:spcPct val="30000"/>
              </a:spcBef>
              <a:defRPr/>
            </a:pPr>
            <a:r>
              <a:rPr lang="en-US" dirty="0" smtClean="0"/>
              <a:t>Employer has drug program, including an EAP.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B29D6EDE-0491-4316-93F9-D33B2113CB6C}" type="slidenum">
              <a:rPr lang="en-US" sz="900" smtClean="0"/>
              <a:pPr eaLnBrk="1" hangingPunct="1"/>
              <a:t>28</a:t>
            </a:fld>
            <a:endParaRPr lang="en-US" sz="900" smtClean="0"/>
          </a:p>
        </p:txBody>
      </p:sp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Policies, Procedures, and Rules</a:t>
            </a:r>
          </a:p>
        </p:txBody>
      </p:sp>
      <p:grpSp>
        <p:nvGrpSpPr>
          <p:cNvPr id="1089539" name="Group 3"/>
          <p:cNvGrpSpPr>
            <a:grpSpLocks/>
          </p:cNvGrpSpPr>
          <p:nvPr/>
        </p:nvGrpSpPr>
        <p:grpSpPr bwMode="auto">
          <a:xfrm>
            <a:off x="379413" y="1520825"/>
            <a:ext cx="8489950" cy="4376738"/>
            <a:chOff x="239" y="958"/>
            <a:chExt cx="5348" cy="2757"/>
          </a:xfrm>
        </p:grpSpPr>
        <p:pic>
          <p:nvPicPr>
            <p:cNvPr id="40966" name="Picture 4" descr="010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" y="958"/>
              <a:ext cx="5348" cy="2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7" name="Rectangle 5"/>
            <p:cNvSpPr>
              <a:spLocks noChangeArrowheads="1"/>
            </p:cNvSpPr>
            <p:nvPr/>
          </p:nvSpPr>
          <p:spPr bwMode="auto">
            <a:xfrm>
              <a:off x="461" y="1226"/>
              <a:ext cx="1382" cy="1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rIns="0" bIns="0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Policies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General guidelines that focus organizational actions.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“Why we do it”</a:t>
              </a:r>
            </a:p>
          </p:txBody>
        </p:sp>
        <p:sp>
          <p:nvSpPr>
            <p:cNvPr id="40968" name="Rectangle 6"/>
            <p:cNvSpPr>
              <a:spLocks noChangeArrowheads="1"/>
            </p:cNvSpPr>
            <p:nvPr/>
          </p:nvSpPr>
          <p:spPr bwMode="auto">
            <a:xfrm>
              <a:off x="2183" y="1226"/>
              <a:ext cx="1382" cy="1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rIns="0" bIns="0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Procedures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Customary methods of handling activities</a:t>
              </a:r>
              <a:br>
                <a:rPr lang="en-US" sz="1400" b="1">
                  <a:latin typeface="Trebuchet MS" pitchFamily="34" charset="0"/>
                </a:rPr>
              </a:br>
              <a:endParaRPr lang="en-US" sz="1400" b="1">
                <a:latin typeface="Trebuchet MS" pitchFamily="34" charset="0"/>
              </a:endParaRP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“How we do it”</a:t>
              </a:r>
            </a:p>
          </p:txBody>
        </p:sp>
        <p:sp>
          <p:nvSpPr>
            <p:cNvPr id="40969" name="Rectangle 7"/>
            <p:cNvSpPr>
              <a:spLocks noChangeArrowheads="1"/>
            </p:cNvSpPr>
            <p:nvPr/>
          </p:nvSpPr>
          <p:spPr bwMode="auto">
            <a:xfrm>
              <a:off x="3899" y="1226"/>
              <a:ext cx="1382" cy="1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rIns="0" bIns="0" anchorCtr="1"/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latin typeface="Trebuchet MS" pitchFamily="34" charset="0"/>
                </a:rPr>
                <a:t>Rules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Specific guidelines that regulate and restrict the behavior of individuals.</a:t>
              </a:r>
            </a:p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“The limits on what </a:t>
              </a:r>
              <a:br>
                <a:rPr lang="en-US" sz="1400" b="1">
                  <a:latin typeface="Trebuchet MS" pitchFamily="34" charset="0"/>
                </a:rPr>
              </a:br>
              <a:r>
                <a:rPr lang="en-US" sz="1400" b="1">
                  <a:latin typeface="Trebuchet MS" pitchFamily="34" charset="0"/>
                </a:rPr>
                <a:t>we do”</a:t>
              </a:r>
            </a:p>
          </p:txBody>
        </p:sp>
        <p:sp>
          <p:nvSpPr>
            <p:cNvPr id="40970" name="Rectangle 8"/>
            <p:cNvSpPr>
              <a:spLocks noChangeArrowheads="1"/>
            </p:cNvSpPr>
            <p:nvPr/>
          </p:nvSpPr>
          <p:spPr bwMode="auto">
            <a:xfrm>
              <a:off x="1946" y="3012"/>
              <a:ext cx="188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/>
            <a:p>
              <a:pPr algn="ctr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Employee Rights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8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5669B416-C296-4D67-8C5E-05F5E2138D3F}" type="slidenum">
              <a:rPr lang="en-US" sz="900" smtClean="0"/>
              <a:pPr eaLnBrk="1" hangingPunct="1"/>
              <a:t>29</a:t>
            </a:fld>
            <a:endParaRPr lang="en-US" sz="900" smtClean="0"/>
          </a:p>
        </p:txBody>
      </p:sp>
      <p:sp>
        <p:nvSpPr>
          <p:cNvPr id="41988" name="Line 2"/>
          <p:cNvSpPr>
            <a:spLocks noChangeShapeType="1"/>
          </p:cNvSpPr>
          <p:nvPr/>
        </p:nvSpPr>
        <p:spPr bwMode="auto">
          <a:xfrm>
            <a:off x="460375" y="1028700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1989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15–7</a:t>
            </a:r>
          </a:p>
        </p:txBody>
      </p:sp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Typical Division of HR Responsibilities: </a:t>
            </a:r>
            <a:b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</a:b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Policies, Procedures, and Rules</a:t>
            </a:r>
          </a:p>
        </p:txBody>
      </p:sp>
      <p:pic>
        <p:nvPicPr>
          <p:cNvPr id="1018885" name="Picture 5" descr="15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647825"/>
            <a:ext cx="8869363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F2708F51-6344-424E-A5BD-4A1D07346E85}" type="slidenum">
              <a:rPr lang="en-US" sz="900" smtClean="0"/>
              <a:pPr eaLnBrk="1" hangingPunct="1"/>
              <a:t>3</a:t>
            </a:fld>
            <a:endParaRPr lang="en-US" sz="900" smtClean="0"/>
          </a:p>
        </p:txBody>
      </p:sp>
      <p:sp>
        <p:nvSpPr>
          <p:cNvPr id="103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Contractual Rights</a:t>
            </a:r>
          </a:p>
        </p:txBody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Contractual Rights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Rights based on a specific contract between employer and employee.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Employment Contract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An agreement that formally outlines the details of employment.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Implied Contract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The idea that a contract exists between the employer and the employee based on the implied promises of the employer.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448BDA5F-E973-476D-90FE-32296595FE4B}" type="slidenum">
              <a:rPr lang="en-US" sz="900" smtClean="0"/>
              <a:pPr eaLnBrk="1" hangingPunct="1"/>
              <a:t>30</a:t>
            </a:fld>
            <a:endParaRPr lang="en-US" sz="900" smtClean="0"/>
          </a:p>
        </p:txBody>
      </p:sp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Handbooks</a:t>
            </a:r>
          </a:p>
        </p:txBody>
      </p:sp>
      <p:grpSp>
        <p:nvGrpSpPr>
          <p:cNvPr id="1093635" name="Group 3"/>
          <p:cNvGrpSpPr>
            <a:grpSpLocks/>
          </p:cNvGrpSpPr>
          <p:nvPr/>
        </p:nvGrpSpPr>
        <p:grpSpPr bwMode="auto">
          <a:xfrm>
            <a:off x="977900" y="1427163"/>
            <a:ext cx="7483475" cy="4489450"/>
            <a:chOff x="616" y="899"/>
            <a:chExt cx="4714" cy="2828"/>
          </a:xfrm>
        </p:grpSpPr>
        <p:grpSp>
          <p:nvGrpSpPr>
            <p:cNvPr id="43017" name="Group 4"/>
            <p:cNvGrpSpPr>
              <a:grpSpLocks/>
            </p:cNvGrpSpPr>
            <p:nvPr/>
          </p:nvGrpSpPr>
          <p:grpSpPr bwMode="auto">
            <a:xfrm>
              <a:off x="1823" y="1473"/>
              <a:ext cx="2115" cy="1575"/>
              <a:chOff x="1878" y="1496"/>
              <a:chExt cx="2002" cy="1360"/>
            </a:xfrm>
          </p:grpSpPr>
          <p:sp>
            <p:nvSpPr>
              <p:cNvPr id="43048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43049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43050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43051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43052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43053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43018" name="Group 11"/>
            <p:cNvGrpSpPr>
              <a:grpSpLocks/>
            </p:cNvGrpSpPr>
            <p:nvPr/>
          </p:nvGrpSpPr>
          <p:grpSpPr bwMode="auto">
            <a:xfrm>
              <a:off x="2228" y="899"/>
              <a:ext cx="1401" cy="703"/>
              <a:chOff x="715" y="1457"/>
              <a:chExt cx="1401" cy="703"/>
            </a:xfrm>
          </p:grpSpPr>
          <p:pic>
            <p:nvPicPr>
              <p:cNvPr id="43044" name="Picture 1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045" name="Group 1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3046" name="Rectangle 1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3047" name="Text Box 1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At-will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Prerogatives</a:t>
                  </a:r>
                </a:p>
              </p:txBody>
            </p:sp>
          </p:grpSp>
        </p:grpSp>
        <p:grpSp>
          <p:nvGrpSpPr>
            <p:cNvPr id="43019" name="Group 16"/>
            <p:cNvGrpSpPr>
              <a:grpSpLocks/>
            </p:cNvGrpSpPr>
            <p:nvPr/>
          </p:nvGrpSpPr>
          <p:grpSpPr bwMode="auto">
            <a:xfrm>
              <a:off x="3917" y="1566"/>
              <a:ext cx="1401" cy="703"/>
              <a:chOff x="715" y="1457"/>
              <a:chExt cx="1401" cy="703"/>
            </a:xfrm>
          </p:grpSpPr>
          <p:pic>
            <p:nvPicPr>
              <p:cNvPr id="43040" name="Picture 1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041" name="Group 1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3042" name="Rectangle 1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3043" name="Text Box 2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Harassment</a:t>
                  </a:r>
                </a:p>
              </p:txBody>
            </p:sp>
          </p:grpSp>
        </p:grpSp>
        <p:grpSp>
          <p:nvGrpSpPr>
            <p:cNvPr id="43020" name="Group 21"/>
            <p:cNvGrpSpPr>
              <a:grpSpLocks/>
            </p:cNvGrpSpPr>
            <p:nvPr/>
          </p:nvGrpSpPr>
          <p:grpSpPr bwMode="auto">
            <a:xfrm>
              <a:off x="616" y="1566"/>
              <a:ext cx="1401" cy="703"/>
              <a:chOff x="715" y="1457"/>
              <a:chExt cx="1401" cy="703"/>
            </a:xfrm>
          </p:grpSpPr>
          <p:pic>
            <p:nvPicPr>
              <p:cNvPr id="43036" name="Picture 2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037" name="Group 2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3038" name="Rectangle 2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3039" name="Text Box 2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Hours worked</a:t>
                  </a:r>
                </a:p>
              </p:txBody>
            </p:sp>
          </p:grpSp>
        </p:grpSp>
        <p:grpSp>
          <p:nvGrpSpPr>
            <p:cNvPr id="43021" name="Group 26"/>
            <p:cNvGrpSpPr>
              <a:grpSpLocks/>
            </p:cNvGrpSpPr>
            <p:nvPr/>
          </p:nvGrpSpPr>
          <p:grpSpPr bwMode="auto">
            <a:xfrm>
              <a:off x="634" y="2379"/>
              <a:ext cx="1401" cy="703"/>
              <a:chOff x="715" y="1457"/>
              <a:chExt cx="1401" cy="703"/>
            </a:xfrm>
          </p:grpSpPr>
          <p:pic>
            <p:nvPicPr>
              <p:cNvPr id="43032" name="Picture 2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033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3034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3035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Discipline</a:t>
                  </a:r>
                </a:p>
              </p:txBody>
            </p:sp>
          </p:grpSp>
        </p:grpSp>
        <p:grpSp>
          <p:nvGrpSpPr>
            <p:cNvPr id="43022" name="Group 31"/>
            <p:cNvGrpSpPr>
              <a:grpSpLocks/>
            </p:cNvGrpSpPr>
            <p:nvPr/>
          </p:nvGrpSpPr>
          <p:grpSpPr bwMode="auto">
            <a:xfrm>
              <a:off x="3929" y="2379"/>
              <a:ext cx="1401" cy="703"/>
              <a:chOff x="715" y="1457"/>
              <a:chExt cx="1401" cy="703"/>
            </a:xfrm>
          </p:grpSpPr>
          <p:pic>
            <p:nvPicPr>
              <p:cNvPr id="43028" name="Picture 3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029" name="Group 3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3030" name="Rectangle 3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3031" name="Text Box 3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Electronic communication</a:t>
                  </a:r>
                </a:p>
              </p:txBody>
            </p:sp>
          </p:grpSp>
        </p:grpSp>
        <p:grpSp>
          <p:nvGrpSpPr>
            <p:cNvPr id="43023" name="Group 36"/>
            <p:cNvGrpSpPr>
              <a:grpSpLocks/>
            </p:cNvGrpSpPr>
            <p:nvPr/>
          </p:nvGrpSpPr>
          <p:grpSpPr bwMode="auto">
            <a:xfrm>
              <a:off x="2240" y="3024"/>
              <a:ext cx="1401" cy="703"/>
              <a:chOff x="715" y="1457"/>
              <a:chExt cx="1401" cy="703"/>
            </a:xfrm>
          </p:grpSpPr>
          <p:pic>
            <p:nvPicPr>
              <p:cNvPr id="43024" name="Picture 3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3025" name="Group 3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43026" name="Rectangle 3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43027" name="Text Box 4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Pay/benefits</a:t>
                  </a:r>
                </a:p>
              </p:txBody>
            </p:sp>
          </p:grpSp>
        </p:grpSp>
      </p:grpSp>
      <p:grpSp>
        <p:nvGrpSpPr>
          <p:cNvPr id="1093673" name="Group 41"/>
          <p:cNvGrpSpPr>
            <a:grpSpLocks/>
          </p:cNvGrpSpPr>
          <p:nvPr/>
        </p:nvGrpSpPr>
        <p:grpSpPr bwMode="auto">
          <a:xfrm>
            <a:off x="3455988" y="2789238"/>
            <a:ext cx="2212975" cy="1828800"/>
            <a:chOff x="2177" y="1757"/>
            <a:chExt cx="1394" cy="1152"/>
          </a:xfrm>
        </p:grpSpPr>
        <p:pic>
          <p:nvPicPr>
            <p:cNvPr id="43015" name="Picture 42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757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Text Box 43"/>
            <p:cNvSpPr txBox="1">
              <a:spLocks noChangeArrowheads="1"/>
            </p:cNvSpPr>
            <p:nvPr/>
          </p:nvSpPr>
          <p:spPr bwMode="auto">
            <a:xfrm>
              <a:off x="2270" y="1860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Policies in Handbooks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09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09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CB3F614A-7180-4B53-B8A6-CEDE13F4A5D4}" type="slidenum">
              <a:rPr lang="en-US" sz="900" smtClean="0"/>
              <a:pPr eaLnBrk="1" hangingPunct="1"/>
              <a:t>31</a:t>
            </a:fld>
            <a:endParaRPr lang="en-US" sz="900" smtClean="0"/>
          </a:p>
        </p:txBody>
      </p:sp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Handbooks</a:t>
            </a:r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Legal Review of Language</a:t>
            </a:r>
          </a:p>
          <a:p>
            <a:pPr lvl="1" eaLnBrk="1" hangingPunct="1">
              <a:defRPr/>
            </a:pPr>
            <a:r>
              <a:rPr lang="en-US" smtClean="0"/>
              <a:t>Eliminate controversial phrases in wording.</a:t>
            </a:r>
          </a:p>
          <a:p>
            <a:pPr lvl="1" eaLnBrk="1" hangingPunct="1">
              <a:defRPr/>
            </a:pPr>
            <a:r>
              <a:rPr lang="en-US" smtClean="0"/>
              <a:t>Use disclaimers disavowing handbook as a contract.</a:t>
            </a:r>
          </a:p>
          <a:p>
            <a:pPr lvl="1" eaLnBrk="1" hangingPunct="1">
              <a:defRPr/>
            </a:pPr>
            <a:r>
              <a:rPr lang="en-US" smtClean="0"/>
              <a:t>Keep handbook content current.</a:t>
            </a:r>
          </a:p>
          <a:p>
            <a:pPr eaLnBrk="1" hangingPunct="1">
              <a:defRPr/>
            </a:pPr>
            <a:r>
              <a:rPr lang="en-US" smtClean="0"/>
              <a:t>Readability</a:t>
            </a:r>
          </a:p>
          <a:p>
            <a:pPr lvl="1" eaLnBrk="1" hangingPunct="1">
              <a:defRPr/>
            </a:pPr>
            <a:r>
              <a:rPr lang="en-US" smtClean="0"/>
              <a:t>Adjust reading level of handbook for intended audience of employees.</a:t>
            </a:r>
          </a:p>
          <a:p>
            <a:pPr eaLnBrk="1" hangingPunct="1">
              <a:defRPr/>
            </a:pPr>
            <a:r>
              <a:rPr lang="en-US" smtClean="0"/>
              <a:t>Use</a:t>
            </a:r>
          </a:p>
          <a:p>
            <a:pPr lvl="1" eaLnBrk="1" hangingPunct="1">
              <a:defRPr/>
            </a:pPr>
            <a:r>
              <a:rPr lang="en-US" smtClean="0"/>
              <a:t>Communicate and discuss handbook.</a:t>
            </a:r>
          </a:p>
          <a:p>
            <a:pPr lvl="1" eaLnBrk="1" hangingPunct="1">
              <a:defRPr/>
            </a:pPr>
            <a:r>
              <a:rPr lang="en-US" smtClean="0"/>
              <a:t>Notify all employees of changes in the handbook.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4C429191-DEF3-4B3E-B1F4-0A688396EC8B}" type="slidenum">
              <a:rPr lang="en-US" sz="900" smtClean="0"/>
              <a:pPr eaLnBrk="1" hangingPunct="1"/>
              <a:t>32</a:t>
            </a:fld>
            <a:endParaRPr lang="en-US" sz="900" smtClean="0"/>
          </a:p>
        </p:txBody>
      </p:sp>
      <p:sp>
        <p:nvSpPr>
          <p:cNvPr id="109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Communicating HR Information</a:t>
            </a:r>
          </a:p>
        </p:txBody>
      </p:sp>
      <p:grpSp>
        <p:nvGrpSpPr>
          <p:cNvPr id="1097731" name="Group 3"/>
          <p:cNvGrpSpPr>
            <a:grpSpLocks/>
          </p:cNvGrpSpPr>
          <p:nvPr/>
        </p:nvGrpSpPr>
        <p:grpSpPr bwMode="auto">
          <a:xfrm>
            <a:off x="1751013" y="1235075"/>
            <a:ext cx="5781675" cy="2827338"/>
            <a:chOff x="1103" y="1181"/>
            <a:chExt cx="3642" cy="1781"/>
          </a:xfrm>
        </p:grpSpPr>
        <p:grpSp>
          <p:nvGrpSpPr>
            <p:cNvPr id="45063" name="Group 4"/>
            <p:cNvGrpSpPr>
              <a:grpSpLocks/>
            </p:cNvGrpSpPr>
            <p:nvPr/>
          </p:nvGrpSpPr>
          <p:grpSpPr bwMode="auto">
            <a:xfrm>
              <a:off x="1103" y="1982"/>
              <a:ext cx="1382" cy="980"/>
              <a:chOff x="2270" y="1979"/>
              <a:chExt cx="1281" cy="411"/>
            </a:xfrm>
          </p:grpSpPr>
          <p:pic>
            <p:nvPicPr>
              <p:cNvPr id="45072" name="Picture 5" descr="Org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0" y="1979"/>
                <a:ext cx="1281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73" name="Text Box 6"/>
              <p:cNvSpPr txBox="1">
                <a:spLocks noChangeArrowheads="1"/>
              </p:cNvSpPr>
              <p:nvPr/>
            </p:nvSpPr>
            <p:spPr bwMode="auto">
              <a:xfrm>
                <a:off x="2380" y="2072"/>
                <a:ext cx="99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Internal </a:t>
                </a:r>
                <a:br>
                  <a:rPr lang="en-US" sz="1600" b="1">
                    <a:latin typeface="Trebuchet MS" pitchFamily="34" charset="0"/>
                  </a:rPr>
                </a:br>
                <a:r>
                  <a:rPr lang="en-US" sz="1600" b="1">
                    <a:latin typeface="Trebuchet MS" pitchFamily="34" charset="0"/>
                  </a:rPr>
                  <a:t>Publications </a:t>
                </a:r>
                <a:br>
                  <a:rPr lang="en-US" sz="1600" b="1">
                    <a:latin typeface="Trebuchet MS" pitchFamily="34" charset="0"/>
                  </a:rPr>
                </a:br>
                <a:r>
                  <a:rPr lang="en-US" sz="1600" b="1">
                    <a:latin typeface="Trebuchet MS" pitchFamily="34" charset="0"/>
                  </a:rPr>
                  <a:t>and Media</a:t>
                </a:r>
              </a:p>
            </p:txBody>
          </p:sp>
        </p:grpSp>
        <p:grpSp>
          <p:nvGrpSpPr>
            <p:cNvPr id="45064" name="Group 7"/>
            <p:cNvGrpSpPr>
              <a:grpSpLocks/>
            </p:cNvGrpSpPr>
            <p:nvPr/>
          </p:nvGrpSpPr>
          <p:grpSpPr bwMode="auto">
            <a:xfrm>
              <a:off x="3363" y="1982"/>
              <a:ext cx="1382" cy="980"/>
              <a:chOff x="2270" y="1979"/>
              <a:chExt cx="1281" cy="411"/>
            </a:xfrm>
          </p:grpSpPr>
          <p:pic>
            <p:nvPicPr>
              <p:cNvPr id="45070" name="Picture 8" descr="OrgBox0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0" y="1979"/>
                <a:ext cx="1281" cy="4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71" name="Text Box 9"/>
              <p:cNvSpPr txBox="1">
                <a:spLocks noChangeArrowheads="1"/>
              </p:cNvSpPr>
              <p:nvPr/>
            </p:nvSpPr>
            <p:spPr bwMode="auto">
              <a:xfrm>
                <a:off x="2380" y="2072"/>
                <a:ext cx="99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Electronic Communication</a:t>
                </a:r>
              </a:p>
            </p:txBody>
          </p:sp>
        </p:grpSp>
        <p:pic>
          <p:nvPicPr>
            <p:cNvPr id="45065" name="Picture 10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94294" flipH="1">
              <a:off x="2083" y="1698"/>
              <a:ext cx="1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Picture 11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494294">
              <a:off x="3621" y="1699"/>
              <a:ext cx="13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7" name="Group 12"/>
            <p:cNvGrpSpPr>
              <a:grpSpLocks/>
            </p:cNvGrpSpPr>
            <p:nvPr/>
          </p:nvGrpSpPr>
          <p:grpSpPr bwMode="auto">
            <a:xfrm>
              <a:off x="1852" y="1181"/>
              <a:ext cx="2132" cy="749"/>
              <a:chOff x="332" y="720"/>
              <a:chExt cx="1914" cy="820"/>
            </a:xfrm>
          </p:grpSpPr>
          <p:pic>
            <p:nvPicPr>
              <p:cNvPr id="45068" name="Picture 13" descr="BluBox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" y="720"/>
                <a:ext cx="1914" cy="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69" name="Text Box 14"/>
              <p:cNvSpPr txBox="1">
                <a:spLocks noChangeArrowheads="1"/>
              </p:cNvSpPr>
              <p:nvPr/>
            </p:nvSpPr>
            <p:spPr bwMode="auto">
              <a:xfrm>
                <a:off x="461" y="891"/>
                <a:ext cx="1555" cy="3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 anchorCtr="1"/>
              <a:lstStyle>
                <a:lvl1pPr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1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 b="1">
                    <a:latin typeface="Trebuchet MS" pitchFamily="34" charset="0"/>
                  </a:rPr>
                  <a:t>Downward and Upward Internal Communications</a:t>
                </a:r>
              </a:p>
            </p:txBody>
          </p:sp>
        </p:grpSp>
      </p:grpSp>
      <p:pic>
        <p:nvPicPr>
          <p:cNvPr id="45062" name="Picture 15" descr="pe03121_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611563"/>
            <a:ext cx="4035425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9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F034E5D0-5F93-47E2-9269-B543051017AC}" type="slidenum">
              <a:rPr lang="en-US" sz="900" smtClean="0"/>
              <a:pPr eaLnBrk="1" hangingPunct="1"/>
              <a:t>33</a:t>
            </a:fld>
            <a:endParaRPr lang="en-US" sz="900" smtClean="0"/>
          </a:p>
        </p:txBody>
      </p:sp>
      <p:sp>
        <p:nvSpPr>
          <p:cNvPr id="111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Absenteeism</a:t>
            </a:r>
          </a:p>
        </p:txBody>
      </p:sp>
      <p:sp>
        <p:nvSpPr>
          <p:cNvPr id="111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6618288" cy="53038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mtClean="0"/>
              <a:t>Absenteeism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Any failure to report for work as scheduled or to stay at work when scheduled.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Involuntary absenteeism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smtClean="0"/>
              <a:t>Unavoidable with understandable cause (e.g., actual illness)</a:t>
            </a:r>
          </a:p>
          <a:p>
            <a:pPr lvl="1" eaLnBrk="1" hangingPunct="1">
              <a:spcBef>
                <a:spcPct val="50000"/>
              </a:spcBef>
              <a:defRPr/>
            </a:pPr>
            <a:r>
              <a:rPr lang="en-US" smtClean="0"/>
              <a:t>Voluntary absenteeism</a:t>
            </a:r>
          </a:p>
          <a:p>
            <a:pPr lvl="2" eaLnBrk="1" hangingPunct="1">
              <a:spcBef>
                <a:spcPct val="50000"/>
              </a:spcBef>
              <a:defRPr/>
            </a:pPr>
            <a:r>
              <a:rPr lang="en-US" smtClean="0"/>
              <a:t>Avoidable without justifiable </a:t>
            </a:r>
            <a:br>
              <a:rPr lang="en-US" smtClean="0"/>
            </a:br>
            <a:r>
              <a:rPr lang="en-US" smtClean="0"/>
              <a:t>cause (e.g., feigning illness)</a:t>
            </a:r>
          </a:p>
        </p:txBody>
      </p:sp>
      <p:pic>
        <p:nvPicPr>
          <p:cNvPr id="46086" name="Picture 4" descr="bs01104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846513"/>
            <a:ext cx="2938462" cy="196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75ECBBB9-CDAF-4F60-AA4A-0C5B5AE4C74D}" type="slidenum">
              <a:rPr lang="en-US" sz="900" smtClean="0"/>
              <a:pPr eaLnBrk="1" hangingPunct="1"/>
              <a:t>34</a:t>
            </a:fld>
            <a:endParaRPr lang="en-US" sz="900" smtClean="0"/>
          </a:p>
        </p:txBody>
      </p:sp>
      <p:sp>
        <p:nvSpPr>
          <p:cNvPr id="111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Controlling Absenteeism</a:t>
            </a:r>
          </a:p>
        </p:txBody>
      </p:sp>
      <p:grpSp>
        <p:nvGrpSpPr>
          <p:cNvPr id="1115139" name="Group 3"/>
          <p:cNvGrpSpPr>
            <a:grpSpLocks/>
          </p:cNvGrpSpPr>
          <p:nvPr/>
        </p:nvGrpSpPr>
        <p:grpSpPr bwMode="auto">
          <a:xfrm>
            <a:off x="1371600" y="960438"/>
            <a:ext cx="6545263" cy="5303837"/>
            <a:chOff x="791" y="692"/>
            <a:chExt cx="4181" cy="3369"/>
          </a:xfrm>
        </p:grpSpPr>
        <p:pic>
          <p:nvPicPr>
            <p:cNvPr id="47110" name="Picture 4" descr="01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692"/>
              <a:ext cx="4181" cy="3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11" name="Text Box 5"/>
            <p:cNvSpPr txBox="1">
              <a:spLocks noChangeArrowheads="1"/>
            </p:cNvSpPr>
            <p:nvPr/>
          </p:nvSpPr>
          <p:spPr bwMode="auto">
            <a:xfrm>
              <a:off x="1498" y="1037"/>
              <a:ext cx="92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Disciplinary approach</a:t>
              </a:r>
            </a:p>
          </p:txBody>
        </p:sp>
        <p:sp>
          <p:nvSpPr>
            <p:cNvPr id="47112" name="Text Box 6"/>
            <p:cNvSpPr txBox="1">
              <a:spLocks noChangeArrowheads="1"/>
            </p:cNvSpPr>
            <p:nvPr/>
          </p:nvSpPr>
          <p:spPr bwMode="auto">
            <a:xfrm>
              <a:off x="3456" y="1037"/>
              <a:ext cx="92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Positive reinforcement</a:t>
              </a:r>
            </a:p>
          </p:txBody>
        </p:sp>
        <p:sp>
          <p:nvSpPr>
            <p:cNvPr id="47113" name="Text Box 7"/>
            <p:cNvSpPr txBox="1">
              <a:spLocks noChangeArrowheads="1"/>
            </p:cNvSpPr>
            <p:nvPr/>
          </p:nvSpPr>
          <p:spPr bwMode="auto">
            <a:xfrm>
              <a:off x="3744" y="2544"/>
              <a:ext cx="92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Combination approach</a:t>
              </a:r>
            </a:p>
          </p:txBody>
        </p:sp>
        <p:sp>
          <p:nvSpPr>
            <p:cNvPr id="47114" name="Text Box 8"/>
            <p:cNvSpPr txBox="1">
              <a:spLocks noChangeArrowheads="1"/>
            </p:cNvSpPr>
            <p:nvPr/>
          </p:nvSpPr>
          <p:spPr bwMode="auto">
            <a:xfrm>
              <a:off x="1210" y="2544"/>
              <a:ext cx="921" cy="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Paid time-off (PTO) </a:t>
              </a:r>
            </a:p>
          </p:txBody>
        </p:sp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2477" y="3294"/>
              <a:ext cx="92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“No fault” policy</a:t>
              </a:r>
            </a:p>
          </p:txBody>
        </p:sp>
        <p:sp>
          <p:nvSpPr>
            <p:cNvPr id="47116" name="Text Box 10"/>
            <p:cNvSpPr txBox="1">
              <a:spLocks noChangeArrowheads="1"/>
            </p:cNvSpPr>
            <p:nvPr/>
          </p:nvSpPr>
          <p:spPr bwMode="auto">
            <a:xfrm>
              <a:off x="2477" y="1976"/>
              <a:ext cx="921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Controlling Absenteeism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1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52E3C71D-4758-43C4-8C81-E84B26259E0C}" type="slidenum">
              <a:rPr lang="en-US" sz="900" smtClean="0"/>
              <a:pPr eaLnBrk="1" hangingPunct="1"/>
              <a:t>35</a:t>
            </a:fld>
            <a:endParaRPr lang="en-US" sz="900" smtClean="0"/>
          </a:p>
        </p:txBody>
      </p:sp>
      <p:sp>
        <p:nvSpPr>
          <p:cNvPr id="48132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48133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15–8</a:t>
            </a: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Employee Absenteeism Control Actions</a:t>
            </a:r>
          </a:p>
        </p:txBody>
      </p:sp>
      <p:pic>
        <p:nvPicPr>
          <p:cNvPr id="1020933" name="Picture 5" descr="15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868363"/>
            <a:ext cx="7956550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0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75A7C2C2-24BB-4231-88E6-6A7FB9AB4AA0}" type="slidenum">
              <a:rPr lang="en-US" sz="900" smtClean="0"/>
              <a:pPr eaLnBrk="1" hangingPunct="1"/>
              <a:t>36</a:t>
            </a:fld>
            <a:endParaRPr lang="en-US" sz="900" smtClean="0"/>
          </a:p>
        </p:txBody>
      </p:sp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HR Metrics: Measuring Absenteeism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Measuring Absenteeism</a:t>
            </a:r>
          </a:p>
          <a:p>
            <a:pPr lvl="1" eaLnBrk="1" hangingPunct="1">
              <a:defRPr/>
            </a:pPr>
            <a:r>
              <a:rPr lang="en-US" smtClean="0"/>
              <a:t>U.S. Department of Labor formula:</a:t>
            </a:r>
          </a:p>
        </p:txBody>
      </p:sp>
      <p:graphicFrame>
        <p:nvGraphicFramePr>
          <p:cNvPr id="1123332" name="Object 4"/>
          <p:cNvGraphicFramePr>
            <a:graphicFrameLocks noChangeAspect="1"/>
          </p:cNvGraphicFramePr>
          <p:nvPr/>
        </p:nvGraphicFramePr>
        <p:xfrm>
          <a:off x="708025" y="2239963"/>
          <a:ext cx="77962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4" imgW="4254500" imgH="419100" progId="Equation.3">
                  <p:embed/>
                </p:oleObj>
              </mc:Choice>
              <mc:Fallback>
                <p:oleObj name="Equation" r:id="rId4" imgW="42545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2239963"/>
                        <a:ext cx="7796213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3333" name="Rectangle 5"/>
          <p:cNvSpPr>
            <a:spLocks noChangeArrowheads="1"/>
          </p:cNvSpPr>
          <p:nvPr/>
        </p:nvSpPr>
        <p:spPr bwMode="auto">
          <a:xfrm>
            <a:off x="457200" y="3330575"/>
            <a:ext cx="841216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2250" indent="-222250">
              <a:spcBef>
                <a:spcPct val="40000"/>
              </a:spcBef>
              <a:buClr>
                <a:srgbClr val="993300"/>
              </a:buClr>
              <a:buFontTx/>
              <a:buChar char="•"/>
              <a:defRPr/>
            </a:pPr>
            <a:r>
              <a:rPr lang="en-US" sz="280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Measures of Absenteeism:</a:t>
            </a:r>
          </a:p>
          <a:p>
            <a:pPr marL="566738" lvl="1" indent="-222250">
              <a:spcBef>
                <a:spcPct val="4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Incidence rate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—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absences per 100 employees each day</a:t>
            </a:r>
          </a:p>
          <a:p>
            <a:pPr marL="566738" lvl="1" indent="-222250">
              <a:spcBef>
                <a:spcPct val="4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Inactivity rate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—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percentage of time lost to absenteeism</a:t>
            </a:r>
          </a:p>
          <a:p>
            <a:pPr marL="566738" lvl="1" indent="-222250">
              <a:spcBef>
                <a:spcPct val="40000"/>
              </a:spcBef>
              <a:buClr>
                <a:srgbClr val="336699"/>
              </a:buClr>
              <a:buSzPct val="90000"/>
              <a:buFont typeface="Wingdings" pitchFamily="2" charset="2"/>
              <a:buChar char="Ø"/>
              <a:defRPr/>
            </a:pPr>
            <a:r>
              <a:rPr lang="en-US" sz="240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Severity rate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—</a:t>
            </a:r>
            <a:r>
              <a:rPr lang="en-US" sz="240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average time lost per absent employee during a specified period of time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3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3331" grpId="0" build="p"/>
      <p:bldP spid="112333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CEFFE9BA-9D3E-4CD8-977B-C5C743DED884}" type="slidenum">
              <a:rPr lang="en-US" sz="900" smtClean="0"/>
              <a:pPr eaLnBrk="1" hangingPunct="1"/>
              <a:t>37</a:t>
            </a:fld>
            <a:endParaRPr lang="en-US" sz="900" smtClean="0"/>
          </a:p>
        </p:txBody>
      </p:sp>
      <p:sp>
        <p:nvSpPr>
          <p:cNvPr id="1125380" name="Rectangle 4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345488" cy="57943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HR Metrics: Measuring Absenteeism (cont’d)</a:t>
            </a:r>
          </a:p>
        </p:txBody>
      </p:sp>
      <p:sp>
        <p:nvSpPr>
          <p:cNvPr id="11253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7440613" cy="5303838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Calculations of the costs of absenteeism should usually include: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Lost wages and benefits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Overtime for replacements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Fees for temporary employees, if incurred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Supervisor’s and manager’s time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Substandard production and performance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Overstaffing necessary to cover anticipated absences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5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5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25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25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5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25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81" grpId="0" build="p" bldLvl="3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95832FD2-452F-4AD6-BDA6-5036BE7B13D1}" type="slidenum">
              <a:rPr lang="en-US" sz="900" smtClean="0"/>
              <a:pPr eaLnBrk="1" hangingPunct="1"/>
              <a:t>38</a:t>
            </a:fld>
            <a:endParaRPr lang="en-US" sz="900" smtClean="0"/>
          </a:p>
        </p:txBody>
      </p:sp>
      <p:sp>
        <p:nvSpPr>
          <p:cNvPr id="1099789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Discipline</a:t>
            </a:r>
          </a:p>
        </p:txBody>
      </p:sp>
      <p:sp>
        <p:nvSpPr>
          <p:cNvPr id="109979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Discipline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A form of training that enforces organizational rules.</a:t>
            </a:r>
          </a:p>
          <a:p>
            <a:pPr eaLnBrk="1" hangingPunct="1">
              <a:spcBef>
                <a:spcPct val="40000"/>
              </a:spcBef>
              <a:defRPr/>
            </a:pPr>
            <a:r>
              <a:rPr lang="en-US" smtClean="0"/>
              <a:t>Effective Discipline: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Focuses on problem behaviors, not at the employees personally.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Supports distributive and procedural justice in the organizations</a:t>
            </a:r>
          </a:p>
          <a:p>
            <a:pPr lvl="1" eaLnBrk="1" hangingPunct="1">
              <a:spcBef>
                <a:spcPct val="40000"/>
              </a:spcBef>
              <a:defRPr/>
            </a:pPr>
            <a:r>
              <a:rPr lang="en-US" smtClean="0"/>
              <a:t>Relies on supervisors and manager who are properly trained on when and how to use discipline.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59DF5D11-5871-4028-A611-B0FE79D09C56}" type="slidenum">
              <a:rPr lang="en-US" sz="900" smtClean="0"/>
              <a:pPr eaLnBrk="1" hangingPunct="1"/>
              <a:t>39</a:t>
            </a:fld>
            <a:endParaRPr lang="en-US" sz="900" smtClean="0"/>
          </a:p>
        </p:txBody>
      </p:sp>
      <p:grpSp>
        <p:nvGrpSpPr>
          <p:cNvPr id="1103875" name="Group 3"/>
          <p:cNvGrpSpPr>
            <a:grpSpLocks/>
          </p:cNvGrpSpPr>
          <p:nvPr/>
        </p:nvGrpSpPr>
        <p:grpSpPr bwMode="auto">
          <a:xfrm>
            <a:off x="914400" y="1235075"/>
            <a:ext cx="7483475" cy="4489450"/>
            <a:chOff x="616" y="899"/>
            <a:chExt cx="4714" cy="2828"/>
          </a:xfrm>
        </p:grpSpPr>
        <p:grpSp>
          <p:nvGrpSpPr>
            <p:cNvPr id="52232" name="Group 4"/>
            <p:cNvGrpSpPr>
              <a:grpSpLocks/>
            </p:cNvGrpSpPr>
            <p:nvPr/>
          </p:nvGrpSpPr>
          <p:grpSpPr bwMode="auto">
            <a:xfrm>
              <a:off x="1823" y="1473"/>
              <a:ext cx="2115" cy="1575"/>
              <a:chOff x="1878" y="1496"/>
              <a:chExt cx="2002" cy="1360"/>
            </a:xfrm>
          </p:grpSpPr>
          <p:sp>
            <p:nvSpPr>
              <p:cNvPr id="52263" name="_s1028"/>
              <p:cNvSpPr>
                <a:spLocks noChangeShapeType="1"/>
              </p:cNvSpPr>
              <p:nvPr/>
            </p:nvSpPr>
            <p:spPr bwMode="auto">
              <a:xfrm flipH="1" flipV="1">
                <a:off x="1878" y="1835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2264" name="_s1030"/>
              <p:cNvSpPr>
                <a:spLocks noChangeShapeType="1"/>
              </p:cNvSpPr>
              <p:nvPr/>
            </p:nvSpPr>
            <p:spPr bwMode="auto">
              <a:xfrm flipH="1">
                <a:off x="1878" y="2346"/>
                <a:ext cx="501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2265" name="_s1032"/>
              <p:cNvSpPr>
                <a:spLocks noChangeShapeType="1"/>
              </p:cNvSpPr>
              <p:nvPr/>
            </p:nvSpPr>
            <p:spPr bwMode="auto">
              <a:xfrm>
                <a:off x="2879" y="251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2266" name="_s1034"/>
              <p:cNvSpPr>
                <a:spLocks noChangeShapeType="1"/>
              </p:cNvSpPr>
              <p:nvPr/>
            </p:nvSpPr>
            <p:spPr bwMode="auto">
              <a:xfrm>
                <a:off x="3380" y="234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2267" name="_s1036"/>
              <p:cNvSpPr>
                <a:spLocks noChangeShapeType="1"/>
              </p:cNvSpPr>
              <p:nvPr/>
            </p:nvSpPr>
            <p:spPr bwMode="auto">
              <a:xfrm flipV="1">
                <a:off x="3380" y="1836"/>
                <a:ext cx="50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2268" name="_s1038"/>
              <p:cNvSpPr>
                <a:spLocks noChangeShapeType="1"/>
              </p:cNvSpPr>
              <p:nvPr/>
            </p:nvSpPr>
            <p:spPr bwMode="auto">
              <a:xfrm flipV="1">
                <a:off x="2879" y="1496"/>
                <a:ext cx="0" cy="3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grpSp>
          <p:nvGrpSpPr>
            <p:cNvPr id="52233" name="Group 11"/>
            <p:cNvGrpSpPr>
              <a:grpSpLocks/>
            </p:cNvGrpSpPr>
            <p:nvPr/>
          </p:nvGrpSpPr>
          <p:grpSpPr bwMode="auto">
            <a:xfrm>
              <a:off x="2228" y="899"/>
              <a:ext cx="1401" cy="703"/>
              <a:chOff x="715" y="1457"/>
              <a:chExt cx="1401" cy="703"/>
            </a:xfrm>
          </p:grpSpPr>
          <p:pic>
            <p:nvPicPr>
              <p:cNvPr id="52259" name="Picture 1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60" name="Group 1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2261" name="Rectangle 1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2262" name="Text Box 1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Organizational culture of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avoiding discipline</a:t>
                  </a:r>
                </a:p>
              </p:txBody>
            </p:sp>
          </p:grpSp>
        </p:grpSp>
        <p:grpSp>
          <p:nvGrpSpPr>
            <p:cNvPr id="52234" name="Group 16"/>
            <p:cNvGrpSpPr>
              <a:grpSpLocks/>
            </p:cNvGrpSpPr>
            <p:nvPr/>
          </p:nvGrpSpPr>
          <p:grpSpPr bwMode="auto">
            <a:xfrm>
              <a:off x="3917" y="1566"/>
              <a:ext cx="1401" cy="703"/>
              <a:chOff x="715" y="1457"/>
              <a:chExt cx="1401" cy="703"/>
            </a:xfrm>
          </p:grpSpPr>
          <p:pic>
            <p:nvPicPr>
              <p:cNvPr id="52255" name="Picture 1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56" name="Group 1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2257" name="Rectangle 1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2258" name="Text Box 2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Lack of support by higher management</a:t>
                  </a:r>
                </a:p>
              </p:txBody>
            </p:sp>
          </p:grpSp>
        </p:grpSp>
        <p:grpSp>
          <p:nvGrpSpPr>
            <p:cNvPr id="52235" name="Group 21"/>
            <p:cNvGrpSpPr>
              <a:grpSpLocks/>
            </p:cNvGrpSpPr>
            <p:nvPr/>
          </p:nvGrpSpPr>
          <p:grpSpPr bwMode="auto">
            <a:xfrm>
              <a:off x="616" y="1566"/>
              <a:ext cx="1401" cy="703"/>
              <a:chOff x="715" y="1457"/>
              <a:chExt cx="1401" cy="703"/>
            </a:xfrm>
          </p:grpSpPr>
          <p:pic>
            <p:nvPicPr>
              <p:cNvPr id="52251" name="Picture 2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52" name="Group 2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2253" name="Rectangle 2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2254" name="Text Box 2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Fear of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lawsuits</a:t>
                  </a:r>
                </a:p>
              </p:txBody>
            </p:sp>
          </p:grpSp>
        </p:grpSp>
        <p:grpSp>
          <p:nvGrpSpPr>
            <p:cNvPr id="52236" name="Group 26"/>
            <p:cNvGrpSpPr>
              <a:grpSpLocks/>
            </p:cNvGrpSpPr>
            <p:nvPr/>
          </p:nvGrpSpPr>
          <p:grpSpPr bwMode="auto">
            <a:xfrm>
              <a:off x="634" y="2379"/>
              <a:ext cx="1401" cy="703"/>
              <a:chOff x="715" y="1457"/>
              <a:chExt cx="1401" cy="703"/>
            </a:xfrm>
          </p:grpSpPr>
          <p:pic>
            <p:nvPicPr>
              <p:cNvPr id="52247" name="Picture 2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48" name="Group 2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2249" name="Rectangle 2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2250" name="Text Box 3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Avoidance of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time loss</a:t>
                  </a:r>
                </a:p>
              </p:txBody>
            </p:sp>
          </p:grpSp>
        </p:grpSp>
        <p:grpSp>
          <p:nvGrpSpPr>
            <p:cNvPr id="52237" name="Group 31"/>
            <p:cNvGrpSpPr>
              <a:grpSpLocks/>
            </p:cNvGrpSpPr>
            <p:nvPr/>
          </p:nvGrpSpPr>
          <p:grpSpPr bwMode="auto">
            <a:xfrm>
              <a:off x="3929" y="2379"/>
              <a:ext cx="1401" cy="703"/>
              <a:chOff x="715" y="1457"/>
              <a:chExt cx="1401" cy="703"/>
            </a:xfrm>
          </p:grpSpPr>
          <p:pic>
            <p:nvPicPr>
              <p:cNvPr id="52243" name="Picture 32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44" name="Group 33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2245" name="Rectangle 34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2246" name="Text Box 35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Guilt about </a:t>
                  </a:r>
                  <a:br>
                    <a:rPr lang="en-US" sz="1400" b="1">
                      <a:latin typeface="Trebuchet MS" pitchFamily="34" charset="0"/>
                    </a:rPr>
                  </a:br>
                  <a:r>
                    <a:rPr lang="en-US" sz="1400" b="1">
                      <a:latin typeface="Trebuchet MS" pitchFamily="34" charset="0"/>
                    </a:rPr>
                    <a:t>past behavior</a:t>
                  </a:r>
                </a:p>
              </p:txBody>
            </p:sp>
          </p:grpSp>
        </p:grpSp>
        <p:grpSp>
          <p:nvGrpSpPr>
            <p:cNvPr id="52238" name="Group 36"/>
            <p:cNvGrpSpPr>
              <a:grpSpLocks/>
            </p:cNvGrpSpPr>
            <p:nvPr/>
          </p:nvGrpSpPr>
          <p:grpSpPr bwMode="auto">
            <a:xfrm>
              <a:off x="2240" y="3024"/>
              <a:ext cx="1401" cy="703"/>
              <a:chOff x="715" y="1457"/>
              <a:chExt cx="1401" cy="703"/>
            </a:xfrm>
          </p:grpSpPr>
          <p:pic>
            <p:nvPicPr>
              <p:cNvPr id="52239" name="Picture 37" descr="Boxshdow0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" y="1466"/>
                <a:ext cx="1394" cy="6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2240" name="Group 38"/>
              <p:cNvGrpSpPr>
                <a:grpSpLocks/>
              </p:cNvGrpSpPr>
              <p:nvPr/>
            </p:nvGrpSpPr>
            <p:grpSpPr bwMode="auto">
              <a:xfrm>
                <a:off x="715" y="1457"/>
                <a:ext cx="1210" cy="576"/>
                <a:chOff x="634" y="1123"/>
                <a:chExt cx="2303" cy="1152"/>
              </a:xfrm>
            </p:grpSpPr>
            <p:sp>
              <p:nvSpPr>
                <p:cNvPr id="52241" name="Rectangle 39" descr="Blu02"/>
                <p:cNvSpPr>
                  <a:spLocks noChangeArrowheads="1"/>
                </p:cNvSpPr>
                <p:nvPr/>
              </p:nvSpPr>
              <p:spPr bwMode="auto">
                <a:xfrm>
                  <a:off x="634" y="1123"/>
                  <a:ext cx="2303" cy="1152"/>
                </a:xfrm>
                <a:prstGeom prst="rect">
                  <a:avLst/>
                </a:prstGeom>
                <a:blipFill dpi="0" rotWithShape="1">
                  <a:blip r:embed="rId4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3399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52242" name="Text Box 40" descr="Blu01"/>
                <p:cNvSpPr txBox="1">
                  <a:spLocks noChangeArrowheads="1"/>
                </p:cNvSpPr>
                <p:nvPr/>
              </p:nvSpPr>
              <p:spPr bwMode="auto">
                <a:xfrm>
                  <a:off x="749" y="1238"/>
                  <a:ext cx="2074" cy="922"/>
                </a:xfrm>
                <a:prstGeom prst="rect">
                  <a:avLst/>
                </a:prstGeom>
                <a:blipFill dpi="0" rotWithShape="1">
                  <a:blip r:embed="rId5"/>
                  <a:srcRect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 anchorCtr="1"/>
                <a:lstStyle>
                  <a:lvl1pPr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sz="1400" b="1">
                      <a:latin typeface="Trebuchet MS" pitchFamily="34" charset="0"/>
                    </a:rPr>
                    <a:t>Fear of loss of friendship</a:t>
                  </a:r>
                </a:p>
              </p:txBody>
            </p:sp>
          </p:grpSp>
        </p:grpSp>
      </p:grpSp>
      <p:grpSp>
        <p:nvGrpSpPr>
          <p:cNvPr id="1103913" name="Group 41"/>
          <p:cNvGrpSpPr>
            <a:grpSpLocks/>
          </p:cNvGrpSpPr>
          <p:nvPr/>
        </p:nvGrpSpPr>
        <p:grpSpPr bwMode="auto">
          <a:xfrm>
            <a:off x="3392488" y="2516188"/>
            <a:ext cx="2212975" cy="1828800"/>
            <a:chOff x="2177" y="1757"/>
            <a:chExt cx="1394" cy="1152"/>
          </a:xfrm>
        </p:grpSpPr>
        <p:pic>
          <p:nvPicPr>
            <p:cNvPr id="52230" name="Picture 42" descr="GrnBox0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7" y="1757"/>
              <a:ext cx="1394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1" name="Text Box 43"/>
            <p:cNvSpPr txBox="1">
              <a:spLocks noChangeArrowheads="1"/>
            </p:cNvSpPr>
            <p:nvPr/>
          </p:nvSpPr>
          <p:spPr bwMode="auto">
            <a:xfrm>
              <a:off x="2270" y="1860"/>
              <a:ext cx="1152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Reasons Why Managers Might Not Use 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Discipline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10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103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88DF6E61-724E-4AD2-B466-5B477FCA506B}" type="slidenum">
              <a:rPr lang="en-US" sz="900" smtClean="0"/>
              <a:pPr eaLnBrk="1" hangingPunct="1"/>
              <a:t>4</a:t>
            </a:fld>
            <a:endParaRPr lang="en-US" sz="900" smtClean="0"/>
          </a:p>
        </p:txBody>
      </p:sp>
      <p:pic>
        <p:nvPicPr>
          <p:cNvPr id="1006597" name="Picture 5" descr="15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0"/>
            <a:ext cx="55594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Line 2"/>
          <p:cNvSpPr>
            <a:spLocks noChangeShapeType="1"/>
          </p:cNvSpPr>
          <p:nvPr/>
        </p:nvSpPr>
        <p:spPr bwMode="auto">
          <a:xfrm>
            <a:off x="460375" y="1600200"/>
            <a:ext cx="191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6390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15–1</a:t>
            </a:r>
          </a:p>
        </p:txBody>
      </p:sp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365125" y="773113"/>
            <a:ext cx="2286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Provisions in Employment Contracts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0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90559959-CAAB-4700-8A82-1C79A121CCFF}" type="slidenum">
              <a:rPr lang="en-US" sz="900" smtClean="0"/>
              <a:pPr eaLnBrk="1" hangingPunct="1"/>
              <a:t>40</a:t>
            </a:fld>
            <a:endParaRPr lang="en-US" sz="900" smtClean="0"/>
          </a:p>
        </p:txBody>
      </p:sp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Employee Discipline (cont’d)</a:t>
            </a:r>
          </a:p>
        </p:txBody>
      </p:sp>
      <p:grpSp>
        <p:nvGrpSpPr>
          <p:cNvPr id="1137668" name="Group 4"/>
          <p:cNvGrpSpPr>
            <a:grpSpLocks/>
          </p:cNvGrpSpPr>
          <p:nvPr/>
        </p:nvGrpSpPr>
        <p:grpSpPr bwMode="auto">
          <a:xfrm>
            <a:off x="466725" y="1508125"/>
            <a:ext cx="8402638" cy="3790950"/>
            <a:chOff x="294" y="1500"/>
            <a:chExt cx="5293" cy="2388"/>
          </a:xfrm>
        </p:grpSpPr>
        <p:pic>
          <p:nvPicPr>
            <p:cNvPr id="53254" name="Picture 5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" y="2093"/>
              <a:ext cx="5293" cy="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5" name="Text Box 6"/>
            <p:cNvSpPr txBox="1">
              <a:spLocks noChangeArrowheads="1"/>
            </p:cNvSpPr>
            <p:nvPr/>
          </p:nvSpPr>
          <p:spPr bwMode="auto">
            <a:xfrm>
              <a:off x="506" y="2205"/>
              <a:ext cx="22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Positive Discipline</a:t>
              </a:r>
            </a:p>
          </p:txBody>
        </p:sp>
        <p:sp>
          <p:nvSpPr>
            <p:cNvPr id="53256" name="Text Box 7"/>
            <p:cNvSpPr txBox="1">
              <a:spLocks noChangeArrowheads="1"/>
            </p:cNvSpPr>
            <p:nvPr/>
          </p:nvSpPr>
          <p:spPr bwMode="auto">
            <a:xfrm>
              <a:off x="518" y="2630"/>
              <a:ext cx="2200" cy="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0" bIns="0" anchorCtr="1">
              <a:spAutoFit/>
            </a:bodyPr>
            <a:lstStyle>
              <a:lvl1pPr marL="277813" indent="-277813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AutoNum type="arabicPeriod"/>
              </a:pPr>
              <a:r>
                <a:rPr lang="en-US" sz="1800">
                  <a:latin typeface="Trebuchet MS" pitchFamily="34" charset="0"/>
                </a:rPr>
                <a:t>Counseling</a:t>
              </a:r>
            </a:p>
            <a:p>
              <a:pPr eaLnBrk="1" hangingPunct="1">
                <a:spcBef>
                  <a:spcPct val="20000"/>
                </a:spcBef>
                <a:buFontTx/>
                <a:buAutoNum type="arabicPeriod"/>
              </a:pPr>
              <a:r>
                <a:rPr lang="en-US" sz="1800">
                  <a:latin typeface="Trebuchet MS" pitchFamily="34" charset="0"/>
                </a:rPr>
                <a:t>Written Documentation</a:t>
              </a:r>
            </a:p>
            <a:p>
              <a:pPr eaLnBrk="1" hangingPunct="1">
                <a:spcBef>
                  <a:spcPct val="20000"/>
                </a:spcBef>
                <a:buFontTx/>
                <a:buAutoNum type="arabicPeriod"/>
              </a:pPr>
              <a:r>
                <a:rPr lang="en-US" sz="1800">
                  <a:latin typeface="Trebuchet MS" pitchFamily="34" charset="0"/>
                </a:rPr>
                <a:t>Final Warning (decision day-off)</a:t>
              </a:r>
            </a:p>
            <a:p>
              <a:pPr eaLnBrk="1" hangingPunct="1">
                <a:spcBef>
                  <a:spcPct val="20000"/>
                </a:spcBef>
                <a:buFontTx/>
                <a:buAutoNum type="arabicPeriod"/>
              </a:pPr>
              <a:r>
                <a:rPr lang="en-US" sz="1800">
                  <a:latin typeface="Trebuchet MS" pitchFamily="34" charset="0"/>
                </a:rPr>
                <a:t>Discharge</a:t>
              </a:r>
            </a:p>
          </p:txBody>
        </p:sp>
        <p:sp>
          <p:nvSpPr>
            <p:cNvPr id="53257" name="Text Box 8"/>
            <p:cNvSpPr txBox="1">
              <a:spLocks noChangeArrowheads="1"/>
            </p:cNvSpPr>
            <p:nvPr/>
          </p:nvSpPr>
          <p:spPr bwMode="auto">
            <a:xfrm>
              <a:off x="3013" y="2205"/>
              <a:ext cx="22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Progressive Discipline</a:t>
              </a:r>
            </a:p>
          </p:txBody>
        </p:sp>
        <p:sp>
          <p:nvSpPr>
            <p:cNvPr id="53258" name="Text Box 9"/>
            <p:cNvSpPr txBox="1">
              <a:spLocks noChangeArrowheads="1"/>
            </p:cNvSpPr>
            <p:nvPr/>
          </p:nvSpPr>
          <p:spPr bwMode="auto">
            <a:xfrm>
              <a:off x="3033" y="2630"/>
              <a:ext cx="2236" cy="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2880" tIns="0" bIns="0">
              <a:spAutoFit/>
            </a:bodyPr>
            <a:lstStyle>
              <a:lvl1pPr marL="284163" indent="-284163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Tx/>
                <a:buAutoNum type="arabicPeriod"/>
              </a:pPr>
              <a:r>
                <a:rPr lang="en-US" sz="1800">
                  <a:latin typeface="Trebuchet MS" pitchFamily="34" charset="0"/>
                </a:rPr>
                <a:t>Verbal Caution</a:t>
              </a:r>
            </a:p>
            <a:p>
              <a:pPr eaLnBrk="1" hangingPunct="1">
                <a:spcBef>
                  <a:spcPct val="20000"/>
                </a:spcBef>
                <a:buFontTx/>
                <a:buAutoNum type="arabicPeriod"/>
              </a:pPr>
              <a:r>
                <a:rPr lang="en-US" sz="1800">
                  <a:latin typeface="Trebuchet MS" pitchFamily="34" charset="0"/>
                </a:rPr>
                <a:t>Written Reprimand</a:t>
              </a:r>
            </a:p>
            <a:p>
              <a:pPr eaLnBrk="1" hangingPunct="1">
                <a:spcBef>
                  <a:spcPct val="20000"/>
                </a:spcBef>
                <a:buFontTx/>
                <a:buAutoNum type="arabicPeriod"/>
              </a:pPr>
              <a:r>
                <a:rPr lang="en-US" sz="1800">
                  <a:latin typeface="Trebuchet MS" pitchFamily="34" charset="0"/>
                </a:rPr>
                <a:t>Suspension</a:t>
              </a:r>
            </a:p>
            <a:p>
              <a:pPr eaLnBrk="1" hangingPunct="1">
                <a:spcBef>
                  <a:spcPct val="20000"/>
                </a:spcBef>
                <a:buFontTx/>
                <a:buAutoNum type="arabicPeriod"/>
              </a:pPr>
              <a:r>
                <a:rPr lang="en-US" sz="1800">
                  <a:latin typeface="Trebuchet MS" pitchFamily="34" charset="0"/>
                </a:rPr>
                <a:t>Discharge</a:t>
              </a:r>
            </a:p>
          </p:txBody>
        </p:sp>
        <p:sp>
          <p:nvSpPr>
            <p:cNvPr id="53259" name="Text Box 10"/>
            <p:cNvSpPr txBox="1">
              <a:spLocks noChangeArrowheads="1"/>
            </p:cNvSpPr>
            <p:nvPr/>
          </p:nvSpPr>
          <p:spPr bwMode="auto">
            <a:xfrm>
              <a:off x="1210" y="1500"/>
              <a:ext cx="33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/>
                <a:t>Approaches to Discipline</a:t>
              </a:r>
            </a:p>
          </p:txBody>
        </p:sp>
        <p:pic>
          <p:nvPicPr>
            <p:cNvPr id="53260" name="Picture 11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">
              <a:off x="1728" y="1762"/>
              <a:ext cx="189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Picture 12" descr="010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800000" flipH="1">
              <a:off x="3728" y="1762"/>
              <a:ext cx="189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3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13679832-60A4-4660-BC40-50CC7825D84C}" type="slidenum">
              <a:rPr lang="en-US" sz="900" smtClean="0"/>
              <a:pPr eaLnBrk="1" hangingPunct="1"/>
              <a:t>41</a:t>
            </a:fld>
            <a:endParaRPr lang="en-US" sz="900" smtClean="0"/>
          </a:p>
        </p:txBody>
      </p:sp>
      <p:sp>
        <p:nvSpPr>
          <p:cNvPr id="54276" name="Line 2"/>
          <p:cNvSpPr>
            <a:spLocks noChangeShapeType="1"/>
          </p:cNvSpPr>
          <p:nvPr/>
        </p:nvSpPr>
        <p:spPr bwMode="auto">
          <a:xfrm>
            <a:off x="460375" y="777875"/>
            <a:ext cx="813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4277" name="Text Box 3" descr="SecGrnbkg03"/>
          <p:cNvSpPr txBox="1">
            <a:spLocks noChangeArrowheads="1"/>
          </p:cNvSpPr>
          <p:nvPr/>
        </p:nvSpPr>
        <p:spPr bwMode="blackWhite">
          <a:xfrm>
            <a:off x="442913" y="419100"/>
            <a:ext cx="1920875" cy="3365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cs typeface="Tahoma" pitchFamily="34" charset="0"/>
              </a:rPr>
              <a:t>FIGURE 15–9</a:t>
            </a:r>
          </a:p>
        </p:txBody>
      </p:sp>
      <p:sp>
        <p:nvSpPr>
          <p:cNvPr id="54278" name="Text Box 4"/>
          <p:cNvSpPr txBox="1">
            <a:spLocks noChangeArrowheads="1"/>
          </p:cNvSpPr>
          <p:nvPr/>
        </p:nvSpPr>
        <p:spPr bwMode="auto">
          <a:xfrm>
            <a:off x="2468563" y="417513"/>
            <a:ext cx="5943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990000"/>
                </a:solidFill>
                <a:latin typeface="Verdana" pitchFamily="34" charset="0"/>
                <a:cs typeface="Tahoma" pitchFamily="34" charset="0"/>
              </a:rPr>
              <a:t>Progressive Discipline Process</a:t>
            </a:r>
          </a:p>
        </p:txBody>
      </p:sp>
      <p:pic>
        <p:nvPicPr>
          <p:cNvPr id="1022981" name="Picture 5" descr="15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68363"/>
            <a:ext cx="63119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3EACA6A6-3716-480E-B36F-87B0167636C6}" type="slidenum">
              <a:rPr lang="en-US" sz="900" smtClean="0"/>
              <a:pPr eaLnBrk="1" hangingPunct="1"/>
              <a:t>42</a:t>
            </a:fld>
            <a:endParaRPr lang="en-US" sz="900" smtClean="0"/>
          </a:p>
        </p:txBody>
      </p:sp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Discharge: The Final Disciplinary Step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Termination Process</a:t>
            </a:r>
          </a:p>
          <a:p>
            <a:pPr lvl="1" eaLnBrk="1" hangingPunct="1">
              <a:defRPr/>
            </a:pPr>
            <a:r>
              <a:rPr lang="en-US" smtClean="0"/>
              <a:t>Coordinate manager and HR review</a:t>
            </a:r>
          </a:p>
          <a:p>
            <a:pPr lvl="1" eaLnBrk="1" hangingPunct="1">
              <a:defRPr/>
            </a:pPr>
            <a:r>
              <a:rPr lang="en-US" smtClean="0"/>
              <a:t>Select a neutral location</a:t>
            </a:r>
          </a:p>
          <a:p>
            <a:pPr lvl="1" eaLnBrk="1" hangingPunct="1">
              <a:defRPr/>
            </a:pPr>
            <a:r>
              <a:rPr lang="en-US" smtClean="0"/>
              <a:t>Conduct the termination meeting</a:t>
            </a:r>
          </a:p>
          <a:p>
            <a:pPr lvl="1" eaLnBrk="1" hangingPunct="1">
              <a:defRPr/>
            </a:pPr>
            <a:r>
              <a:rPr lang="en-US" smtClean="0"/>
              <a:t>Have HR discuss termination benefits</a:t>
            </a:r>
          </a:p>
          <a:p>
            <a:pPr lvl="1" eaLnBrk="1" hangingPunct="1">
              <a:defRPr/>
            </a:pPr>
            <a:r>
              <a:rPr lang="en-US" smtClean="0"/>
              <a:t>Escort the employee from the building</a:t>
            </a:r>
          </a:p>
          <a:p>
            <a:pPr lvl="1" eaLnBrk="1" hangingPunct="1">
              <a:defRPr/>
            </a:pPr>
            <a:r>
              <a:rPr lang="en-US" smtClean="0"/>
              <a:t>Notify the department staff</a:t>
            </a:r>
          </a:p>
          <a:p>
            <a:pPr eaLnBrk="1" hangingPunct="1">
              <a:defRPr/>
            </a:pPr>
            <a:r>
              <a:rPr lang="en-US" smtClean="0"/>
              <a:t>Separation Agreement</a:t>
            </a:r>
          </a:p>
          <a:p>
            <a:pPr lvl="1" eaLnBrk="1" hangingPunct="1">
              <a:defRPr/>
            </a:pPr>
            <a:r>
              <a:rPr lang="en-US" smtClean="0"/>
              <a:t>An agreement in which a terminated employee agrees not to sue the employer, in exchange for specified benefits.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1BE032FA-41BC-4718-9AA1-59EE46516BE0}" type="slidenum">
              <a:rPr lang="en-US" sz="900" smtClean="0"/>
              <a:pPr eaLnBrk="1" hangingPunct="1"/>
              <a:t>5</a:t>
            </a:fld>
            <a:endParaRPr lang="en-US" sz="900" smtClean="0"/>
          </a:p>
        </p:txBody>
      </p:sp>
      <p:sp>
        <p:nvSpPr>
          <p:cNvPr id="104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Contractual Rights (cont’d)</a:t>
            </a:r>
          </a:p>
        </p:txBody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050925"/>
            <a:ext cx="8102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Non-Compete Agreements</a:t>
            </a:r>
          </a:p>
          <a:p>
            <a:pPr lvl="1" eaLnBrk="1" hangingPunct="1">
              <a:defRPr/>
            </a:pPr>
            <a:r>
              <a:rPr lang="en-US" smtClean="0"/>
              <a:t>Prohibit individuals who quit from competing with an employer in the same line of business for a specified period of time.</a:t>
            </a:r>
          </a:p>
        </p:txBody>
      </p:sp>
      <p:grpSp>
        <p:nvGrpSpPr>
          <p:cNvPr id="1040388" name="Group 4"/>
          <p:cNvGrpSpPr>
            <a:grpSpLocks/>
          </p:cNvGrpSpPr>
          <p:nvPr/>
        </p:nvGrpSpPr>
        <p:grpSpPr bwMode="auto">
          <a:xfrm>
            <a:off x="804863" y="2971800"/>
            <a:ext cx="7727950" cy="2835275"/>
            <a:chOff x="274" y="893"/>
            <a:chExt cx="5343" cy="2270"/>
          </a:xfrm>
        </p:grpSpPr>
        <p:pic>
          <p:nvPicPr>
            <p:cNvPr id="17415" name="Picture 5" descr="0102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893"/>
              <a:ext cx="5343" cy="2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 Box 6"/>
            <p:cNvSpPr txBox="1">
              <a:spLocks noChangeArrowheads="1"/>
            </p:cNvSpPr>
            <p:nvPr/>
          </p:nvSpPr>
          <p:spPr bwMode="auto">
            <a:xfrm>
              <a:off x="470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Non-piracy agreements </a:t>
              </a:r>
            </a:p>
          </p:txBody>
        </p:sp>
        <p:sp>
          <p:nvSpPr>
            <p:cNvPr id="17417" name="Text Box 7"/>
            <p:cNvSpPr txBox="1">
              <a:spLocks noChangeArrowheads="1"/>
            </p:cNvSpPr>
            <p:nvPr/>
          </p:nvSpPr>
          <p:spPr bwMode="auto">
            <a:xfrm>
              <a:off x="2247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Non-solicitation of current employees </a:t>
              </a:r>
            </a:p>
          </p:txBody>
        </p:sp>
        <p:sp>
          <p:nvSpPr>
            <p:cNvPr id="17418" name="Text Box 8"/>
            <p:cNvSpPr txBox="1">
              <a:spLocks noChangeArrowheads="1"/>
            </p:cNvSpPr>
            <p:nvPr/>
          </p:nvSpPr>
          <p:spPr bwMode="auto">
            <a:xfrm>
              <a:off x="4026" y="2382"/>
              <a:ext cx="1267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Intellectual property and trade secrets </a:t>
              </a:r>
            </a:p>
          </p:txBody>
        </p:sp>
        <p:sp>
          <p:nvSpPr>
            <p:cNvPr id="17419" name="Text Box 9"/>
            <p:cNvSpPr txBox="1">
              <a:spLocks noChangeArrowheads="1"/>
            </p:cNvSpPr>
            <p:nvPr/>
          </p:nvSpPr>
          <p:spPr bwMode="auto">
            <a:xfrm>
              <a:off x="2246" y="1116"/>
              <a:ext cx="126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/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b="1">
                  <a:latin typeface="Trebuchet MS" pitchFamily="34" charset="0"/>
                </a:rPr>
                <a:t>Employment Contract Clauses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0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EDDE912B-D57C-415E-B54B-4D5D01A09C12}" type="slidenum">
              <a:rPr lang="en-US" sz="900" smtClean="0"/>
              <a:pPr eaLnBrk="1" hangingPunct="1"/>
              <a:t>6</a:t>
            </a:fld>
            <a:endParaRPr lang="en-US" sz="900" smtClean="0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Contractual Rights (cont’d)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Employer’s Intellectual Property Rights:</a:t>
            </a:r>
          </a:p>
          <a:p>
            <a:pPr lvl="1" eaLnBrk="1" hangingPunct="1">
              <a:defRPr/>
            </a:pPr>
            <a:r>
              <a:rPr lang="en-US" smtClean="0"/>
              <a:t>The right to keep trade secrets confidential</a:t>
            </a:r>
          </a:p>
          <a:p>
            <a:pPr lvl="1" eaLnBrk="1" hangingPunct="1">
              <a:defRPr/>
            </a:pPr>
            <a:r>
              <a:rPr lang="en-US" smtClean="0"/>
              <a:t>The right to have employees bring business opportunities to the employer first before pursuing them elsewhere</a:t>
            </a:r>
          </a:p>
          <a:p>
            <a:pPr lvl="1" eaLnBrk="1" hangingPunct="1">
              <a:defRPr/>
            </a:pPr>
            <a:r>
              <a:rPr lang="en-US" smtClean="0"/>
              <a:t>A common-law copyright for works and other documents prepared by employees for their employers</a:t>
            </a:r>
          </a:p>
        </p:txBody>
      </p:sp>
      <p:pic>
        <p:nvPicPr>
          <p:cNvPr id="18438" name="Picture 13" descr="PE03840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8" y="4708525"/>
            <a:ext cx="46021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AC397AD2-BB89-406F-B930-24C07624FB54}" type="slidenum">
              <a:rPr lang="en-US" sz="900" smtClean="0"/>
              <a:pPr eaLnBrk="1" hangingPunct="1"/>
              <a:t>7</a:t>
            </a:fld>
            <a:endParaRPr lang="en-US" sz="900" smtClean="0"/>
          </a:p>
        </p:txBody>
      </p:sp>
      <p:sp>
        <p:nvSpPr>
          <p:cNvPr id="110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Contractual Rights (cont’d)</a:t>
            </a:r>
          </a:p>
        </p:txBody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Employment Practices Liability Insurance (EPLI)</a:t>
            </a:r>
          </a:p>
          <a:p>
            <a:pPr lvl="1" eaLnBrk="1" hangingPunct="1">
              <a:defRPr/>
            </a:pPr>
            <a:r>
              <a:rPr lang="en-US" smtClean="0"/>
              <a:t>Covers employer’s costs for legal fees, settlements, and judgments associated with employment-related actions.</a:t>
            </a:r>
          </a:p>
        </p:txBody>
      </p:sp>
      <p:pic>
        <p:nvPicPr>
          <p:cNvPr id="19462" name="Picture 4" descr="PE0239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325" y="3154363"/>
            <a:ext cx="35639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SY0096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4068763"/>
            <a:ext cx="1408113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F837FC18-2596-4D90-A0D9-F74E85AAEAE5}" type="slidenum">
              <a:rPr lang="en-US" sz="900" smtClean="0"/>
              <a:pPr eaLnBrk="1" hangingPunct="1"/>
              <a:t>8</a:t>
            </a:fld>
            <a:endParaRPr lang="en-US" sz="900" smtClean="0"/>
          </a:p>
        </p:txBody>
      </p:sp>
      <p:sp>
        <p:nvSpPr>
          <p:cNvPr id="104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90525"/>
            <a:ext cx="8077200" cy="51911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Rights Affecting the Employment Relationship</a:t>
            </a:r>
          </a:p>
        </p:txBody>
      </p:sp>
      <p:grpSp>
        <p:nvGrpSpPr>
          <p:cNvPr id="1044483" name="Group 3"/>
          <p:cNvGrpSpPr>
            <a:grpSpLocks/>
          </p:cNvGrpSpPr>
          <p:nvPr/>
        </p:nvGrpSpPr>
        <p:grpSpPr bwMode="auto">
          <a:xfrm>
            <a:off x="1004888" y="1143000"/>
            <a:ext cx="7132637" cy="5105400"/>
            <a:chOff x="576" y="820"/>
            <a:chExt cx="4493" cy="3216"/>
          </a:xfrm>
        </p:grpSpPr>
        <p:pic>
          <p:nvPicPr>
            <p:cNvPr id="20486" name="Picture 4" descr="010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20"/>
              <a:ext cx="4493" cy="3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5"/>
            <p:cNvSpPr txBox="1">
              <a:spLocks noChangeArrowheads="1"/>
            </p:cNvSpPr>
            <p:nvPr/>
          </p:nvSpPr>
          <p:spPr bwMode="auto">
            <a:xfrm>
              <a:off x="794" y="1129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Employment-at-Will (EAW)</a:t>
              </a:r>
            </a:p>
          </p:txBody>
        </p:sp>
        <p:sp>
          <p:nvSpPr>
            <p:cNvPr id="20488" name="Text Box 6"/>
            <p:cNvSpPr txBox="1">
              <a:spLocks noChangeArrowheads="1"/>
            </p:cNvSpPr>
            <p:nvPr/>
          </p:nvSpPr>
          <p:spPr bwMode="auto">
            <a:xfrm>
              <a:off x="806" y="1661"/>
              <a:ext cx="18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Wrongful and Constructive</a:t>
              </a:r>
              <a:br>
                <a:rPr lang="en-US" sz="1600" b="1">
                  <a:latin typeface="Trebuchet MS" pitchFamily="34" charset="0"/>
                </a:rPr>
              </a:br>
              <a:r>
                <a:rPr lang="en-US" sz="1600" b="1">
                  <a:latin typeface="Trebuchet MS" pitchFamily="34" charset="0"/>
                </a:rPr>
                <a:t>Discharge</a:t>
              </a:r>
            </a:p>
          </p:txBody>
        </p:sp>
        <p:sp>
          <p:nvSpPr>
            <p:cNvPr id="20489" name="Text Box 7"/>
            <p:cNvSpPr txBox="1">
              <a:spLocks noChangeArrowheads="1"/>
            </p:cNvSpPr>
            <p:nvPr/>
          </p:nvSpPr>
          <p:spPr bwMode="auto">
            <a:xfrm>
              <a:off x="806" y="2328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Just Cause</a:t>
              </a:r>
            </a:p>
          </p:txBody>
        </p:sp>
        <p:sp>
          <p:nvSpPr>
            <p:cNvPr id="20490" name="Text Box 8"/>
            <p:cNvSpPr txBox="1">
              <a:spLocks noChangeArrowheads="1"/>
            </p:cNvSpPr>
            <p:nvPr/>
          </p:nvSpPr>
          <p:spPr bwMode="auto">
            <a:xfrm>
              <a:off x="806" y="2863"/>
              <a:ext cx="18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Due Process</a:t>
              </a:r>
            </a:p>
          </p:txBody>
        </p:sp>
        <p:sp>
          <p:nvSpPr>
            <p:cNvPr id="20491" name="Text Box 9"/>
            <p:cNvSpPr txBox="1">
              <a:spLocks noChangeArrowheads="1"/>
            </p:cNvSpPr>
            <p:nvPr/>
          </p:nvSpPr>
          <p:spPr bwMode="auto">
            <a:xfrm>
              <a:off x="806" y="3351"/>
              <a:ext cx="184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 b="1">
                  <a:latin typeface="Trebuchet MS" pitchFamily="34" charset="0"/>
                </a:rPr>
                <a:t>Distributive and Procedural Justice </a:t>
              </a:r>
            </a:p>
          </p:txBody>
        </p:sp>
        <p:sp>
          <p:nvSpPr>
            <p:cNvPr id="20492" name="Text Box 10"/>
            <p:cNvSpPr txBox="1">
              <a:spLocks noChangeArrowheads="1"/>
            </p:cNvSpPr>
            <p:nvPr/>
          </p:nvSpPr>
          <p:spPr bwMode="auto">
            <a:xfrm>
              <a:off x="3456" y="2097"/>
              <a:ext cx="1210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latin typeface="Trebuchet MS" pitchFamily="34" charset="0"/>
                </a:rPr>
                <a:t>The Employment Relationship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44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900" smtClean="0"/>
              <a:t>15–</a:t>
            </a:r>
            <a:fld id="{D004B289-EA3A-489E-A488-634C97D711D4}" type="slidenum">
              <a:rPr lang="en-US" sz="900" smtClean="0"/>
              <a:pPr eaLnBrk="1" hangingPunct="1"/>
              <a:t>9</a:t>
            </a:fld>
            <a:endParaRPr lang="en-US" sz="900" smtClean="0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Employment-at-Will (EAW)</a:t>
            </a:r>
          </a:p>
        </p:txBody>
      </p:sp>
      <p:grpSp>
        <p:nvGrpSpPr>
          <p:cNvPr id="1046531" name="Group 3"/>
          <p:cNvGrpSpPr>
            <a:grpSpLocks/>
          </p:cNvGrpSpPr>
          <p:nvPr/>
        </p:nvGrpSpPr>
        <p:grpSpPr bwMode="auto">
          <a:xfrm>
            <a:off x="466725" y="1600200"/>
            <a:ext cx="8402638" cy="3200400"/>
            <a:chOff x="237" y="720"/>
            <a:chExt cx="5293" cy="2477"/>
          </a:xfrm>
        </p:grpSpPr>
        <p:pic>
          <p:nvPicPr>
            <p:cNvPr id="21510" name="Picture 4" descr="0100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720"/>
              <a:ext cx="5293" cy="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5"/>
            <p:cNvSpPr txBox="1">
              <a:spLocks noChangeArrowheads="1"/>
            </p:cNvSpPr>
            <p:nvPr/>
          </p:nvSpPr>
          <p:spPr bwMode="auto">
            <a:xfrm>
              <a:off x="449" y="870"/>
              <a:ext cx="2224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Employers</a:t>
              </a:r>
            </a:p>
          </p:txBody>
        </p:sp>
        <p:sp>
          <p:nvSpPr>
            <p:cNvPr id="21512" name="Text Box 6"/>
            <p:cNvSpPr txBox="1">
              <a:spLocks noChangeArrowheads="1"/>
            </p:cNvSpPr>
            <p:nvPr/>
          </p:nvSpPr>
          <p:spPr bwMode="auto">
            <a:xfrm>
              <a:off x="461" y="1552"/>
              <a:ext cx="2200" cy="1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sz="2000">
                  <a:latin typeface="Trebuchet MS" pitchFamily="34" charset="0"/>
                </a:rPr>
                <a:t>Employers have the right to hire, fire, demote, or promote as they choose, unless there is a law or contract to the contrary.</a:t>
              </a:r>
            </a:p>
          </p:txBody>
        </p:sp>
        <p:sp>
          <p:nvSpPr>
            <p:cNvPr id="21513" name="Text Box 7"/>
            <p:cNvSpPr txBox="1">
              <a:spLocks noChangeArrowheads="1"/>
            </p:cNvSpPr>
            <p:nvPr/>
          </p:nvSpPr>
          <p:spPr bwMode="auto">
            <a:xfrm>
              <a:off x="2956" y="870"/>
              <a:ext cx="2272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>
                  <a:latin typeface="Trebuchet MS" pitchFamily="34" charset="0"/>
                </a:rPr>
                <a:t>Employees</a:t>
              </a:r>
            </a:p>
          </p:txBody>
        </p:sp>
        <p:sp>
          <p:nvSpPr>
            <p:cNvPr id="21514" name="Text Box 8"/>
            <p:cNvSpPr txBox="1">
              <a:spLocks noChangeArrowheads="1"/>
            </p:cNvSpPr>
            <p:nvPr/>
          </p:nvSpPr>
          <p:spPr bwMode="auto">
            <a:xfrm>
              <a:off x="2976" y="1552"/>
              <a:ext cx="2236" cy="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anchorCtr="1">
              <a:spAutoFit/>
            </a:bodyPr>
            <a:lstStyle>
              <a:lvl1pPr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40000"/>
                </a:spcBef>
              </a:pPr>
              <a:r>
                <a:rPr lang="en-US" sz="2000">
                  <a:latin typeface="Trebuchet MS" pitchFamily="34" charset="0"/>
                </a:rPr>
                <a:t>Employees have the right to quit and got another job under the same constraints.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4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uman Resource Management 13e.">
  <a:themeElements>
    <a:clrScheme name="Human Resource Management 13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Human Resource Management 13e.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uman Resource Management 13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man Resource Management 13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man Resource Management 13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1519</Words>
  <Application>Microsoft Office PowerPoint</Application>
  <PresentationFormat>On-screen Show (4:3)</PresentationFormat>
  <Paragraphs>349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Tahoma</vt:lpstr>
      <vt:lpstr>Wingdings</vt:lpstr>
      <vt:lpstr>Times New Roman</vt:lpstr>
      <vt:lpstr>Trebuchet MS</vt:lpstr>
      <vt:lpstr>Verdana</vt:lpstr>
      <vt:lpstr>Human Resource Management 13e.</vt:lpstr>
      <vt:lpstr>Microsoft Equation 3.0</vt:lpstr>
      <vt:lpstr>CHAPTER 15 Employee Rights and Responsibilities</vt:lpstr>
      <vt:lpstr>Employee Rights and Responsibilities</vt:lpstr>
      <vt:lpstr>Contractual Rights</vt:lpstr>
      <vt:lpstr>PowerPoint Presentation</vt:lpstr>
      <vt:lpstr>Contractual Rights (cont’d)</vt:lpstr>
      <vt:lpstr>Contractual Rights (cont’d)</vt:lpstr>
      <vt:lpstr>Contractual Rights (cont’d)</vt:lpstr>
      <vt:lpstr>Rights Affecting the Employment Relationship</vt:lpstr>
      <vt:lpstr>Employment-at-Will (EAW)</vt:lpstr>
      <vt:lpstr>Employment-at-Will (cont’d)</vt:lpstr>
      <vt:lpstr>Employment-at-Will Restrictions</vt:lpstr>
      <vt:lpstr>PowerPoint Presentation</vt:lpstr>
      <vt:lpstr>Employment-at-Will: Fairness</vt:lpstr>
      <vt:lpstr>PowerPoint Presentation</vt:lpstr>
      <vt:lpstr>Work-Related Alternative Dispute Resolution (ADR)</vt:lpstr>
      <vt:lpstr>Managing Individual Employee and Employer Rights Issues</vt:lpstr>
      <vt:lpstr>Privacy Rights and Employee Records</vt:lpstr>
      <vt:lpstr>PowerPoint Presentation</vt:lpstr>
      <vt:lpstr>Employees’ Free Speech Rights</vt:lpstr>
      <vt:lpstr>Employee Rights and Personal Behavior</vt:lpstr>
      <vt:lpstr>PowerPoint Presentation</vt:lpstr>
      <vt:lpstr>E-mail and Voice Mail</vt:lpstr>
      <vt:lpstr>Employee Misconduct</vt:lpstr>
      <vt:lpstr>Balancing Employer Security  and Employee Rights</vt:lpstr>
      <vt:lpstr>Substance Abuse and Drug Testing</vt:lpstr>
      <vt:lpstr>PowerPoint Presentation</vt:lpstr>
      <vt:lpstr>Drug Testing and Employee Rights</vt:lpstr>
      <vt:lpstr>HR Policies, Procedures, and Rules</vt:lpstr>
      <vt:lpstr>PowerPoint Presentation</vt:lpstr>
      <vt:lpstr>Employee Handbooks</vt:lpstr>
      <vt:lpstr>Employee Handbooks</vt:lpstr>
      <vt:lpstr>Communicating HR Information</vt:lpstr>
      <vt:lpstr>Employee Absenteeism</vt:lpstr>
      <vt:lpstr>Controlling Absenteeism</vt:lpstr>
      <vt:lpstr>PowerPoint Presentation</vt:lpstr>
      <vt:lpstr>HR Metrics: Measuring Absenteeism</vt:lpstr>
      <vt:lpstr>HR Metrics: Measuring Absenteeism (cont’d)</vt:lpstr>
      <vt:lpstr>Employee Discipline</vt:lpstr>
      <vt:lpstr>PowerPoint Presentation</vt:lpstr>
      <vt:lpstr>Employee Discipline (cont’d)</vt:lpstr>
      <vt:lpstr>PowerPoint Presentation</vt:lpstr>
      <vt:lpstr>Discharge: The Final Disciplinary Step</vt:lpstr>
    </vt:vector>
  </TitlesOfParts>
  <Manager>Julia Chase | Susan Smart</Manager>
  <Company>Cengage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Resource Management 13e.</dc:title>
  <dc:subject>Chapter 15</dc:subject>
  <dc:creator>Charlie Cook, The University of West Alabama</dc:creator>
  <cp:lastModifiedBy> Phyllis Sigerist</cp:lastModifiedBy>
  <cp:revision>338</cp:revision>
  <dcterms:created xsi:type="dcterms:W3CDTF">2003-02-17T02:06:55Z</dcterms:created>
  <dcterms:modified xsi:type="dcterms:W3CDTF">2013-05-05T07:44:29Z</dcterms:modified>
</cp:coreProperties>
</file>