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762" r:id="rId3"/>
    <p:sldId id="732" r:id="rId4"/>
    <p:sldId id="716" r:id="rId5"/>
    <p:sldId id="761" r:id="rId6"/>
    <p:sldId id="735" r:id="rId7"/>
    <p:sldId id="736" r:id="rId8"/>
    <p:sldId id="717" r:id="rId9"/>
    <p:sldId id="718" r:id="rId10"/>
    <p:sldId id="738" r:id="rId11"/>
    <p:sldId id="719" r:id="rId12"/>
    <p:sldId id="740" r:id="rId13"/>
    <p:sldId id="741" r:id="rId14"/>
    <p:sldId id="742" r:id="rId15"/>
    <p:sldId id="720" r:id="rId16"/>
    <p:sldId id="744" r:id="rId17"/>
    <p:sldId id="764" r:id="rId18"/>
    <p:sldId id="721" r:id="rId19"/>
    <p:sldId id="746" r:id="rId20"/>
    <p:sldId id="763" r:id="rId21"/>
    <p:sldId id="722" r:id="rId22"/>
    <p:sldId id="723" r:id="rId23"/>
    <p:sldId id="749" r:id="rId24"/>
    <p:sldId id="752" r:id="rId25"/>
    <p:sldId id="753" r:id="rId26"/>
    <p:sldId id="725" r:id="rId27"/>
    <p:sldId id="755" r:id="rId28"/>
    <p:sldId id="756" r:id="rId29"/>
    <p:sldId id="726" r:id="rId30"/>
    <p:sldId id="758" r:id="rId31"/>
    <p:sldId id="728" r:id="rId32"/>
    <p:sldId id="760" r:id="rId33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7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DE56F87-0290-4B4E-AB9B-79346E431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65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0831F7-79DC-490C-A460-2BB8A7EF2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46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416E4B-B70E-4350-977F-FC8ACD9CA226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193597-CFC1-4268-8761-738E94470491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B115BD-4CD8-4E26-A890-A3DDBBB2538B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E52731-87EE-4E2E-80D3-7B5F7FCE2E2B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38D9F5-2195-4045-B54A-E65F59306738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A88C43-68E8-40D1-AE94-E2ED40BB3226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34B7D7-866E-4CBA-A650-2A994AC4BAF7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95EC00-C008-4670-AC53-04A80B23E405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83DDDE-00D1-45C3-95CE-B23574ECEFCB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8B357-5250-462C-A3F0-9D54A476A037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1F0B7D-2E49-42E2-9490-BE4D1A0CCB1D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91CCE6-6891-46FD-BE58-76582B70CA39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4F4B52-67E6-4CF3-84AB-3E9480DECFBF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55A6B1-48AB-41F1-A402-F0D084BF2AB0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5767F5-9DA5-4AC6-BAD5-6FA165AF0FE5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715546-CA18-42DE-9CF4-13AA7607485F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B188B0-C410-42D4-8E43-0749AF26BD64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ACE037-D6EB-4EA5-8853-2370C58B60A9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295A81-C433-4E05-B675-6FAE5659CCD6}" type="slidenum">
              <a:rPr lang="en-US" sz="1200" smtClean="0">
                <a:latin typeface="Times New Roman" pitchFamily="18" charset="0"/>
              </a:rPr>
              <a:pPr eaLnBrk="1" hangingPunct="1"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8A3F55-A296-4E85-AE95-6C6680EB6355}" type="slidenum">
              <a:rPr lang="en-US" sz="1200" smtClean="0">
                <a:latin typeface="Times New Roman" pitchFamily="18" charset="0"/>
              </a:rPr>
              <a:pPr eaLnBrk="1" hangingPunct="1"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D2F9DD-63D4-474F-B5DE-1DE8D5B13334}" type="slidenum">
              <a:rPr lang="en-US" sz="1200" smtClean="0">
                <a:latin typeface="Times New Roman" pitchFamily="18" charset="0"/>
              </a:rPr>
              <a:pPr eaLnBrk="1" hangingPunct="1"/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14C9C1-3C9F-40B3-9CC8-48193B7F63B0}" type="slidenum">
              <a:rPr lang="en-US" sz="1200" smtClean="0">
                <a:latin typeface="Times New Roman" pitchFamily="18" charset="0"/>
              </a:rPr>
              <a:pPr eaLnBrk="1" hangingPunct="1"/>
              <a:t>29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021B21-8DD3-42E5-B13D-F684BB159B40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D1386-FB8F-4A5E-A529-3CAE2B0ACE55}" type="slidenum">
              <a:rPr lang="en-US" sz="1200" smtClean="0">
                <a:latin typeface="Times New Roman" pitchFamily="18" charset="0"/>
              </a:rPr>
              <a:pPr eaLnBrk="1" hangingPunct="1"/>
              <a:t>30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A7ADD6-BBF3-499E-ADC5-3DDF5946CDDE}" type="slidenum">
              <a:rPr lang="en-US" sz="1200" smtClean="0">
                <a:latin typeface="Times New Roman" pitchFamily="18" charset="0"/>
              </a:rPr>
              <a:pPr eaLnBrk="1" hangingPunct="1"/>
              <a:t>31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E7E32C-F50E-429B-8363-3C2F25232334}" type="slidenum">
              <a:rPr lang="en-US" sz="1200" smtClean="0">
                <a:latin typeface="Times New Roman" pitchFamily="18" charset="0"/>
              </a:rPr>
              <a:pPr eaLnBrk="1" hangingPunct="1"/>
              <a:t>32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F89A1A-46A7-41AC-B3C1-AF496CF3FA04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B908E3-E93E-4E7B-B014-3E7267825103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0610DA-3B05-4044-828F-84C57710E2F0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A4277C-67BE-43A3-8931-70315B1917DB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6DC92C-AC77-47D4-B7E0-8223854A264A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F6520A-2102-4813-B44E-BBF7D607782C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solidFill>
                  <a:schemeClr val="bg1"/>
                </a:solidFill>
              </a:rPr>
              <a:t>PowerPoint Presentation by Charlie Cook</a:t>
            </a:r>
            <a:br>
              <a:rPr lang="en-US" sz="900" smtClean="0">
                <a:solidFill>
                  <a:schemeClr val="bg1"/>
                </a:solidFill>
              </a:rPr>
            </a:br>
            <a:r>
              <a:rPr lang="en-US" sz="900" smtClean="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smtClean="0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 smtClean="0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5</a:t>
            </a:r>
            <a:r>
              <a:rPr lang="en-US" sz="1200" b="1" smtClean="0">
                <a:latin typeface="Trebuchet MS" pitchFamily="34" charset="0"/>
                <a:cs typeface="Tahoma" pitchFamily="34" charset="0"/>
              </a:rPr>
              <a:t>  Employee Relations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639904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14–</a:t>
            </a:r>
            <a:fld id="{0547F3C1-C9DF-4301-9105-848470C8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2275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14–</a:t>
            </a:r>
            <a:fld id="{7265EC8B-956B-4FD3-8867-3E751A9C7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440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14–</a:t>
            </a:r>
            <a:fld id="{851D2B38-425F-4772-8A7A-CAE52937A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6372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14–</a:t>
            </a:r>
            <a:fld id="{8ABD586E-FB59-4B6E-8AE4-A2B53A0E3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4836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14–</a:t>
            </a:r>
            <a:fld id="{D7099003-F000-4449-8047-1BC4ADACB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472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14–</a:t>
            </a:r>
            <a:fld id="{F1DDC4B5-8DFC-4E64-898A-903EC7669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14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14–</a:t>
            </a:r>
            <a:fld id="{453BB2FF-2BB9-4F9D-9A75-B95E448C9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909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14–</a:t>
            </a:r>
            <a:fld id="{17F9C1A8-9466-43D6-8004-4F26DC3CA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950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14–</a:t>
            </a:r>
            <a:fld id="{33AFAB49-C305-4C47-985B-A33E579B6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411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14–</a:t>
            </a:r>
            <a:fld id="{9863ECC9-13BC-49D8-A8BA-A2834796F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176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14–</a:t>
            </a:r>
            <a:fld id="{1F73CBD4-F34A-4C9B-B4E8-0214858D345F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270000" y="3776663"/>
            <a:ext cx="6594475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14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Risk Management and </a:t>
            </a:r>
            <a:b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Worker Protection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CC449C88-15E0-4955-BDD7-2A0FDC7D5FA4}" type="slidenum">
              <a:rPr lang="en-US" sz="900" smtClean="0"/>
              <a:pPr eaLnBrk="1" hangingPunct="1"/>
              <a:t>10</a:t>
            </a:fld>
            <a:endParaRPr lang="en-US" sz="900" smtClean="0"/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Occupational Safety and Health Act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dirty="0" smtClean="0"/>
              <a:t>Occupational Safety and Health Act of 1970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Passed to assure safe and healthful working conditions.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Occupational Safety and Health Administration (OSHA) administers provisions of the Act.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OSHA Enforcement Standards regulate equipment and working environments: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z="1600" dirty="0" smtClean="0"/>
              <a:t>The “general duty” of employers to provide safe and healthy working conditions.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z="1600" dirty="0" smtClean="0"/>
              <a:t>Notification and posters are required of employers to inform employees of OSHA’s safety and health standards. 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California has its own OSHA enforcement and consultation units (Cal/OSHA).</a:t>
            </a:r>
          </a:p>
          <a:p>
            <a:pPr marL="739775" lvl="2" indent="0"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16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A875B5A4-9757-4879-A2B2-377E458CF63D}" type="slidenum">
              <a:rPr lang="en-US" sz="900" smtClean="0"/>
              <a:pPr eaLnBrk="1" hangingPunct="1"/>
              <a:t>11</a:t>
            </a:fld>
            <a:endParaRPr lang="en-US" sz="900" smtClean="0"/>
          </a:p>
        </p:txBody>
      </p:sp>
      <p:pic>
        <p:nvPicPr>
          <p:cNvPr id="1012741" name="Picture 5" descr="14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111250"/>
            <a:ext cx="7224712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2"/>
          <p:cNvSpPr>
            <a:spLocks noChangeShapeType="1"/>
          </p:cNvSpPr>
          <p:nvPr/>
        </p:nvSpPr>
        <p:spPr bwMode="auto">
          <a:xfrm>
            <a:off x="460375" y="1017588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8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14–4</a:t>
            </a: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Distribution of Nonfatal Occupational Injuries versus Illnesses by Private Industry Sector, 2008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689407CF-7C51-44D8-8DF7-9BFA3103EB13}" type="slidenum">
              <a:rPr lang="en-US" sz="900" smtClean="0"/>
              <a:pPr eaLnBrk="1" hangingPunct="1"/>
              <a:t>12</a:t>
            </a:fld>
            <a:endParaRPr lang="en-US" sz="900" smtClean="0"/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Occupational Safety and Health Act (cont’d)</a:t>
            </a:r>
          </a:p>
        </p:txBody>
      </p:sp>
      <p:grpSp>
        <p:nvGrpSpPr>
          <p:cNvPr id="1058819" name="Group 3"/>
          <p:cNvGrpSpPr>
            <a:grpSpLocks/>
          </p:cNvGrpSpPr>
          <p:nvPr/>
        </p:nvGrpSpPr>
        <p:grpSpPr bwMode="auto">
          <a:xfrm>
            <a:off x="914400" y="1050925"/>
            <a:ext cx="7132638" cy="5105400"/>
            <a:chOff x="576" y="820"/>
            <a:chExt cx="4493" cy="3216"/>
          </a:xfrm>
        </p:grpSpPr>
        <p:pic>
          <p:nvPicPr>
            <p:cNvPr id="24582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794" y="1129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Hazard Communication</a:t>
              </a:r>
            </a:p>
          </p:txBody>
        </p:sp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806" y="173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Bloodborne Pathogens</a:t>
              </a:r>
            </a:p>
          </p:txBody>
        </p:sp>
        <p:sp>
          <p:nvSpPr>
            <p:cNvPr id="24585" name="Text Box 7"/>
            <p:cNvSpPr txBox="1">
              <a:spLocks noChangeArrowheads="1"/>
            </p:cNvSpPr>
            <p:nvPr/>
          </p:nvSpPr>
          <p:spPr bwMode="auto">
            <a:xfrm>
              <a:off x="806" y="2265"/>
              <a:ext cx="184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Personal Protective Equipment (PPE)</a:t>
              </a:r>
            </a:p>
          </p:txBody>
        </p:sp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806" y="2863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Cumulative Stress Disorders</a:t>
              </a:r>
            </a:p>
          </p:txBody>
        </p:sp>
        <p:sp>
          <p:nvSpPr>
            <p:cNvPr id="24587" name="Text Box 9"/>
            <p:cNvSpPr txBox="1">
              <a:spLocks noChangeArrowheads="1"/>
            </p:cNvSpPr>
            <p:nvPr/>
          </p:nvSpPr>
          <p:spPr bwMode="auto">
            <a:xfrm>
              <a:off x="806" y="342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Work Assignments</a:t>
              </a:r>
            </a:p>
          </p:txBody>
        </p:sp>
        <p:sp>
          <p:nvSpPr>
            <p:cNvPr id="24588" name="Text Box 10"/>
            <p:cNvSpPr txBox="1">
              <a:spLocks noChangeArrowheads="1"/>
            </p:cNvSpPr>
            <p:nvPr/>
          </p:nvSpPr>
          <p:spPr bwMode="auto">
            <a:xfrm>
              <a:off x="3456" y="2097"/>
              <a:ext cx="121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OSHA Enforcement Standards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5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DB1A8117-F959-4BC2-8B6E-9670F97AB8B0}" type="slidenum">
              <a:rPr lang="en-US" sz="900" smtClean="0"/>
              <a:pPr eaLnBrk="1" hangingPunct="1"/>
              <a:t>13</a:t>
            </a:fld>
            <a:endParaRPr lang="en-US" sz="900" smtClean="0"/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Occupational Safety and Health Act (cont’d)</a:t>
            </a:r>
          </a:p>
        </p:txBody>
      </p:sp>
      <p:grpSp>
        <p:nvGrpSpPr>
          <p:cNvPr id="1060867" name="Group 3"/>
          <p:cNvGrpSpPr>
            <a:grpSpLocks/>
          </p:cNvGrpSpPr>
          <p:nvPr/>
        </p:nvGrpSpPr>
        <p:grpSpPr bwMode="auto">
          <a:xfrm>
            <a:off x="457200" y="1143000"/>
            <a:ext cx="8402638" cy="5091113"/>
            <a:chOff x="294" y="796"/>
            <a:chExt cx="5293" cy="3207"/>
          </a:xfrm>
        </p:grpSpPr>
        <p:pic>
          <p:nvPicPr>
            <p:cNvPr id="25606" name="Picture 4" descr="01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" y="1789"/>
              <a:ext cx="5293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 Box 5"/>
            <p:cNvSpPr txBox="1">
              <a:spLocks noChangeArrowheads="1"/>
            </p:cNvSpPr>
            <p:nvPr/>
          </p:nvSpPr>
          <p:spPr bwMode="auto">
            <a:xfrm>
              <a:off x="506" y="1956"/>
              <a:ext cx="22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Reproductive Health</a:t>
              </a:r>
            </a:p>
          </p:txBody>
        </p:sp>
        <p:sp>
          <p:nvSpPr>
            <p:cNvPr id="25608" name="Text Box 6"/>
            <p:cNvSpPr txBox="1">
              <a:spLocks noChangeArrowheads="1"/>
            </p:cNvSpPr>
            <p:nvPr/>
          </p:nvSpPr>
          <p:spPr bwMode="auto">
            <a:xfrm>
              <a:off x="518" y="2441"/>
              <a:ext cx="2200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Maintain safe workplace by seeking safest working methods.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Comply with state and federal safety laws.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Inform employees of known risks.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Document employee acceptance </a:t>
              </a:r>
              <a:br>
                <a:rPr lang="en-US" sz="1600">
                  <a:latin typeface="Trebuchet MS" pitchFamily="34" charset="0"/>
                </a:rPr>
              </a:br>
              <a:r>
                <a:rPr lang="en-US" sz="1600">
                  <a:latin typeface="Trebuchet MS" pitchFamily="34" charset="0"/>
                </a:rPr>
                <a:t>of any risks.</a:t>
              </a:r>
            </a:p>
          </p:txBody>
        </p:sp>
        <p:sp>
          <p:nvSpPr>
            <p:cNvPr id="25609" name="Text Box 7"/>
            <p:cNvSpPr txBox="1">
              <a:spLocks noChangeArrowheads="1"/>
            </p:cNvSpPr>
            <p:nvPr/>
          </p:nvSpPr>
          <p:spPr bwMode="auto">
            <a:xfrm>
              <a:off x="3013" y="1956"/>
              <a:ext cx="2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Refusing Unsafe Work</a:t>
              </a:r>
            </a:p>
          </p:txBody>
        </p:sp>
        <p:sp>
          <p:nvSpPr>
            <p:cNvPr id="25610" name="Text Box 8"/>
            <p:cNvSpPr txBox="1">
              <a:spLocks noChangeArrowheads="1"/>
            </p:cNvSpPr>
            <p:nvPr/>
          </p:nvSpPr>
          <p:spPr bwMode="auto">
            <a:xfrm>
              <a:off x="346" y="796"/>
              <a:ext cx="505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/>
                <a:t>Work Assignments and OSHA:</a:t>
              </a:r>
              <a:br>
                <a:rPr lang="en-US" sz="2400" b="1"/>
              </a:br>
              <a:r>
                <a:rPr lang="en-US" sz="2400" b="1"/>
                <a:t> Employer Obligations and Employee Rights</a:t>
              </a:r>
            </a:p>
          </p:txBody>
        </p:sp>
        <p:pic>
          <p:nvPicPr>
            <p:cNvPr id="25611" name="Picture 9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728" y="1286"/>
              <a:ext cx="189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0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 flipH="1">
              <a:off x="3728" y="1286"/>
              <a:ext cx="189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Text Box 11"/>
            <p:cNvSpPr txBox="1">
              <a:spLocks noChangeArrowheads="1"/>
            </p:cNvSpPr>
            <p:nvPr/>
          </p:nvSpPr>
          <p:spPr bwMode="auto">
            <a:xfrm>
              <a:off x="3053" y="2441"/>
              <a:ext cx="2200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The employee’s fear is objectively reasonable.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The employee has tried to have the dangerous condition corrected.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600">
                  <a:latin typeface="Trebuchet MS" pitchFamily="34" charset="0"/>
                </a:rPr>
                <a:t>Using normal procedures to solve the problem has not worked.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EC8D61C9-D614-491A-A092-BCE274BC74CB}" type="slidenum">
              <a:rPr lang="en-US" sz="900" smtClean="0"/>
              <a:pPr eaLnBrk="1" hangingPunct="1"/>
              <a:t>14</a:t>
            </a:fld>
            <a:endParaRPr lang="en-US" sz="900" smtClean="0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OSHA Recordkeeping Requirements</a:t>
            </a:r>
          </a:p>
        </p:txBody>
      </p:sp>
      <p:grpSp>
        <p:nvGrpSpPr>
          <p:cNvPr id="1062915" name="Group 3"/>
          <p:cNvGrpSpPr>
            <a:grpSpLocks/>
          </p:cNvGrpSpPr>
          <p:nvPr/>
        </p:nvGrpSpPr>
        <p:grpSpPr bwMode="auto">
          <a:xfrm>
            <a:off x="365125" y="1349375"/>
            <a:ext cx="8448675" cy="4000500"/>
            <a:chOff x="208" y="720"/>
            <a:chExt cx="5322" cy="2520"/>
          </a:xfrm>
        </p:grpSpPr>
        <p:pic>
          <p:nvPicPr>
            <p:cNvPr id="26630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Types of Injuries</a:t>
              </a:r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518" y="2333"/>
              <a:ext cx="97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Injury- or illness-related death</a:t>
              </a:r>
            </a:p>
          </p:txBody>
        </p:sp>
        <p:sp>
          <p:nvSpPr>
            <p:cNvPr id="26633" name="Text Box 7"/>
            <p:cNvSpPr txBox="1">
              <a:spLocks noChangeArrowheads="1"/>
            </p:cNvSpPr>
            <p:nvPr/>
          </p:nvSpPr>
          <p:spPr bwMode="auto">
            <a:xfrm>
              <a:off x="1740" y="2333"/>
              <a:ext cx="979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Lost-time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or disability injuries</a:t>
              </a:r>
            </a:p>
          </p:txBody>
        </p:sp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3073" y="2411"/>
              <a:ext cx="9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Medical care injuries</a:t>
              </a:r>
            </a:p>
          </p:txBody>
        </p:sp>
        <p:sp>
          <p:nvSpPr>
            <p:cNvPr id="26635" name="Text Box 9"/>
            <p:cNvSpPr txBox="1">
              <a:spLocks noChangeArrowheads="1"/>
            </p:cNvSpPr>
            <p:nvPr/>
          </p:nvSpPr>
          <p:spPr bwMode="auto">
            <a:xfrm>
              <a:off x="4292" y="2411"/>
              <a:ext cx="9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Minor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injuries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7AF6F9F6-CB6A-49ED-BF78-8E482082B266}" type="slidenum">
              <a:rPr lang="en-US" sz="900" smtClean="0"/>
              <a:pPr eaLnBrk="1" hangingPunct="1"/>
              <a:t>15</a:t>
            </a:fld>
            <a:endParaRPr lang="en-US" sz="900" smtClean="0"/>
          </a:p>
        </p:txBody>
      </p:sp>
      <p:pic>
        <p:nvPicPr>
          <p:cNvPr id="1014789" name="Picture 5" descr="1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0"/>
            <a:ext cx="5802313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Line 2"/>
          <p:cNvSpPr>
            <a:spLocks noChangeShapeType="1"/>
          </p:cNvSpPr>
          <p:nvPr/>
        </p:nvSpPr>
        <p:spPr bwMode="auto">
          <a:xfrm>
            <a:off x="460375" y="1965325"/>
            <a:ext cx="2282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2300287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14–5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342900" y="836613"/>
            <a:ext cx="25606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Guide to Recordability of Cases under the Occupational Safety and Health Act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F9AF2715-FCD7-4DD5-8763-F015FBE6C5BD}" type="slidenum">
              <a:rPr lang="en-US" sz="900" smtClean="0"/>
              <a:pPr eaLnBrk="1" hangingPunct="1"/>
              <a:t>16</a:t>
            </a:fld>
            <a:endParaRPr lang="en-US" sz="900" smtClean="0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OSHA Inspections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z="2400" smtClean="0"/>
              <a:t>On-the-Spot Inspections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smtClean="0"/>
              <a:t>Compliance officers</a:t>
            </a:r>
          </a:p>
          <a:p>
            <a:pPr lvl="2" eaLnBrk="1" hangingPunct="1">
              <a:spcBef>
                <a:spcPct val="35000"/>
              </a:spcBef>
              <a:defRPr/>
            </a:pPr>
            <a:r>
              <a:rPr lang="en-US" i="1" smtClean="0"/>
              <a:t>Marshall v. Barlow’s, Inc</a:t>
            </a:r>
            <a:r>
              <a:rPr lang="en-US" smtClean="0"/>
              <a:t>.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400" smtClean="0"/>
              <a:t>Dealing with an Inspection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smtClean="0"/>
              <a:t>Check credentials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smtClean="0"/>
              <a:t>Opening conference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smtClean="0"/>
              <a:t>Safety record check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smtClean="0"/>
              <a:t>On-the-spot inspection</a:t>
            </a:r>
          </a:p>
          <a:p>
            <a:pPr eaLnBrk="1" hangingPunct="1">
              <a:spcBef>
                <a:spcPct val="35000"/>
              </a:spcBef>
              <a:defRPr/>
            </a:pPr>
            <a:endParaRPr lang="en-US" sz="2400" smtClean="0"/>
          </a:p>
        </p:txBody>
      </p:sp>
      <p:sp>
        <p:nvSpPr>
          <p:cNvPr id="10670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z="2400" smtClean="0"/>
              <a:t>Citations and Violations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smtClean="0"/>
              <a:t>Imminent danger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smtClean="0"/>
              <a:t>Serious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smtClean="0"/>
              <a:t>Other than serious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i="1" smtClean="0"/>
              <a:t>De minimis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smtClean="0"/>
              <a:t>Willful and repeated</a:t>
            </a:r>
          </a:p>
        </p:txBody>
      </p:sp>
      <p:pic>
        <p:nvPicPr>
          <p:cNvPr id="28679" name="Picture 5" descr="j02525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3978275"/>
            <a:ext cx="2157412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3F34E380-B9D5-41E8-B5FB-802D5E2A8E4E}" type="slidenum">
              <a:rPr lang="en-US" sz="900" smtClean="0"/>
              <a:pPr eaLnBrk="1" hangingPunct="1"/>
              <a:t>17</a:t>
            </a:fld>
            <a:endParaRPr lang="en-US" sz="900" smtClean="0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Cal-OSHA Citations and Violations</a:t>
            </a:r>
          </a:p>
        </p:txBody>
      </p:sp>
      <p:sp>
        <p:nvSpPr>
          <p:cNvPr id="1067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9763" y="1050925"/>
            <a:ext cx="7589837" cy="5303838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z="2400" dirty="0" smtClean="0"/>
              <a:t>Citations and Violations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dirty="0" smtClean="0"/>
              <a:t>Regulatory Violation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dirty="0" smtClean="0"/>
              <a:t>General Violation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dirty="0" smtClean="0"/>
              <a:t>Serious Violation (newly defined - stricter)</a:t>
            </a:r>
          </a:p>
          <a:p>
            <a:pPr lvl="2" eaLnBrk="1" hangingPunct="1">
              <a:spcBef>
                <a:spcPct val="35000"/>
              </a:spcBef>
              <a:defRPr/>
            </a:pPr>
            <a:r>
              <a:rPr lang="en-US" sz="1600" dirty="0" smtClean="0"/>
              <a:t>There is a realistic probability that death or serious physical harm could result from the actual hazard created by the violation. 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dirty="0" smtClean="0"/>
              <a:t>Failure to Abate Regulatory, General, or Serious Violation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dirty="0" smtClean="0"/>
              <a:t>Repeated Violation </a:t>
            </a:r>
          </a:p>
          <a:p>
            <a:pPr lvl="2" eaLnBrk="1" hangingPunct="1">
              <a:spcBef>
                <a:spcPct val="35000"/>
              </a:spcBef>
              <a:defRPr/>
            </a:pPr>
            <a:r>
              <a:rPr lang="en-US" sz="1600" dirty="0" smtClean="0"/>
              <a:t>Regulatory, General, or Serious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dirty="0" smtClean="0"/>
              <a:t>Willful Violation</a:t>
            </a:r>
          </a:p>
          <a:p>
            <a:pPr lvl="2" eaLnBrk="1" hangingPunct="1">
              <a:spcBef>
                <a:spcPct val="35000"/>
              </a:spcBef>
              <a:defRPr/>
            </a:pPr>
            <a:r>
              <a:rPr lang="en-US" sz="1600" dirty="0"/>
              <a:t>Regulatory, General, or </a:t>
            </a:r>
            <a:r>
              <a:rPr lang="en-US" sz="1600" dirty="0" smtClean="0"/>
              <a:t>Serious</a:t>
            </a:r>
          </a:p>
          <a:p>
            <a:pPr lvl="2" eaLnBrk="1" hangingPunct="1">
              <a:spcBef>
                <a:spcPct val="35000"/>
              </a:spcBef>
              <a:defRPr/>
            </a:pPr>
            <a:r>
              <a:rPr lang="en-US" sz="1600" dirty="0" smtClean="0"/>
              <a:t>Causing Death or Serious Injury, Illness, or Exposure</a:t>
            </a:r>
            <a:endParaRPr lang="en-US" sz="1600" dirty="0"/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dirty="0" smtClean="0"/>
              <a:t>Serious Repeated or Willful Repeated 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z="2000" dirty="0" smtClean="0"/>
              <a:t>Multiple Violations Pertaining to a Single Hazard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7714A3BF-399F-415D-A9EA-A43E0EF5AF57}" type="slidenum">
              <a:rPr lang="en-US" sz="900" smtClean="0"/>
              <a:pPr eaLnBrk="1" hangingPunct="1"/>
              <a:t>18</a:t>
            </a:fld>
            <a:endParaRPr lang="en-US" sz="900" smtClean="0"/>
          </a:p>
        </p:txBody>
      </p:sp>
      <p:sp>
        <p:nvSpPr>
          <p:cNvPr id="30724" name="Line 2"/>
          <p:cNvSpPr>
            <a:spLocks noChangeShapeType="1"/>
          </p:cNvSpPr>
          <p:nvPr/>
        </p:nvSpPr>
        <p:spPr bwMode="auto">
          <a:xfrm>
            <a:off x="460375" y="105092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14–6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47545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Typical Division of HR Responsibilities: Health, Safety, and Security</a:t>
            </a:r>
          </a:p>
        </p:txBody>
      </p:sp>
      <p:pic>
        <p:nvPicPr>
          <p:cNvPr id="1016837" name="Picture 5" descr="14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174750"/>
            <a:ext cx="8640763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195D7186-008B-41E5-AA8E-D737ADAE1C73}" type="slidenum">
              <a:rPr lang="en-US" sz="900" smtClean="0"/>
              <a:pPr eaLnBrk="1" hangingPunct="1"/>
              <a:t>19</a:t>
            </a:fld>
            <a:endParaRPr lang="en-US" sz="900" smtClean="0"/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Safety Management</a:t>
            </a:r>
          </a:p>
        </p:txBody>
      </p:sp>
      <p:grpSp>
        <p:nvGrpSpPr>
          <p:cNvPr id="1071107" name="Group 3"/>
          <p:cNvGrpSpPr>
            <a:grpSpLocks/>
          </p:cNvGrpSpPr>
          <p:nvPr/>
        </p:nvGrpSpPr>
        <p:grpSpPr bwMode="auto">
          <a:xfrm>
            <a:off x="1736725" y="960438"/>
            <a:ext cx="6126163" cy="5211762"/>
            <a:chOff x="1038" y="700"/>
            <a:chExt cx="3916" cy="3361"/>
          </a:xfrm>
        </p:grpSpPr>
        <p:pic>
          <p:nvPicPr>
            <p:cNvPr id="31750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 Box 5"/>
            <p:cNvSpPr txBox="1">
              <a:spLocks noChangeArrowheads="1"/>
            </p:cNvSpPr>
            <p:nvPr/>
          </p:nvSpPr>
          <p:spPr bwMode="auto">
            <a:xfrm>
              <a:off x="2516" y="1959"/>
              <a:ext cx="900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Managing Safety Effectively</a:t>
              </a:r>
            </a:p>
          </p:txBody>
        </p:sp>
        <p:sp>
          <p:nvSpPr>
            <p:cNvPr id="31752" name="Text Box 6"/>
            <p:cNvSpPr txBox="1">
              <a:spLocks noChangeArrowheads="1"/>
            </p:cNvSpPr>
            <p:nvPr/>
          </p:nvSpPr>
          <p:spPr bwMode="auto">
            <a:xfrm>
              <a:off x="1209" y="944"/>
              <a:ext cx="1501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Organizational Commitment and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 Safety Culture</a:t>
              </a:r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3168" y="944"/>
              <a:ext cx="1460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Safety Policies, Discipline, and Recordkeeping</a:t>
              </a:r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3186" y="3128"/>
              <a:ext cx="144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Safety Training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and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Communication</a:t>
              </a:r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1231" y="3128"/>
              <a:ext cx="1493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Safety Planning through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Safety Committees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7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FDC69B8C-0FEB-4711-BB72-18E3C861EE54}" type="slidenum">
              <a:rPr lang="en-US" sz="900" smtClean="0"/>
              <a:pPr eaLnBrk="1" hangingPunct="1"/>
              <a:t>2</a:t>
            </a:fld>
            <a:endParaRPr lang="en-US" sz="900" smtClean="0"/>
          </a:p>
        </p:txBody>
      </p:sp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Effective Risk Management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Risk Management</a:t>
            </a:r>
          </a:p>
          <a:p>
            <a:pPr lvl="1" eaLnBrk="1" hangingPunct="1">
              <a:defRPr/>
            </a:pPr>
            <a:r>
              <a:rPr lang="en-US" smtClean="0"/>
              <a:t>Involves responsibilities to consider physical, human, and financial factors to protect organizational and individual interests.</a:t>
            </a:r>
          </a:p>
        </p:txBody>
      </p:sp>
      <p:grpSp>
        <p:nvGrpSpPr>
          <p:cNvPr id="1103876" name="Group 4"/>
          <p:cNvGrpSpPr>
            <a:grpSpLocks/>
          </p:cNvGrpSpPr>
          <p:nvPr/>
        </p:nvGrpSpPr>
        <p:grpSpPr bwMode="auto">
          <a:xfrm>
            <a:off x="639763" y="3154363"/>
            <a:ext cx="7864475" cy="2376487"/>
            <a:chOff x="155" y="920"/>
            <a:chExt cx="5472" cy="2392"/>
          </a:xfrm>
        </p:grpSpPr>
        <p:pic>
          <p:nvPicPr>
            <p:cNvPr id="14343" name="Picture 5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xt Box 6"/>
            <p:cNvSpPr txBox="1">
              <a:spLocks noChangeArrowheads="1"/>
            </p:cNvSpPr>
            <p:nvPr/>
          </p:nvSpPr>
          <p:spPr bwMode="auto">
            <a:xfrm>
              <a:off x="1614" y="1172"/>
              <a:ext cx="2499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Focus of Risk Management</a:t>
              </a:r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64" y="2361"/>
              <a:ext cx="120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Health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(Individual)</a:t>
              </a:r>
            </a:p>
          </p:txBody>
        </p:sp>
        <p:sp>
          <p:nvSpPr>
            <p:cNvPr id="14346" name="Text Box 8"/>
            <p:cNvSpPr txBox="1">
              <a:spLocks noChangeArrowheads="1"/>
            </p:cNvSpPr>
            <p:nvPr/>
          </p:nvSpPr>
          <p:spPr bwMode="auto">
            <a:xfrm>
              <a:off x="2184" y="2317"/>
              <a:ext cx="1381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Safety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(Physical)</a:t>
              </a:r>
            </a:p>
          </p:txBody>
        </p:sp>
        <p:sp>
          <p:nvSpPr>
            <p:cNvPr id="14347" name="Text Box 9"/>
            <p:cNvSpPr txBox="1">
              <a:spLocks noChangeArrowheads="1"/>
            </p:cNvSpPr>
            <p:nvPr/>
          </p:nvSpPr>
          <p:spPr bwMode="auto">
            <a:xfrm>
              <a:off x="4033" y="2317"/>
              <a:ext cx="1261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Security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(Organizational)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0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EF988D6D-A510-44EE-B6F1-1FF376E811D7}" type="slidenum">
              <a:rPr lang="en-US" sz="900" smtClean="0"/>
              <a:pPr eaLnBrk="1" hangingPunct="1"/>
              <a:t>20</a:t>
            </a:fld>
            <a:endParaRPr lang="en-US" sz="900" smtClean="0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Safety Management</a:t>
            </a:r>
          </a:p>
        </p:txBody>
      </p:sp>
      <p:grpSp>
        <p:nvGrpSpPr>
          <p:cNvPr id="1106947" name="Group 3"/>
          <p:cNvGrpSpPr>
            <a:grpSpLocks/>
          </p:cNvGrpSpPr>
          <p:nvPr/>
        </p:nvGrpSpPr>
        <p:grpSpPr bwMode="auto">
          <a:xfrm>
            <a:off x="1096963" y="960438"/>
            <a:ext cx="7132637" cy="5105400"/>
            <a:chOff x="576" y="820"/>
            <a:chExt cx="4493" cy="3216"/>
          </a:xfrm>
        </p:grpSpPr>
        <p:pic>
          <p:nvPicPr>
            <p:cNvPr id="32774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794" y="1129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Organizational commitment</a:t>
              </a:r>
            </a:p>
          </p:txBody>
        </p:sp>
        <p:sp>
          <p:nvSpPr>
            <p:cNvPr id="32776" name="Text Box 6"/>
            <p:cNvSpPr txBox="1">
              <a:spLocks noChangeArrowheads="1"/>
            </p:cNvSpPr>
            <p:nvPr/>
          </p:nvSpPr>
          <p:spPr bwMode="auto">
            <a:xfrm>
              <a:off x="806" y="1661"/>
              <a:ext cx="18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Policies, discipline, and recordkeeping</a:t>
              </a:r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806" y="2342"/>
              <a:ext cx="184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Training and communication</a:t>
              </a:r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806" y="2786"/>
              <a:ext cx="18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Participation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(safety committees)</a:t>
              </a:r>
            </a:p>
          </p:txBody>
        </p:sp>
        <p:sp>
          <p:nvSpPr>
            <p:cNvPr id="32779" name="Text Box 9"/>
            <p:cNvSpPr txBox="1">
              <a:spLocks noChangeArrowheads="1"/>
            </p:cNvSpPr>
            <p:nvPr/>
          </p:nvSpPr>
          <p:spPr bwMode="auto">
            <a:xfrm>
              <a:off x="806" y="3351"/>
              <a:ext cx="18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Inspection, investigation, and evaluation</a:t>
              </a:r>
            </a:p>
          </p:txBody>
        </p:sp>
        <p:sp>
          <p:nvSpPr>
            <p:cNvPr id="32780" name="Text Box 10"/>
            <p:cNvSpPr txBox="1">
              <a:spLocks noChangeArrowheads="1"/>
            </p:cNvSpPr>
            <p:nvPr/>
          </p:nvSpPr>
          <p:spPr bwMode="auto">
            <a:xfrm>
              <a:off x="3456" y="2097"/>
              <a:ext cx="121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Effective Safety Management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0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40327980-C13E-465B-A213-1FAD0EA11E3B}" type="slidenum">
              <a:rPr lang="en-US" sz="900" smtClean="0"/>
              <a:pPr eaLnBrk="1" hangingPunct="1"/>
              <a:t>21</a:t>
            </a:fld>
            <a:endParaRPr lang="en-US" sz="900" smtClean="0"/>
          </a:p>
        </p:txBody>
      </p:sp>
      <p:sp>
        <p:nvSpPr>
          <p:cNvPr id="3379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14–7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Approaches to Effective Safety Management</a:t>
            </a:r>
          </a:p>
        </p:txBody>
      </p:sp>
      <p:pic>
        <p:nvPicPr>
          <p:cNvPr id="1018885" name="Picture 5" descr="14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960438"/>
            <a:ext cx="77724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78DD395D-543F-4538-8D60-3F4FBA7DA9EC}" type="slidenum">
              <a:rPr lang="en-US" sz="900" smtClean="0"/>
              <a:pPr eaLnBrk="1" hangingPunct="1"/>
              <a:t>22</a:t>
            </a:fld>
            <a:endParaRPr lang="en-US" sz="900" smtClean="0"/>
          </a:p>
        </p:txBody>
      </p:sp>
      <p:sp>
        <p:nvSpPr>
          <p:cNvPr id="3482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14–8</a:t>
            </a: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Phases of Accident Investigation</a:t>
            </a:r>
          </a:p>
        </p:txBody>
      </p:sp>
      <p:pic>
        <p:nvPicPr>
          <p:cNvPr id="1020933" name="Picture 5" descr="14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830388"/>
            <a:ext cx="885983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8C09965D-DE74-4B44-A9BB-56D33C0E4FB0}" type="slidenum">
              <a:rPr lang="en-US" sz="900" smtClean="0"/>
              <a:pPr eaLnBrk="1" hangingPunct="1"/>
              <a:t>23</a:t>
            </a:fld>
            <a:endParaRPr lang="en-US" sz="900" smtClean="0"/>
          </a:p>
        </p:txBody>
      </p:sp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Inspection, Investigation, and Evaluation</a:t>
            </a:r>
          </a:p>
        </p:txBody>
      </p:sp>
      <p:grpSp>
        <p:nvGrpSpPr>
          <p:cNvPr id="1077251" name="Group 3"/>
          <p:cNvGrpSpPr>
            <a:grpSpLocks/>
          </p:cNvGrpSpPr>
          <p:nvPr/>
        </p:nvGrpSpPr>
        <p:grpSpPr bwMode="auto">
          <a:xfrm>
            <a:off x="365125" y="1349375"/>
            <a:ext cx="8448675" cy="4822825"/>
            <a:chOff x="208" y="720"/>
            <a:chExt cx="5322" cy="2520"/>
          </a:xfrm>
        </p:grpSpPr>
        <p:pic>
          <p:nvPicPr>
            <p:cNvPr id="35846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 Box 5"/>
            <p:cNvSpPr txBox="1">
              <a:spLocks noChangeArrowheads="1"/>
            </p:cNvSpPr>
            <p:nvPr/>
          </p:nvSpPr>
          <p:spPr bwMode="auto">
            <a:xfrm>
              <a:off x="2304" y="1012"/>
              <a:ext cx="1118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Measuring Safety Efforts</a:t>
              </a:r>
            </a:p>
          </p:txBody>
        </p:sp>
        <p:sp>
          <p:nvSpPr>
            <p:cNvPr id="35848" name="Text Box 6"/>
            <p:cNvSpPr txBox="1">
              <a:spLocks noChangeArrowheads="1"/>
            </p:cNvSpPr>
            <p:nvPr/>
          </p:nvSpPr>
          <p:spPr bwMode="auto">
            <a:xfrm>
              <a:off x="518" y="2403"/>
              <a:ext cx="977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Accident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and Injury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Statistics</a:t>
              </a:r>
            </a:p>
          </p:txBody>
        </p:sp>
        <p:sp>
          <p:nvSpPr>
            <p:cNvPr id="35849" name="Text Box 7"/>
            <p:cNvSpPr txBox="1">
              <a:spLocks noChangeArrowheads="1"/>
            </p:cNvSpPr>
            <p:nvPr/>
          </p:nvSpPr>
          <p:spPr bwMode="auto">
            <a:xfrm>
              <a:off x="1740" y="2402"/>
              <a:ext cx="979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Worker Compensation Costs</a:t>
              </a:r>
            </a:p>
          </p:txBody>
        </p:sp>
        <p:sp>
          <p:nvSpPr>
            <p:cNvPr id="35850" name="Text Box 8"/>
            <p:cNvSpPr txBox="1">
              <a:spLocks noChangeArrowheads="1"/>
            </p:cNvSpPr>
            <p:nvPr/>
          </p:nvSpPr>
          <p:spPr bwMode="auto">
            <a:xfrm>
              <a:off x="3073" y="2347"/>
              <a:ext cx="919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Illness/Injuries by Areas, Shifts, and Jobs</a:t>
              </a:r>
            </a:p>
          </p:txBody>
        </p:sp>
        <p:sp>
          <p:nvSpPr>
            <p:cNvPr id="35851" name="Text Box 9"/>
            <p:cNvSpPr txBox="1">
              <a:spLocks noChangeArrowheads="1"/>
            </p:cNvSpPr>
            <p:nvPr/>
          </p:nvSpPr>
          <p:spPr bwMode="auto">
            <a:xfrm>
              <a:off x="4292" y="2348"/>
              <a:ext cx="920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Incident Rate and Benchmark Comparisons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7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A81B2737-C1AF-41F7-8494-16B019E56BB5}" type="slidenum">
              <a:rPr lang="en-US" sz="900" smtClean="0"/>
              <a:pPr eaLnBrk="1" hangingPunct="1"/>
              <a:t>24</a:t>
            </a:fld>
            <a:endParaRPr lang="en-US" sz="900" smtClean="0"/>
          </a:p>
        </p:txBody>
      </p:sp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Employee Health Concerns</a:t>
            </a:r>
          </a:p>
        </p:txBody>
      </p:sp>
      <p:grpSp>
        <p:nvGrpSpPr>
          <p:cNvPr id="1083395" name="Group 3"/>
          <p:cNvGrpSpPr>
            <a:grpSpLocks/>
          </p:cNvGrpSpPr>
          <p:nvPr/>
        </p:nvGrpSpPr>
        <p:grpSpPr bwMode="auto">
          <a:xfrm>
            <a:off x="434975" y="1417638"/>
            <a:ext cx="8482013" cy="3603625"/>
            <a:chOff x="274" y="893"/>
            <a:chExt cx="5343" cy="2270"/>
          </a:xfrm>
        </p:grpSpPr>
        <p:pic>
          <p:nvPicPr>
            <p:cNvPr id="38918" name="Picture 4" descr="010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893"/>
              <a:ext cx="5343" cy="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5"/>
            <p:cNvSpPr txBox="1">
              <a:spLocks noChangeArrowheads="1"/>
            </p:cNvSpPr>
            <p:nvPr/>
          </p:nvSpPr>
          <p:spPr bwMode="auto">
            <a:xfrm>
              <a:off x="470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Emotional/Mental Health</a:t>
              </a:r>
            </a:p>
          </p:txBody>
        </p:sp>
        <p:sp>
          <p:nvSpPr>
            <p:cNvPr id="38920" name="Text Box 6"/>
            <p:cNvSpPr txBox="1">
              <a:spLocks noChangeArrowheads="1"/>
            </p:cNvSpPr>
            <p:nvPr/>
          </p:nvSpPr>
          <p:spPr bwMode="auto">
            <a:xfrm>
              <a:off x="2247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Health and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Older Employees</a:t>
              </a:r>
            </a:p>
          </p:txBody>
        </p:sp>
        <p:sp>
          <p:nvSpPr>
            <p:cNvPr id="38921" name="Text Box 7"/>
            <p:cNvSpPr txBox="1">
              <a:spLocks noChangeArrowheads="1"/>
            </p:cNvSpPr>
            <p:nvPr/>
          </p:nvSpPr>
          <p:spPr bwMode="auto">
            <a:xfrm>
              <a:off x="4026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Smoking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at Work</a:t>
              </a:r>
            </a:p>
          </p:txBody>
        </p:sp>
        <p:sp>
          <p:nvSpPr>
            <p:cNvPr id="38922" name="Text Box 8"/>
            <p:cNvSpPr txBox="1">
              <a:spLocks noChangeArrowheads="1"/>
            </p:cNvSpPr>
            <p:nvPr/>
          </p:nvSpPr>
          <p:spPr bwMode="auto">
            <a:xfrm>
              <a:off x="2246" y="1116"/>
              <a:ext cx="126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Employee Health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B921E524-325A-4767-975B-907CDEB173F9}" type="slidenum">
              <a:rPr lang="en-US" sz="900" smtClean="0"/>
              <a:pPr eaLnBrk="1" hangingPunct="1"/>
              <a:t>25</a:t>
            </a:fld>
            <a:endParaRPr lang="en-US" sz="900" smtClean="0"/>
          </a:p>
        </p:txBody>
      </p:sp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Health Promotion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Health Promotion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A supportive approach of facilitating and encouraging healthy actions and lifestyles among employees.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Wellness Programs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Programs designed to maintain or improve employee health before problems arise.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Employee Assistance Program (EAP)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A program that provides counseling and other help to employees having emotional, physical, or other personal problems.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3C5E6B0E-63E8-4D96-87C9-313FEF935C49}" type="slidenum">
              <a:rPr lang="en-US" sz="900" smtClean="0"/>
              <a:pPr eaLnBrk="1" hangingPunct="1"/>
              <a:t>26</a:t>
            </a:fld>
            <a:endParaRPr lang="en-US" sz="900" smtClean="0"/>
          </a:p>
        </p:txBody>
      </p:sp>
      <p:sp>
        <p:nvSpPr>
          <p:cNvPr id="4096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14–10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Health Promotion Levels</a:t>
            </a:r>
          </a:p>
        </p:txBody>
      </p:sp>
      <p:pic>
        <p:nvPicPr>
          <p:cNvPr id="1025029" name="Picture 5" descr="14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143000"/>
            <a:ext cx="84836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C3E86A7B-E0EF-4B10-A644-B96A566C5F67}" type="slidenum">
              <a:rPr lang="en-US" sz="900" smtClean="0"/>
              <a:pPr eaLnBrk="1" hangingPunct="1"/>
              <a:t>27</a:t>
            </a:fld>
            <a:endParaRPr lang="en-US" sz="900" smtClean="0"/>
          </a:p>
        </p:txBody>
      </p:sp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Security Concerns at Work</a:t>
            </a:r>
          </a:p>
        </p:txBody>
      </p:sp>
      <p:grpSp>
        <p:nvGrpSpPr>
          <p:cNvPr id="1089539" name="Group 3"/>
          <p:cNvGrpSpPr>
            <a:grpSpLocks/>
          </p:cNvGrpSpPr>
          <p:nvPr/>
        </p:nvGrpSpPr>
        <p:grpSpPr bwMode="auto">
          <a:xfrm>
            <a:off x="365125" y="1349375"/>
            <a:ext cx="8448675" cy="4000500"/>
            <a:chOff x="208" y="720"/>
            <a:chExt cx="5322" cy="2520"/>
          </a:xfrm>
        </p:grpSpPr>
        <p:pic>
          <p:nvPicPr>
            <p:cNvPr id="41990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Security Concerns</a:t>
              </a:r>
            </a:p>
          </p:txBody>
        </p:sp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518" y="2430"/>
              <a:ext cx="9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Workplace Violence</a:t>
              </a:r>
            </a:p>
          </p:txBody>
        </p:sp>
        <p:sp>
          <p:nvSpPr>
            <p:cNvPr id="41993" name="Text Box 7"/>
            <p:cNvSpPr txBox="1">
              <a:spLocks noChangeArrowheads="1"/>
            </p:cNvSpPr>
            <p:nvPr/>
          </p:nvSpPr>
          <p:spPr bwMode="auto">
            <a:xfrm>
              <a:off x="1740" y="2430"/>
              <a:ext cx="9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Security Management</a:t>
              </a:r>
            </a:p>
          </p:txBody>
        </p:sp>
        <p:sp>
          <p:nvSpPr>
            <p:cNvPr id="41994" name="Text Box 8"/>
            <p:cNvSpPr txBox="1">
              <a:spLocks noChangeArrowheads="1"/>
            </p:cNvSpPr>
            <p:nvPr/>
          </p:nvSpPr>
          <p:spPr bwMode="auto">
            <a:xfrm>
              <a:off x="3073" y="2364"/>
              <a:ext cx="91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Employee Screening and Selection</a:t>
              </a:r>
            </a:p>
          </p:txBody>
        </p:sp>
        <p:sp>
          <p:nvSpPr>
            <p:cNvPr id="41995" name="Text Box 9"/>
            <p:cNvSpPr txBox="1">
              <a:spLocks noChangeArrowheads="1"/>
            </p:cNvSpPr>
            <p:nvPr/>
          </p:nvSpPr>
          <p:spPr bwMode="auto">
            <a:xfrm>
              <a:off x="4292" y="2431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Security Personnel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6D18B0BE-8308-480A-B965-460252F0A52E}" type="slidenum">
              <a:rPr lang="en-US" sz="900" smtClean="0"/>
              <a:pPr eaLnBrk="1" hangingPunct="1"/>
              <a:t>28</a:t>
            </a:fld>
            <a:endParaRPr lang="en-US" sz="900" smtClean="0"/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Workplace Violence</a:t>
            </a:r>
          </a:p>
        </p:txBody>
      </p:sp>
      <p:grpSp>
        <p:nvGrpSpPr>
          <p:cNvPr id="1091587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43014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5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Workplace Violence Issues</a:t>
              </a:r>
            </a:p>
          </p:txBody>
        </p:sp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464" y="2333"/>
              <a:ext cx="120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Workplace Violence Warning Signs</a:t>
              </a:r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2183" y="2332"/>
              <a:ext cx="138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Training in Detection and Prevention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43018" name="Text Box 8"/>
            <p:cNvSpPr txBox="1">
              <a:spLocks noChangeArrowheads="1"/>
            </p:cNvSpPr>
            <p:nvPr/>
          </p:nvSpPr>
          <p:spPr bwMode="auto">
            <a:xfrm>
              <a:off x="4032" y="2333"/>
              <a:ext cx="126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Post-Violence Management Responses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9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6E46902F-E5B6-4881-89CD-265EB9C2E632}" type="slidenum">
              <a:rPr lang="en-US" sz="900" smtClean="0"/>
              <a:pPr eaLnBrk="1" hangingPunct="1"/>
              <a:t>29</a:t>
            </a:fld>
            <a:endParaRPr lang="en-US" sz="900" smtClean="0"/>
          </a:p>
        </p:txBody>
      </p:sp>
      <p:sp>
        <p:nvSpPr>
          <p:cNvPr id="4403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14–11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Profile of a Potentially Violent Employee</a:t>
            </a:r>
          </a:p>
        </p:txBody>
      </p:sp>
      <p:pic>
        <p:nvPicPr>
          <p:cNvPr id="1027077" name="Picture 5" descr="14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085850"/>
            <a:ext cx="831691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1B63F7C9-D0B9-4E3F-B0F6-CC41EE0A4180}" type="slidenum">
              <a:rPr lang="en-US" sz="900" smtClean="0"/>
              <a:pPr eaLnBrk="1" hangingPunct="1"/>
              <a:t>3</a:t>
            </a:fld>
            <a:endParaRPr lang="en-US" sz="900" smtClean="0"/>
          </a:p>
        </p:txBody>
      </p:sp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Risk Management</a:t>
            </a:r>
          </a:p>
        </p:txBody>
      </p:sp>
      <p:grpSp>
        <p:nvGrpSpPr>
          <p:cNvPr id="1042435" name="Group 3"/>
          <p:cNvGrpSpPr>
            <a:grpSpLocks/>
          </p:cNvGrpSpPr>
          <p:nvPr/>
        </p:nvGrpSpPr>
        <p:grpSpPr bwMode="auto">
          <a:xfrm>
            <a:off x="977900" y="1427163"/>
            <a:ext cx="7483475" cy="4489450"/>
            <a:chOff x="616" y="899"/>
            <a:chExt cx="4714" cy="2828"/>
          </a:xfrm>
        </p:grpSpPr>
        <p:grpSp>
          <p:nvGrpSpPr>
            <p:cNvPr id="15369" name="Group 4"/>
            <p:cNvGrpSpPr>
              <a:grpSpLocks/>
            </p:cNvGrpSpPr>
            <p:nvPr/>
          </p:nvGrpSpPr>
          <p:grpSpPr bwMode="auto">
            <a:xfrm>
              <a:off x="1823" y="1473"/>
              <a:ext cx="2115" cy="1575"/>
              <a:chOff x="1878" y="1496"/>
              <a:chExt cx="2002" cy="1360"/>
            </a:xfrm>
          </p:grpSpPr>
          <p:sp>
            <p:nvSpPr>
              <p:cNvPr id="15400" name="_s1028"/>
              <p:cNvSpPr>
                <a:spLocks noChangeShapeType="1"/>
              </p:cNvSpPr>
              <p:nvPr/>
            </p:nvSpPr>
            <p:spPr bwMode="auto">
              <a:xfrm flipH="1" flipV="1">
                <a:off x="1878" y="1835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5401" name="_s1030"/>
              <p:cNvSpPr>
                <a:spLocks noChangeShapeType="1"/>
              </p:cNvSpPr>
              <p:nvPr/>
            </p:nvSpPr>
            <p:spPr bwMode="auto">
              <a:xfrm flipH="1">
                <a:off x="1878" y="2346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5402" name="_s1032"/>
              <p:cNvSpPr>
                <a:spLocks noChangeShapeType="1"/>
              </p:cNvSpPr>
              <p:nvPr/>
            </p:nvSpPr>
            <p:spPr bwMode="auto">
              <a:xfrm>
                <a:off x="2879" y="251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5403" name="_s1034"/>
              <p:cNvSpPr>
                <a:spLocks noChangeShapeType="1"/>
              </p:cNvSpPr>
              <p:nvPr/>
            </p:nvSpPr>
            <p:spPr bwMode="auto">
              <a:xfrm>
                <a:off x="3380" y="234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5404" name="_s1036"/>
              <p:cNvSpPr>
                <a:spLocks noChangeShapeType="1"/>
              </p:cNvSpPr>
              <p:nvPr/>
            </p:nvSpPr>
            <p:spPr bwMode="auto">
              <a:xfrm flipV="1">
                <a:off x="3380" y="183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5405" name="_s1038"/>
              <p:cNvSpPr>
                <a:spLocks noChangeShapeType="1"/>
              </p:cNvSpPr>
              <p:nvPr/>
            </p:nvSpPr>
            <p:spPr bwMode="auto">
              <a:xfrm flipV="1">
                <a:off x="2879" y="149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15370" name="Group 11"/>
            <p:cNvGrpSpPr>
              <a:grpSpLocks/>
            </p:cNvGrpSpPr>
            <p:nvPr/>
          </p:nvGrpSpPr>
          <p:grpSpPr bwMode="auto">
            <a:xfrm>
              <a:off x="2228" y="899"/>
              <a:ext cx="1401" cy="703"/>
              <a:chOff x="715" y="1457"/>
              <a:chExt cx="1401" cy="703"/>
            </a:xfrm>
          </p:grpSpPr>
          <p:pic>
            <p:nvPicPr>
              <p:cNvPr id="15396" name="Picture 1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397" name="Group 1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5398" name="Rectangle 1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5399" name="Text Box 1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Preventing accidents and health problems at work</a:t>
                  </a:r>
                </a:p>
              </p:txBody>
            </p:sp>
          </p:grpSp>
        </p:grpSp>
        <p:grpSp>
          <p:nvGrpSpPr>
            <p:cNvPr id="15371" name="Group 16"/>
            <p:cNvGrpSpPr>
              <a:grpSpLocks/>
            </p:cNvGrpSpPr>
            <p:nvPr/>
          </p:nvGrpSpPr>
          <p:grpSpPr bwMode="auto">
            <a:xfrm>
              <a:off x="3917" y="1566"/>
              <a:ext cx="1401" cy="703"/>
              <a:chOff x="715" y="1457"/>
              <a:chExt cx="1401" cy="703"/>
            </a:xfrm>
          </p:grpSpPr>
          <p:pic>
            <p:nvPicPr>
              <p:cNvPr id="15392" name="Picture 1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393" name="Group 1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5394" name="Rectangle 1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5395" name="Text Box 2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Planning for terrorism attack</a:t>
                  </a:r>
                </a:p>
              </p:txBody>
            </p:sp>
          </p:grpSp>
        </p:grpSp>
        <p:grpSp>
          <p:nvGrpSpPr>
            <p:cNvPr id="15372" name="Group 21"/>
            <p:cNvGrpSpPr>
              <a:grpSpLocks/>
            </p:cNvGrpSpPr>
            <p:nvPr/>
          </p:nvGrpSpPr>
          <p:grpSpPr bwMode="auto">
            <a:xfrm>
              <a:off x="616" y="1566"/>
              <a:ext cx="1401" cy="703"/>
              <a:chOff x="715" y="1457"/>
              <a:chExt cx="1401" cy="703"/>
            </a:xfrm>
          </p:grpSpPr>
          <p:pic>
            <p:nvPicPr>
              <p:cNvPr id="15388" name="Picture 2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389" name="Group 2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5390" name="Rectangle 2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5391" name="Text Box 2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Preparing for natural disasters</a:t>
                  </a:r>
                </a:p>
              </p:txBody>
            </p:sp>
          </p:grpSp>
        </p:grpSp>
        <p:grpSp>
          <p:nvGrpSpPr>
            <p:cNvPr id="15373" name="Group 26"/>
            <p:cNvGrpSpPr>
              <a:grpSpLocks/>
            </p:cNvGrpSpPr>
            <p:nvPr/>
          </p:nvGrpSpPr>
          <p:grpSpPr bwMode="auto">
            <a:xfrm>
              <a:off x="634" y="2379"/>
              <a:ext cx="1401" cy="703"/>
              <a:chOff x="715" y="1457"/>
              <a:chExt cx="1401" cy="703"/>
            </a:xfrm>
          </p:grpSpPr>
          <p:pic>
            <p:nvPicPr>
              <p:cNvPr id="15384" name="Picture 2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385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5386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5387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Anticipating global disease outbreaks</a:t>
                  </a:r>
                </a:p>
              </p:txBody>
            </p:sp>
          </p:grpSp>
        </p:grpSp>
        <p:grpSp>
          <p:nvGrpSpPr>
            <p:cNvPr id="15374" name="Group 31"/>
            <p:cNvGrpSpPr>
              <a:grpSpLocks/>
            </p:cNvGrpSpPr>
            <p:nvPr/>
          </p:nvGrpSpPr>
          <p:grpSpPr bwMode="auto">
            <a:xfrm>
              <a:off x="3929" y="2379"/>
              <a:ext cx="1401" cy="703"/>
              <a:chOff x="715" y="1457"/>
              <a:chExt cx="1401" cy="703"/>
            </a:xfrm>
          </p:grpSpPr>
          <p:pic>
            <p:nvPicPr>
              <p:cNvPr id="15380" name="Picture 3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381" name="Group 3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5382" name="Rectangle 3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5383" name="Text Box 3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Protecting against workplace violence</a:t>
                  </a:r>
                </a:p>
              </p:txBody>
            </p:sp>
          </p:grpSp>
        </p:grpSp>
        <p:grpSp>
          <p:nvGrpSpPr>
            <p:cNvPr id="15375" name="Group 36"/>
            <p:cNvGrpSpPr>
              <a:grpSpLocks/>
            </p:cNvGrpSpPr>
            <p:nvPr/>
          </p:nvGrpSpPr>
          <p:grpSpPr bwMode="auto">
            <a:xfrm>
              <a:off x="2240" y="3024"/>
              <a:ext cx="1401" cy="703"/>
              <a:chOff x="715" y="1457"/>
              <a:chExt cx="1401" cy="703"/>
            </a:xfrm>
          </p:grpSpPr>
          <p:pic>
            <p:nvPicPr>
              <p:cNvPr id="15376" name="Picture 3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377" name="Group 3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5378" name="Rectangle 3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5379" name="Text Box 4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Ensuring HR data are secure</a:t>
                  </a:r>
                </a:p>
              </p:txBody>
            </p:sp>
          </p:grpSp>
        </p:grpSp>
      </p:grpSp>
      <p:grpSp>
        <p:nvGrpSpPr>
          <p:cNvPr id="1042473" name="Group 41"/>
          <p:cNvGrpSpPr>
            <a:grpSpLocks/>
          </p:cNvGrpSpPr>
          <p:nvPr/>
        </p:nvGrpSpPr>
        <p:grpSpPr bwMode="auto">
          <a:xfrm>
            <a:off x="3455988" y="2789238"/>
            <a:ext cx="2212975" cy="1828800"/>
            <a:chOff x="2177" y="1757"/>
            <a:chExt cx="1394" cy="1152"/>
          </a:xfrm>
        </p:grpSpPr>
        <p:pic>
          <p:nvPicPr>
            <p:cNvPr id="15367" name="Picture 42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757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 Box 43"/>
            <p:cNvSpPr txBox="1">
              <a:spLocks noChangeArrowheads="1"/>
            </p:cNvSpPr>
            <p:nvPr/>
          </p:nvSpPr>
          <p:spPr bwMode="auto">
            <a:xfrm>
              <a:off x="2270" y="1860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Risk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Management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Concerns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4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4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D326FC56-7A92-4EB3-8C43-BC4E3A9B0370}" type="slidenum">
              <a:rPr lang="en-US" sz="900" smtClean="0"/>
              <a:pPr eaLnBrk="1" hangingPunct="1"/>
              <a:t>30</a:t>
            </a:fld>
            <a:endParaRPr lang="en-US" sz="900" smtClean="0"/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Security Management</a:t>
            </a:r>
          </a:p>
        </p:txBody>
      </p:sp>
      <p:grpSp>
        <p:nvGrpSpPr>
          <p:cNvPr id="1095683" name="Group 3"/>
          <p:cNvGrpSpPr>
            <a:grpSpLocks/>
          </p:cNvGrpSpPr>
          <p:nvPr/>
        </p:nvGrpSpPr>
        <p:grpSpPr bwMode="auto">
          <a:xfrm>
            <a:off x="827088" y="1508125"/>
            <a:ext cx="7219950" cy="3749675"/>
            <a:chOff x="1670" y="1255"/>
            <a:chExt cx="3283" cy="1868"/>
          </a:xfrm>
        </p:grpSpPr>
        <p:pic>
          <p:nvPicPr>
            <p:cNvPr id="45062" name="Picture 4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" y="1255"/>
              <a:ext cx="1670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5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" y="1831"/>
              <a:ext cx="1670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6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" y="2407"/>
              <a:ext cx="1670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5" name="Text Box 7"/>
            <p:cNvSpPr txBox="1">
              <a:spLocks noChangeArrowheads="1"/>
            </p:cNvSpPr>
            <p:nvPr/>
          </p:nvSpPr>
          <p:spPr bwMode="auto">
            <a:xfrm>
              <a:off x="3511" y="1376"/>
              <a:ext cx="1134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Security Audit</a:t>
              </a:r>
            </a:p>
          </p:txBody>
        </p:sp>
        <p:sp>
          <p:nvSpPr>
            <p:cNvPr id="45066" name="Text Box 8"/>
            <p:cNvSpPr txBox="1">
              <a:spLocks noChangeArrowheads="1"/>
            </p:cNvSpPr>
            <p:nvPr/>
          </p:nvSpPr>
          <p:spPr bwMode="auto">
            <a:xfrm>
              <a:off x="3514" y="1952"/>
              <a:ext cx="1134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Controlled Access</a:t>
              </a:r>
            </a:p>
          </p:txBody>
        </p:sp>
        <p:sp>
          <p:nvSpPr>
            <p:cNvPr id="45067" name="Text Box 9"/>
            <p:cNvSpPr txBox="1">
              <a:spLocks noChangeArrowheads="1"/>
            </p:cNvSpPr>
            <p:nvPr/>
          </p:nvSpPr>
          <p:spPr bwMode="auto">
            <a:xfrm>
              <a:off x="3521" y="2528"/>
              <a:ext cx="1134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Computer Security</a:t>
              </a:r>
            </a:p>
          </p:txBody>
        </p:sp>
        <p:pic>
          <p:nvPicPr>
            <p:cNvPr id="45068" name="Picture 10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2084"/>
              <a:ext cx="6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1" descr="01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348" y="1752"/>
              <a:ext cx="921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Picture 12" descr="01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348" y="1419"/>
              <a:ext cx="921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71" name="Group 13"/>
            <p:cNvGrpSpPr>
              <a:grpSpLocks/>
            </p:cNvGrpSpPr>
            <p:nvPr/>
          </p:nvGrpSpPr>
          <p:grpSpPr bwMode="auto">
            <a:xfrm>
              <a:off x="1670" y="1814"/>
              <a:ext cx="1508" cy="810"/>
              <a:chOff x="3398" y="2230"/>
              <a:chExt cx="1325" cy="688"/>
            </a:xfrm>
          </p:grpSpPr>
          <p:pic>
            <p:nvPicPr>
              <p:cNvPr id="45072" name="Picture 14" descr="OrgOvl0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8" y="2230"/>
                <a:ext cx="1325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73" name="Text Box 15"/>
              <p:cNvSpPr txBox="1">
                <a:spLocks noChangeArrowheads="1"/>
              </p:cNvSpPr>
              <p:nvPr/>
            </p:nvSpPr>
            <p:spPr bwMode="auto">
              <a:xfrm>
                <a:off x="3571" y="2318"/>
                <a:ext cx="862" cy="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sz="1800" b="1">
                    <a:latin typeface="Trebuchet MS" pitchFamily="34" charset="0"/>
                  </a:rPr>
                  <a:t>Security </a:t>
                </a:r>
                <a:br>
                  <a:rPr lang="en-US" sz="1800" b="1">
                    <a:latin typeface="Trebuchet MS" pitchFamily="34" charset="0"/>
                  </a:rPr>
                </a:br>
                <a:r>
                  <a:rPr lang="en-US" sz="1800" b="1">
                    <a:latin typeface="Trebuchet MS" pitchFamily="34" charset="0"/>
                  </a:rPr>
                  <a:t>Management</a:t>
                </a:r>
                <a:br>
                  <a:rPr lang="en-US" sz="1800" b="1">
                    <a:latin typeface="Trebuchet MS" pitchFamily="34" charset="0"/>
                  </a:rPr>
                </a:br>
                <a:r>
                  <a:rPr lang="en-US" sz="1800" b="1">
                    <a:latin typeface="Trebuchet MS" pitchFamily="34" charset="0"/>
                  </a:rPr>
                  <a:t>Programs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9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5C5D822A-9F95-428D-B472-6FA0C63C993D}" type="slidenum">
              <a:rPr lang="en-US" sz="900" smtClean="0"/>
              <a:pPr eaLnBrk="1" hangingPunct="1"/>
              <a:t>31</a:t>
            </a:fld>
            <a:endParaRPr lang="en-US" sz="900" smtClean="0"/>
          </a:p>
        </p:txBody>
      </p:sp>
      <p:sp>
        <p:nvSpPr>
          <p:cNvPr id="4608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14–12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Disaster Planning Components</a:t>
            </a:r>
          </a:p>
        </p:txBody>
      </p:sp>
      <p:pic>
        <p:nvPicPr>
          <p:cNvPr id="1032197" name="Picture 5" descr="14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643063"/>
            <a:ext cx="809783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3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2432A7D2-C1D2-4117-9741-8A77A0A825BE}" type="slidenum">
              <a:rPr lang="en-US" sz="900" smtClean="0"/>
              <a:pPr eaLnBrk="1" hangingPunct="1"/>
              <a:t>32</a:t>
            </a:fld>
            <a:endParaRPr lang="en-US" sz="900" smtClean="0"/>
          </a:p>
        </p:txBody>
      </p:sp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Disaster Preparation And Recovery Planning</a:t>
            </a:r>
          </a:p>
        </p:txBody>
      </p:sp>
      <p:grpSp>
        <p:nvGrpSpPr>
          <p:cNvPr id="1099779" name="Group 3"/>
          <p:cNvGrpSpPr>
            <a:grpSpLocks/>
          </p:cNvGrpSpPr>
          <p:nvPr/>
        </p:nvGrpSpPr>
        <p:grpSpPr bwMode="auto">
          <a:xfrm>
            <a:off x="914400" y="1050925"/>
            <a:ext cx="7132638" cy="5105400"/>
            <a:chOff x="576" y="820"/>
            <a:chExt cx="4493" cy="3216"/>
          </a:xfrm>
        </p:grpSpPr>
        <p:pic>
          <p:nvPicPr>
            <p:cNvPr id="47110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Text Box 5"/>
            <p:cNvSpPr txBox="1">
              <a:spLocks noChangeArrowheads="1"/>
            </p:cNvSpPr>
            <p:nvPr/>
          </p:nvSpPr>
          <p:spPr bwMode="auto">
            <a:xfrm>
              <a:off x="794" y="1129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First Aid/CPR</a:t>
              </a:r>
            </a:p>
          </p:txBody>
        </p:sp>
        <p:sp>
          <p:nvSpPr>
            <p:cNvPr id="47112" name="Text Box 6"/>
            <p:cNvSpPr txBox="1">
              <a:spLocks noChangeArrowheads="1"/>
            </p:cNvSpPr>
            <p:nvPr/>
          </p:nvSpPr>
          <p:spPr bwMode="auto">
            <a:xfrm>
              <a:off x="806" y="1661"/>
              <a:ext cx="18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Hazardous Materials Containment</a:t>
              </a:r>
            </a:p>
          </p:txBody>
        </p:sp>
        <p:sp>
          <p:nvSpPr>
            <p:cNvPr id="47113" name="Text Box 7"/>
            <p:cNvSpPr txBox="1">
              <a:spLocks noChangeArrowheads="1"/>
            </p:cNvSpPr>
            <p:nvPr/>
          </p:nvSpPr>
          <p:spPr bwMode="auto">
            <a:xfrm>
              <a:off x="806" y="232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Disaster Escape Means</a:t>
              </a:r>
            </a:p>
          </p:txBody>
        </p:sp>
        <p:sp>
          <p:nvSpPr>
            <p:cNvPr id="47114" name="Text Box 8"/>
            <p:cNvSpPr txBox="1">
              <a:spLocks noChangeArrowheads="1"/>
            </p:cNvSpPr>
            <p:nvPr/>
          </p:nvSpPr>
          <p:spPr bwMode="auto">
            <a:xfrm>
              <a:off x="806" y="2863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Employee Contact Methods</a:t>
              </a: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806" y="3351"/>
              <a:ext cx="18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Organizational Restoration Efforts</a:t>
              </a:r>
            </a:p>
          </p:txBody>
        </p:sp>
        <p:sp>
          <p:nvSpPr>
            <p:cNvPr id="47116" name="Text Box 10"/>
            <p:cNvSpPr txBox="1">
              <a:spLocks noChangeArrowheads="1"/>
            </p:cNvSpPr>
            <p:nvPr/>
          </p:nvSpPr>
          <p:spPr bwMode="auto">
            <a:xfrm>
              <a:off x="3456" y="2096"/>
              <a:ext cx="121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Disaster Training Topics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9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DFFCFB42-8261-45C5-9086-BDC5B3D0DF0D}" type="slidenum">
              <a:rPr lang="en-US" sz="900" smtClean="0"/>
              <a:pPr eaLnBrk="1" hangingPunct="1"/>
              <a:t>4</a:t>
            </a:fld>
            <a:endParaRPr lang="en-US" sz="900" smtClean="0"/>
          </a:p>
        </p:txBody>
      </p:sp>
      <p:sp>
        <p:nvSpPr>
          <p:cNvPr id="1638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14–1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Hidden Costs of Accidents</a:t>
            </a:r>
          </a:p>
        </p:txBody>
      </p:sp>
      <p:pic>
        <p:nvPicPr>
          <p:cNvPr id="1006597" name="Picture 5" descr="14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868363"/>
            <a:ext cx="4826000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26C85FF6-3B16-4911-B4E0-B53F1973CB25}" type="slidenum">
              <a:rPr lang="en-US" sz="900" smtClean="0"/>
              <a:pPr eaLnBrk="1" hangingPunct="1"/>
              <a:t>5</a:t>
            </a:fld>
            <a:endParaRPr lang="en-US" sz="900" smtClean="0"/>
          </a:p>
        </p:txBody>
      </p:sp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Risk Management</a:t>
            </a:r>
          </a:p>
        </p:txBody>
      </p:sp>
      <p:grpSp>
        <p:nvGrpSpPr>
          <p:cNvPr id="1101827" name="Group 3"/>
          <p:cNvGrpSpPr>
            <a:grpSpLocks/>
          </p:cNvGrpSpPr>
          <p:nvPr/>
        </p:nvGrpSpPr>
        <p:grpSpPr bwMode="auto">
          <a:xfrm>
            <a:off x="977900" y="1427163"/>
            <a:ext cx="7483475" cy="4489450"/>
            <a:chOff x="616" y="899"/>
            <a:chExt cx="4714" cy="2828"/>
          </a:xfrm>
        </p:grpSpPr>
        <p:grpSp>
          <p:nvGrpSpPr>
            <p:cNvPr id="17417" name="Group 4"/>
            <p:cNvGrpSpPr>
              <a:grpSpLocks/>
            </p:cNvGrpSpPr>
            <p:nvPr/>
          </p:nvGrpSpPr>
          <p:grpSpPr bwMode="auto">
            <a:xfrm>
              <a:off x="1823" y="1473"/>
              <a:ext cx="2115" cy="1575"/>
              <a:chOff x="1878" y="1496"/>
              <a:chExt cx="2002" cy="1360"/>
            </a:xfrm>
          </p:grpSpPr>
          <p:sp>
            <p:nvSpPr>
              <p:cNvPr id="17448" name="_s1028"/>
              <p:cNvSpPr>
                <a:spLocks noChangeShapeType="1"/>
              </p:cNvSpPr>
              <p:nvPr/>
            </p:nvSpPr>
            <p:spPr bwMode="auto">
              <a:xfrm flipH="1" flipV="1">
                <a:off x="1878" y="1835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7449" name="_s1030"/>
              <p:cNvSpPr>
                <a:spLocks noChangeShapeType="1"/>
              </p:cNvSpPr>
              <p:nvPr/>
            </p:nvSpPr>
            <p:spPr bwMode="auto">
              <a:xfrm flipH="1">
                <a:off x="1878" y="2346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7450" name="_s1032"/>
              <p:cNvSpPr>
                <a:spLocks noChangeShapeType="1"/>
              </p:cNvSpPr>
              <p:nvPr/>
            </p:nvSpPr>
            <p:spPr bwMode="auto">
              <a:xfrm>
                <a:off x="2879" y="251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7451" name="_s1034"/>
              <p:cNvSpPr>
                <a:spLocks noChangeShapeType="1"/>
              </p:cNvSpPr>
              <p:nvPr/>
            </p:nvSpPr>
            <p:spPr bwMode="auto">
              <a:xfrm>
                <a:off x="3380" y="234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7452" name="_s1036"/>
              <p:cNvSpPr>
                <a:spLocks noChangeShapeType="1"/>
              </p:cNvSpPr>
              <p:nvPr/>
            </p:nvSpPr>
            <p:spPr bwMode="auto">
              <a:xfrm flipV="1">
                <a:off x="3380" y="183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7453" name="_s1038"/>
              <p:cNvSpPr>
                <a:spLocks noChangeShapeType="1"/>
              </p:cNvSpPr>
              <p:nvPr/>
            </p:nvSpPr>
            <p:spPr bwMode="auto">
              <a:xfrm flipV="1">
                <a:off x="2879" y="149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17418" name="Group 11"/>
            <p:cNvGrpSpPr>
              <a:grpSpLocks/>
            </p:cNvGrpSpPr>
            <p:nvPr/>
          </p:nvGrpSpPr>
          <p:grpSpPr bwMode="auto">
            <a:xfrm>
              <a:off x="2228" y="899"/>
              <a:ext cx="1401" cy="703"/>
              <a:chOff x="715" y="1457"/>
              <a:chExt cx="1401" cy="703"/>
            </a:xfrm>
          </p:grpSpPr>
          <p:pic>
            <p:nvPicPr>
              <p:cNvPr id="17444" name="Picture 1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45" name="Group 1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7446" name="Rectangle 1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7447" name="Text Box 1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Size and location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of organizations</a:t>
                  </a:r>
                </a:p>
              </p:txBody>
            </p:sp>
          </p:grpSp>
        </p:grpSp>
        <p:grpSp>
          <p:nvGrpSpPr>
            <p:cNvPr id="17419" name="Group 16"/>
            <p:cNvGrpSpPr>
              <a:grpSpLocks/>
            </p:cNvGrpSpPr>
            <p:nvPr/>
          </p:nvGrpSpPr>
          <p:grpSpPr bwMode="auto">
            <a:xfrm>
              <a:off x="3917" y="1566"/>
              <a:ext cx="1401" cy="703"/>
              <a:chOff x="715" y="1457"/>
              <a:chExt cx="1401" cy="703"/>
            </a:xfrm>
          </p:grpSpPr>
          <p:pic>
            <p:nvPicPr>
              <p:cNvPr id="17440" name="Picture 1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41" name="Group 1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7442" name="Rectangle 1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7443" name="Text Box 2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Industry characteristics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and demands</a:t>
                  </a:r>
                </a:p>
              </p:txBody>
            </p:sp>
          </p:grpSp>
        </p:grpSp>
        <p:grpSp>
          <p:nvGrpSpPr>
            <p:cNvPr id="17420" name="Group 21"/>
            <p:cNvGrpSpPr>
              <a:grpSpLocks/>
            </p:cNvGrpSpPr>
            <p:nvPr/>
          </p:nvGrpSpPr>
          <p:grpSpPr bwMode="auto">
            <a:xfrm>
              <a:off x="616" y="1566"/>
              <a:ext cx="1401" cy="703"/>
              <a:chOff x="715" y="1457"/>
              <a:chExt cx="1401" cy="703"/>
            </a:xfrm>
          </p:grpSpPr>
          <p:pic>
            <p:nvPicPr>
              <p:cNvPr id="17436" name="Picture 2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37" name="Group 2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7438" name="Rectangle 2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7439" name="Text Box 2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Involvement and capabilities of HR professionals</a:t>
                  </a:r>
                </a:p>
              </p:txBody>
            </p:sp>
          </p:grpSp>
        </p:grpSp>
        <p:grpSp>
          <p:nvGrpSpPr>
            <p:cNvPr id="17421" name="Group 26"/>
            <p:cNvGrpSpPr>
              <a:grpSpLocks/>
            </p:cNvGrpSpPr>
            <p:nvPr/>
          </p:nvGrpSpPr>
          <p:grpSpPr bwMode="auto">
            <a:xfrm>
              <a:off x="634" y="2379"/>
              <a:ext cx="1401" cy="703"/>
              <a:chOff x="715" y="1457"/>
              <a:chExt cx="1401" cy="703"/>
            </a:xfrm>
          </p:grpSpPr>
          <p:pic>
            <p:nvPicPr>
              <p:cNvPr id="17432" name="Picture 2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33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7434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7435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Strategic priorities of each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organization</a:t>
                  </a:r>
                </a:p>
              </p:txBody>
            </p:sp>
          </p:grpSp>
        </p:grpSp>
        <p:grpSp>
          <p:nvGrpSpPr>
            <p:cNvPr id="17422" name="Group 31"/>
            <p:cNvGrpSpPr>
              <a:grpSpLocks/>
            </p:cNvGrpSpPr>
            <p:nvPr/>
          </p:nvGrpSpPr>
          <p:grpSpPr bwMode="auto">
            <a:xfrm>
              <a:off x="3929" y="2379"/>
              <a:ext cx="1401" cy="703"/>
              <a:chOff x="715" y="1457"/>
              <a:chExt cx="1401" cy="703"/>
            </a:xfrm>
          </p:grpSpPr>
          <p:pic>
            <p:nvPicPr>
              <p:cNvPr id="17428" name="Picture 3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29" name="Group 3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7430" name="Rectangle 3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7431" name="Text Box 3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Geographic and global location factors</a:t>
                  </a:r>
                </a:p>
              </p:txBody>
            </p:sp>
          </p:grpSp>
        </p:grpSp>
        <p:grpSp>
          <p:nvGrpSpPr>
            <p:cNvPr id="17423" name="Group 36"/>
            <p:cNvGrpSpPr>
              <a:grpSpLocks/>
            </p:cNvGrpSpPr>
            <p:nvPr/>
          </p:nvGrpSpPr>
          <p:grpSpPr bwMode="auto">
            <a:xfrm>
              <a:off x="2240" y="3024"/>
              <a:ext cx="1401" cy="703"/>
              <a:chOff x="715" y="1457"/>
              <a:chExt cx="1401" cy="703"/>
            </a:xfrm>
          </p:grpSpPr>
          <p:pic>
            <p:nvPicPr>
              <p:cNvPr id="17424" name="Picture 3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25" name="Group 3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17426" name="Rectangle 3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7427" name="Text Box 4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Government-mandated programs and requirements</a:t>
                  </a:r>
                </a:p>
              </p:txBody>
            </p:sp>
          </p:grpSp>
        </p:grpSp>
      </p:grpSp>
      <p:grpSp>
        <p:nvGrpSpPr>
          <p:cNvPr id="1101865" name="Group 41"/>
          <p:cNvGrpSpPr>
            <a:grpSpLocks/>
          </p:cNvGrpSpPr>
          <p:nvPr/>
        </p:nvGrpSpPr>
        <p:grpSpPr bwMode="auto">
          <a:xfrm>
            <a:off x="3455988" y="2789238"/>
            <a:ext cx="2212975" cy="1828800"/>
            <a:chOff x="2177" y="1757"/>
            <a:chExt cx="1394" cy="1152"/>
          </a:xfrm>
        </p:grpSpPr>
        <p:pic>
          <p:nvPicPr>
            <p:cNvPr id="17415" name="Picture 42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757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43"/>
            <p:cNvSpPr txBox="1">
              <a:spLocks noChangeArrowheads="1"/>
            </p:cNvSpPr>
            <p:nvPr/>
          </p:nvSpPr>
          <p:spPr bwMode="auto">
            <a:xfrm>
              <a:off x="2270" y="1860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Factors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Affecting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Risk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Management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0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10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AD9449C6-6AD8-4E71-A7F7-1F55B649CF16}" type="slidenum">
              <a:rPr lang="en-US" sz="900" smtClean="0"/>
              <a:pPr eaLnBrk="1" hangingPunct="1"/>
              <a:t>6</a:t>
            </a:fld>
            <a:endParaRPr lang="en-US" sz="900" smtClean="0"/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Global Health, Safety, and Security</a:t>
            </a:r>
          </a:p>
        </p:txBody>
      </p:sp>
      <p:grpSp>
        <p:nvGrpSpPr>
          <p:cNvPr id="1048579" name="Group 3"/>
          <p:cNvGrpSpPr>
            <a:grpSpLocks/>
          </p:cNvGrpSpPr>
          <p:nvPr/>
        </p:nvGrpSpPr>
        <p:grpSpPr bwMode="auto">
          <a:xfrm>
            <a:off x="434975" y="1235075"/>
            <a:ext cx="8482013" cy="4389438"/>
            <a:chOff x="274" y="893"/>
            <a:chExt cx="5343" cy="2270"/>
          </a:xfrm>
        </p:grpSpPr>
        <p:pic>
          <p:nvPicPr>
            <p:cNvPr id="18438" name="Picture 4" descr="010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893"/>
              <a:ext cx="5343" cy="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5"/>
            <p:cNvSpPr txBox="1">
              <a:spLocks noChangeArrowheads="1"/>
            </p:cNvSpPr>
            <p:nvPr/>
          </p:nvSpPr>
          <p:spPr bwMode="auto">
            <a:xfrm>
              <a:off x="470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International Emergency Health Services</a:t>
              </a:r>
            </a:p>
          </p:txBody>
        </p:sp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2247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International Security and Terrorism</a:t>
              </a:r>
            </a:p>
          </p:txBody>
        </p:sp>
        <p:sp>
          <p:nvSpPr>
            <p:cNvPr id="18441" name="Text Box 7"/>
            <p:cNvSpPr txBox="1">
              <a:spLocks noChangeArrowheads="1"/>
            </p:cNvSpPr>
            <p:nvPr/>
          </p:nvSpPr>
          <p:spPr bwMode="auto">
            <a:xfrm>
              <a:off x="4026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Kidnapping and Other Acts of Violence</a:t>
              </a:r>
            </a:p>
          </p:txBody>
        </p:sp>
        <p:sp>
          <p:nvSpPr>
            <p:cNvPr id="18442" name="Text Box 8"/>
            <p:cNvSpPr txBox="1">
              <a:spLocks noChangeArrowheads="1"/>
            </p:cNvSpPr>
            <p:nvPr/>
          </p:nvSpPr>
          <p:spPr bwMode="auto">
            <a:xfrm>
              <a:off x="2246" y="1116"/>
              <a:ext cx="126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Health and Safety in High-Risk International Environments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59BC8388-A4E6-446D-B754-83B82BDBFA40}" type="slidenum">
              <a:rPr lang="en-US" sz="900" smtClean="0"/>
              <a:pPr eaLnBrk="1" hangingPunct="1"/>
              <a:t>7</a:t>
            </a:fld>
            <a:endParaRPr lang="en-US" sz="900" smtClean="0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Legal Requirements for Safety and Health</a:t>
            </a:r>
          </a:p>
        </p:txBody>
      </p:sp>
      <p:grpSp>
        <p:nvGrpSpPr>
          <p:cNvPr id="1050627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19462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Major Legal Areas</a:t>
              </a:r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464" y="2420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Workers’ Compensation</a:t>
              </a:r>
            </a:p>
          </p:txBody>
        </p:sp>
        <p:sp>
          <p:nvSpPr>
            <p:cNvPr id="19465" name="Text Box 7"/>
            <p:cNvSpPr txBox="1">
              <a:spLocks noChangeArrowheads="1"/>
            </p:cNvSpPr>
            <p:nvPr/>
          </p:nvSpPr>
          <p:spPr bwMode="auto">
            <a:xfrm>
              <a:off x="2183" y="2332"/>
              <a:ext cx="138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Americans with Disabilities Act and Safety Issues</a:t>
              </a:r>
            </a:p>
          </p:txBody>
        </p:sp>
        <p:sp>
          <p:nvSpPr>
            <p:cNvPr id="19466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Child Labor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Laws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3E152809-A0AE-4C2F-9141-6F5D5643285E}" type="slidenum">
              <a:rPr lang="en-US" sz="900" smtClean="0"/>
              <a:pPr eaLnBrk="1" hangingPunct="1"/>
              <a:t>8</a:t>
            </a:fld>
            <a:endParaRPr lang="en-US" sz="900" smtClean="0"/>
          </a:p>
        </p:txBody>
      </p:sp>
      <p:sp>
        <p:nvSpPr>
          <p:cNvPr id="2048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14–2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Sample of Worker’s Comp Covered Injuries</a:t>
            </a:r>
          </a:p>
        </p:txBody>
      </p:sp>
      <p:pic>
        <p:nvPicPr>
          <p:cNvPr id="1008645" name="Picture 5" descr="14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960438"/>
            <a:ext cx="767080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0" y="5807075"/>
            <a:ext cx="5121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i="1"/>
              <a:t>Source: </a:t>
            </a:r>
            <a:r>
              <a:rPr lang="en-US" sz="900"/>
              <a:t>Adapted from Nicole Nestoriak and Brooks Pierce, “Comparing Workers Compensation Claims with Establishments Responses to the 5011,” </a:t>
            </a:r>
            <a:r>
              <a:rPr lang="en-US" sz="900" i="1"/>
              <a:t>Monthly Labor Review</a:t>
            </a:r>
            <a:r>
              <a:rPr lang="en-US" sz="900"/>
              <a:t>, May 2009, 63.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14–</a:t>
            </a:r>
            <a:fld id="{E42F4B2D-2335-4DD7-BF77-84F83D2815DA}" type="slidenum">
              <a:rPr lang="en-US" sz="900" smtClean="0"/>
              <a:pPr eaLnBrk="1" hangingPunct="1"/>
              <a:t>9</a:t>
            </a:fld>
            <a:endParaRPr lang="en-US" sz="900" smtClean="0"/>
          </a:p>
        </p:txBody>
      </p:sp>
      <p:pic>
        <p:nvPicPr>
          <p:cNvPr id="1010693" name="Picture 5" descr="1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050925"/>
            <a:ext cx="7053262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2"/>
          <p:cNvSpPr>
            <a:spLocks noChangeShapeType="1"/>
          </p:cNvSpPr>
          <p:nvPr/>
        </p:nvSpPr>
        <p:spPr bwMode="auto">
          <a:xfrm>
            <a:off x="460375" y="105092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0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14–3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Selected Child Labor Hazardous Occupations </a:t>
            </a:r>
            <a:b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</a:b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(minimum age: 18 years)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3714</TotalTime>
  <Words>861</Words>
  <Application>Microsoft Office PowerPoint</Application>
  <PresentationFormat>On-screen Show (4:3)</PresentationFormat>
  <Paragraphs>235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Human Resource Management 13e.</vt:lpstr>
      <vt:lpstr>CHAPTER 14 Risk Management and  Worker Protection</vt:lpstr>
      <vt:lpstr>Effective Risk Management</vt:lpstr>
      <vt:lpstr>Risk Management</vt:lpstr>
      <vt:lpstr>PowerPoint Presentation</vt:lpstr>
      <vt:lpstr>Risk Management</vt:lpstr>
      <vt:lpstr>Global Health, Safety, and Security</vt:lpstr>
      <vt:lpstr>Legal Requirements for Safety and Health</vt:lpstr>
      <vt:lpstr>PowerPoint Presentation</vt:lpstr>
      <vt:lpstr>PowerPoint Presentation</vt:lpstr>
      <vt:lpstr>Occupational Safety and Health Act</vt:lpstr>
      <vt:lpstr>PowerPoint Presentation</vt:lpstr>
      <vt:lpstr>Occupational Safety and Health Act (cont’d)</vt:lpstr>
      <vt:lpstr>Occupational Safety and Health Act (cont’d)</vt:lpstr>
      <vt:lpstr>OSHA Recordkeeping Requirements</vt:lpstr>
      <vt:lpstr>PowerPoint Presentation</vt:lpstr>
      <vt:lpstr>OSHA Inspections</vt:lpstr>
      <vt:lpstr>Cal-OSHA Citations and Violations</vt:lpstr>
      <vt:lpstr>PowerPoint Presentation</vt:lpstr>
      <vt:lpstr>Safety Management</vt:lpstr>
      <vt:lpstr>Safety Management</vt:lpstr>
      <vt:lpstr>PowerPoint Presentation</vt:lpstr>
      <vt:lpstr>PowerPoint Presentation</vt:lpstr>
      <vt:lpstr>Inspection, Investigation, and Evaluation</vt:lpstr>
      <vt:lpstr>Other Employee Health Concerns</vt:lpstr>
      <vt:lpstr>Health Promotion</vt:lpstr>
      <vt:lpstr>PowerPoint Presentation</vt:lpstr>
      <vt:lpstr>Security Concerns at Work</vt:lpstr>
      <vt:lpstr>Workplace Violence</vt:lpstr>
      <vt:lpstr>PowerPoint Presentation</vt:lpstr>
      <vt:lpstr>Security Management</vt:lpstr>
      <vt:lpstr>PowerPoint Presentation</vt:lpstr>
      <vt:lpstr>Disaster Preparation And Recovery Planning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14</dc:subject>
  <dc:creator>Charlie Cook, The University of West Alabama</dc:creator>
  <cp:lastModifiedBy> Phyllis Sigerist</cp:lastModifiedBy>
  <cp:revision>341</cp:revision>
  <dcterms:created xsi:type="dcterms:W3CDTF">2003-02-17T02:06:55Z</dcterms:created>
  <dcterms:modified xsi:type="dcterms:W3CDTF">2013-05-20T00:27:07Z</dcterms:modified>
</cp:coreProperties>
</file>