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729" r:id="rId3"/>
    <p:sldId id="716" r:id="rId4"/>
    <p:sldId id="717" r:id="rId5"/>
    <p:sldId id="718" r:id="rId6"/>
    <p:sldId id="733" r:id="rId7"/>
    <p:sldId id="765" r:id="rId8"/>
    <p:sldId id="719" r:id="rId9"/>
    <p:sldId id="735" r:id="rId10"/>
    <p:sldId id="720" r:id="rId11"/>
    <p:sldId id="767" r:id="rId12"/>
    <p:sldId id="768" r:id="rId13"/>
    <p:sldId id="721" r:id="rId14"/>
    <p:sldId id="722" r:id="rId15"/>
    <p:sldId id="739" r:id="rId16"/>
    <p:sldId id="723" r:id="rId17"/>
    <p:sldId id="741" r:id="rId18"/>
    <p:sldId id="742" r:id="rId19"/>
    <p:sldId id="724" r:id="rId20"/>
    <p:sldId id="725" r:id="rId21"/>
    <p:sldId id="745" r:id="rId22"/>
    <p:sldId id="769" r:id="rId23"/>
    <p:sldId id="770" r:id="rId24"/>
    <p:sldId id="746" r:id="rId25"/>
    <p:sldId id="748" r:id="rId26"/>
    <p:sldId id="750" r:id="rId27"/>
    <p:sldId id="751" r:id="rId28"/>
    <p:sldId id="752" r:id="rId29"/>
    <p:sldId id="726" r:id="rId30"/>
    <p:sldId id="755" r:id="rId31"/>
    <p:sldId id="772" r:id="rId32"/>
    <p:sldId id="771" r:id="rId33"/>
    <p:sldId id="757" r:id="rId34"/>
    <p:sldId id="759" r:id="rId35"/>
    <p:sldId id="762" r:id="rId36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02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E5AC1CC-BE36-42CA-8484-9B829AF9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A4373E-85F9-49E9-AB19-DD2BC00F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AFE565-60D9-4F79-8B64-2A0862DB19EA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EA65AD-D7A1-48D0-9529-4269C8029B2B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55AD2-5A0A-44AA-B4BA-4F6B05E5266F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20E28-166E-4FDC-A25B-7A01A038F351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861D6C-DC66-4C89-A72C-2F5CF0B250DC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01004-C9D9-4150-9942-69A50EEE321B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C9F55C-2F46-4130-8B4C-450FE5C58406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1F7A9-0BEE-4C04-B338-AE28AEF7C518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98435-858C-4A10-A3FE-69E24A793C1C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2AB0B0-4ABA-4B3B-AAFB-F23F05C663EA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D3C60-4541-4A17-A1E3-6150C89F9BDD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B08414-CCBD-4356-91B1-3203E53E36B7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FD029-CADB-4FFD-8A8D-39D640EFDD04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931A0B-5B3B-423D-AA88-A8E5F0EFB350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C7A207-D614-49A8-83FD-9B3E9C5F76F8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79C67E-6023-4AC5-9115-91588472538B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97C8F9-F7CC-4AE2-BB77-05075161C24C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7740C5-E079-4ABE-AB7C-2A9E3B28449C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9AE1E-FDC3-4049-9F45-C7FA60455226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F0B992-1F7C-4DC3-9313-7AC6F59CD793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714A1A-2BBA-48A4-8B29-A5D7C351CD31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78FA96-8084-41E3-8EE5-9CEA9DFA8858}" type="slidenum">
              <a:rPr lang="en-US" sz="1200" smtClean="0"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5C5776-7381-4050-96A6-68FE870C275F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D661A-7FE1-4F49-BC34-AE88C14E2612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96D126-11E4-4DEB-999E-F2EC8BF48E5A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AE0116-DABB-401A-B269-F864C5F63B8A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3A2FFF-1F00-4AB3-BDF0-A1F1FF79A19A}" type="slidenum">
              <a:rPr lang="en-US" sz="1200" smtClean="0">
                <a:latin typeface="Times New Roman" pitchFamily="18" charset="0"/>
              </a:rPr>
              <a:pPr eaLnBrk="1" hangingPunct="1"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678A48-3D2C-4F7A-9514-2552DA1DA521}" type="slidenum">
              <a:rPr lang="en-US" sz="1200" smtClean="0">
                <a:latin typeface="Times New Roman" pitchFamily="18" charset="0"/>
              </a:rPr>
              <a:pPr eaLnBrk="1" hangingPunct="1"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CAF817-F63A-4C44-841D-022F0DE6E9E6}" type="slidenum">
              <a:rPr lang="en-US" sz="1200" smtClean="0">
                <a:latin typeface="Times New Roman" pitchFamily="18" charset="0"/>
              </a:rPr>
              <a:pPr eaLnBrk="1" hangingPunct="1"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3CC833-7D39-43A2-90A7-A48170929007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00D70-E971-4BC7-AD47-C13F3659AADF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7537E8-0F9D-4367-B2CC-36E503734992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9C2EFD-D94D-4687-8075-0AA177D14770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24444-CA0B-42AE-B70D-99A6081062D5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79F5A2-49C1-4226-A633-A382424AD3FD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PowerPoint Presentation by Charlie Cook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4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Compensation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59181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F72C8A1F-11C2-4934-A8D5-CB8693FB8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11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F916A3CE-6CB4-4EDF-9CD3-6721BDE37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7205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2A073DA1-0E5D-49CB-A29F-344FF577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280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25EB830E-8598-4041-A377-DFB1EA4CA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649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92EE2BDB-0B6E-46A9-974E-7DF61728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609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06465AE2-54A6-4367-8BA9-7A76FB264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8989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F360907C-D6D0-43DB-B477-8376C348D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226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F2492216-F962-4A74-97CF-FE60BF2B7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7854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1BDA094B-7E63-446B-9703-C197DACDF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349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13–</a:t>
            </a:r>
            <a:fld id="{28487657-9553-49D9-AE40-4FE4BA910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339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13–</a:t>
            </a:r>
            <a:fld id="{5F2F1934-4C09-4DD1-AFEB-DEF81456F46A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731838" y="3776663"/>
            <a:ext cx="7670800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13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600" b="0" smtClean="0">
                <a:solidFill>
                  <a:schemeClr val="tx1"/>
                </a:solidFill>
                <a:latin typeface="Verdana" pitchFamily="34" charset="0"/>
              </a:rPr>
              <a:t>Managing Employee Benefits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2A042F68-BC5E-4EE6-ADB9-3B9E0F9DD63E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2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13–5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Common Benefits Metrics</a:t>
            </a:r>
          </a:p>
        </p:txBody>
      </p:sp>
      <p:pic>
        <p:nvPicPr>
          <p:cNvPr id="1014789" name="Picture 5" descr="13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08113"/>
            <a:ext cx="820578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E9721277-9F55-4624-9905-6F828AF45FE7}" type="slidenum">
              <a:rPr lang="en-US" sz="900" smtClean="0"/>
              <a:pPr eaLnBrk="1" hangingPunct="1"/>
              <a:t>11</a:t>
            </a:fld>
            <a:endParaRPr lang="en-US" sz="900" smtClean="0"/>
          </a:p>
        </p:txBody>
      </p:sp>
      <p:sp>
        <p:nvSpPr>
          <p:cNvPr id="111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 Cost Control</a:t>
            </a:r>
          </a:p>
        </p:txBody>
      </p:sp>
      <p:grpSp>
        <p:nvGrpSpPr>
          <p:cNvPr id="1111045" name="Group 5"/>
          <p:cNvGrpSpPr>
            <a:grpSpLocks/>
          </p:cNvGrpSpPr>
          <p:nvPr/>
        </p:nvGrpSpPr>
        <p:grpSpPr bwMode="auto">
          <a:xfrm>
            <a:off x="457200" y="1417638"/>
            <a:ext cx="8229600" cy="4114800"/>
            <a:chOff x="173" y="662"/>
            <a:chExt cx="5472" cy="3283"/>
          </a:xfrm>
        </p:grpSpPr>
        <p:pic>
          <p:nvPicPr>
            <p:cNvPr id="23557" name="Picture 6" descr="01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662"/>
              <a:ext cx="5472" cy="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512" y="972"/>
              <a:ext cx="4666" cy="2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marL="457200" indent="-4572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Reducing or dropping benefits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Cost sharing with employees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Sponsoring wellness programs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Fostering employee health education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Direct purchase of benefits by employees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Negotiating reduced-rate benefit contracts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>
                  <a:latin typeface="Trebuchet MS" pitchFamily="34" charset="0"/>
                </a:rPr>
                <a:t>Consolidating of benefits packages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541924FC-0F3A-4841-AAE2-60024C4F788D}" type="slidenum">
              <a:rPr lang="en-US" sz="900" smtClean="0"/>
              <a:pPr eaLnBrk="1" hangingPunct="1"/>
              <a:t>12</a:t>
            </a:fld>
            <a:endParaRPr lang="en-US" sz="900" smtClean="0"/>
          </a:p>
        </p:txBody>
      </p:sp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 Communication</a:t>
            </a:r>
          </a:p>
        </p:txBody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 Plan Description</a:t>
            </a:r>
          </a:p>
          <a:p>
            <a:pPr lvl="1" eaLnBrk="1" hangingPunct="1">
              <a:defRPr/>
            </a:pPr>
            <a:r>
              <a:rPr lang="en-US" smtClean="0"/>
              <a:t>Details the rights and benefits associated with a particular plan </a:t>
            </a:r>
          </a:p>
          <a:p>
            <a:pPr lvl="1" eaLnBrk="1" hangingPunct="1">
              <a:defRPr/>
            </a:pPr>
            <a:r>
              <a:rPr lang="en-US" smtClean="0"/>
              <a:t>Is required by the Employee Retirement Income Security Act (ERISA)</a:t>
            </a:r>
          </a:p>
          <a:p>
            <a:pPr eaLnBrk="1" hangingPunct="1">
              <a:defRPr/>
            </a:pPr>
            <a:r>
              <a:rPr lang="en-US" smtClean="0"/>
              <a:t>Benefits Statement</a:t>
            </a:r>
          </a:p>
          <a:p>
            <a:pPr lvl="1" eaLnBrk="1" hangingPunct="1">
              <a:defRPr/>
            </a:pPr>
            <a:r>
              <a:rPr lang="en-US" smtClean="0"/>
              <a:t>A “personal statement of benefits” that translates benefits into dollar amounts that is given to employees as part of a total rewards education and communication effort.</a:t>
            </a:r>
          </a:p>
          <a:p>
            <a:pPr lvl="1" eaLnBrk="1" hangingPunct="1">
              <a:defRPr/>
            </a:pPr>
            <a:r>
              <a:rPr lang="en-US" smtClean="0"/>
              <a:t>ERISA also requires that employees receive an annual pension-reporting statement.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F459FBC2-480A-404B-89AE-A1C543A6D0FA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13–6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How the Typical Benefits Dollar Is Spent</a:t>
            </a:r>
          </a:p>
        </p:txBody>
      </p:sp>
      <p:pic>
        <p:nvPicPr>
          <p:cNvPr id="1016837" name="Picture 5" descr="1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868363"/>
            <a:ext cx="66738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07FB9524-683F-48F4-B62D-AB8E23C0F2F5}" type="slidenum">
              <a:rPr lang="en-US" sz="900" smtClean="0"/>
              <a:pPr eaLnBrk="1" hangingPunct="1"/>
              <a:t>14</a:t>
            </a:fld>
            <a:endParaRPr lang="en-US" sz="900" smtClean="0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2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13–7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Types of Benefits</a:t>
            </a:r>
          </a:p>
        </p:txBody>
      </p:sp>
      <p:pic>
        <p:nvPicPr>
          <p:cNvPr id="1018885" name="Picture 5" descr="13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68363"/>
            <a:ext cx="82296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B9A425F6-9072-413B-8B49-87EF6753D98A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Security Benefits</a:t>
            </a:r>
          </a:p>
        </p:txBody>
      </p:sp>
      <p:grpSp>
        <p:nvGrpSpPr>
          <p:cNvPr id="1051651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7653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Types of Security Benefits</a:t>
              </a: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464" y="2419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Workers’ Compensation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2183" y="2418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Unemployment Compensation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4032" y="2419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Severance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Pay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FCC3D7D0-6CF6-41C2-828B-2173A96163A7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6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13–8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Private Industry Workers with Health Benefits</a:t>
            </a:r>
          </a:p>
        </p:txBody>
      </p:sp>
      <p:pic>
        <p:nvPicPr>
          <p:cNvPr id="1020933" name="Picture 5" descr="1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8363"/>
            <a:ext cx="8183563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182563" y="5897563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i="1"/>
              <a:t>Source: </a:t>
            </a:r>
            <a:r>
              <a:rPr lang="en-US" sz="900"/>
              <a:t>U.S. Bureau of Labor Statistics, www.bls.gov/ncs/home.htm.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8121554A-F21B-4444-AED6-0645D0429ECC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Health-Care Benefits</a:t>
            </a:r>
          </a:p>
        </p:txBody>
      </p:sp>
      <p:grpSp>
        <p:nvGrpSpPr>
          <p:cNvPr id="1055747" name="Group 3"/>
          <p:cNvGrpSpPr>
            <a:grpSpLocks/>
          </p:cNvGrpSpPr>
          <p:nvPr/>
        </p:nvGrpSpPr>
        <p:grpSpPr bwMode="auto">
          <a:xfrm>
            <a:off x="246063" y="1325563"/>
            <a:ext cx="8686800" cy="3932237"/>
            <a:chOff x="155" y="920"/>
            <a:chExt cx="5472" cy="2392"/>
          </a:xfrm>
        </p:grpSpPr>
        <p:pic>
          <p:nvPicPr>
            <p:cNvPr id="29701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1613" y="1161"/>
              <a:ext cx="2500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Controlling Health-Care Benefits Costs</a:t>
              </a:r>
            </a:p>
          </p:txBody>
        </p:sp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464" y="2342"/>
              <a:ext cx="120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Co-Payments and Employee Contributions</a:t>
              </a:r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2183" y="2350"/>
              <a:ext cx="1382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Managed Care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(</a:t>
              </a:r>
              <a:r>
                <a:rPr lang="en-US" sz="1600" b="1">
                  <a:latin typeface="Trebuchet MS" pitchFamily="34" charset="0"/>
                </a:rPr>
                <a:t>PPOs and HMOs,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Utilization Reviews)</a:t>
              </a:r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032" y="2407"/>
              <a:ext cx="1262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Mini-Medical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Plans</a:t>
              </a:r>
              <a:endParaRPr lang="en-US" sz="20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5695E942-1E21-4F6C-B53D-8533080F7789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Consumer-Driven Health (CDH) Plans</a:t>
            </a:r>
          </a:p>
        </p:txBody>
      </p:sp>
      <p:grpSp>
        <p:nvGrpSpPr>
          <p:cNvPr id="1057795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30725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5"/>
            <p:cNvSpPr txBox="1">
              <a:spLocks noChangeArrowheads="1"/>
            </p:cNvSpPr>
            <p:nvPr/>
          </p:nvSpPr>
          <p:spPr bwMode="auto">
            <a:xfrm>
              <a:off x="1613" y="1154"/>
              <a:ext cx="25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Employee-Focused Health Benefits Plans</a:t>
              </a:r>
            </a:p>
          </p:txBody>
        </p:sp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464" y="2361"/>
              <a:ext cx="120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Defined-Contribution Health Plans</a:t>
              </a:r>
            </a:p>
          </p:txBody>
        </p:sp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2183" y="2360"/>
              <a:ext cx="138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Health Savings Accounts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(HSAs)</a:t>
              </a:r>
            </a:p>
          </p:txBody>
        </p:sp>
        <p:sp>
          <p:nvSpPr>
            <p:cNvPr id="30729" name="Text Box 8"/>
            <p:cNvSpPr txBox="1">
              <a:spLocks noChangeArrowheads="1"/>
            </p:cNvSpPr>
            <p:nvPr/>
          </p:nvSpPr>
          <p:spPr bwMode="auto">
            <a:xfrm>
              <a:off x="4032" y="2361"/>
              <a:ext cx="12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Health Reimbursement Arrangements (HRA)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0AF858EC-99A4-463F-A2A5-3F746CFE1AFF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sp>
        <p:nvSpPr>
          <p:cNvPr id="31747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4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13–9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Components of Consumer-Driven Health Plans</a:t>
            </a:r>
          </a:p>
        </p:txBody>
      </p:sp>
      <p:pic>
        <p:nvPicPr>
          <p:cNvPr id="1022981" name="Picture 5" descr="13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235075"/>
            <a:ext cx="84280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9DE1EF1D-630A-4F0B-B85C-034160DE61BC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grpSp>
        <p:nvGrpSpPr>
          <p:cNvPr id="1031170" name="Group 2"/>
          <p:cNvGrpSpPr>
            <a:grpSpLocks/>
          </p:cNvGrpSpPr>
          <p:nvPr/>
        </p:nvGrpSpPr>
        <p:grpSpPr bwMode="auto">
          <a:xfrm>
            <a:off x="731838" y="2332038"/>
            <a:ext cx="7689850" cy="3840162"/>
            <a:chOff x="208" y="720"/>
            <a:chExt cx="5322" cy="2520"/>
          </a:xfrm>
        </p:grpSpPr>
        <p:pic>
          <p:nvPicPr>
            <p:cNvPr id="14342" name="Picture 3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Text Box 4"/>
            <p:cNvSpPr txBox="1">
              <a:spLocks noChangeArrowheads="1"/>
            </p:cNvSpPr>
            <p:nvPr/>
          </p:nvSpPr>
          <p:spPr bwMode="auto">
            <a:xfrm>
              <a:off x="2303" y="974"/>
              <a:ext cx="111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Employer-Provided Benefits</a:t>
              </a: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519" y="2322"/>
              <a:ext cx="976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Absorb social costs for health care and retirement</a:t>
              </a: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740" y="2322"/>
              <a:ext cx="98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Influence employee decisions about employers </a:t>
              </a:r>
            </a:p>
          </p:txBody>
        </p:sp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3072" y="2325"/>
              <a:ext cx="920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Are increasingly seen as entitlements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4292" y="2383"/>
              <a:ext cx="920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Average over 40% of total payroll costs</a:t>
              </a:r>
            </a:p>
          </p:txBody>
        </p:sp>
      </p:grpSp>
      <p:sp>
        <p:nvSpPr>
          <p:cNvPr id="1031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 and HR Strategy</a:t>
            </a:r>
          </a:p>
        </p:txBody>
      </p:sp>
      <p:sp>
        <p:nvSpPr>
          <p:cNvPr id="103117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</a:t>
            </a:r>
          </a:p>
          <a:p>
            <a:pPr lvl="1" eaLnBrk="1" hangingPunct="1">
              <a:defRPr/>
            </a:pPr>
            <a:r>
              <a:rPr lang="en-US" smtClean="0"/>
              <a:t>An indirect reward given to an employee or group of employees for organizational membership.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3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5F8B7301-35B3-41A2-A0B7-6A65CA7C28FE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2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13–10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Overview of COBRA Provisions</a:t>
            </a:r>
          </a:p>
        </p:txBody>
      </p:sp>
      <p:pic>
        <p:nvPicPr>
          <p:cNvPr id="1025029" name="Picture 5" descr="1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28750"/>
            <a:ext cx="866616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61B54457-9A12-4F54-9670-2FE3F47C5689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Health-Care Legislation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mtClean="0"/>
              <a:t>Health Insurance Portability and Accountability Act (HIPAA) of 1996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Allows employees to switch their health insurance plan from one company to another, regardless of pre-existing health conditions.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Requires employers to provide privacy notices to employees and to not disclose of health information without authorization.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mtClean="0"/>
              <a:t>Flexible Spending Accounts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Benefits plans that allow employees to contribute pre-tax dollars to fund certain additional benefits.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5536BDBF-6D38-4C66-98D6-B09A9A3558B8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Important Health Care Legislation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Mental Health Parity and Addiction Equity Act</a:t>
            </a:r>
          </a:p>
          <a:p>
            <a:pPr lvl="1" eaLnBrk="1" hangingPunct="1">
              <a:defRPr/>
            </a:pPr>
            <a:r>
              <a:rPr lang="en-US" smtClean="0"/>
              <a:t>Requires employers to provide “equal and fair” health care coverage to those individuals adversely affected by mental disorders and substance abuse problems.</a:t>
            </a:r>
          </a:p>
          <a:p>
            <a:pPr eaLnBrk="1" hangingPunct="1">
              <a:defRPr/>
            </a:pPr>
            <a:r>
              <a:rPr lang="en-US" smtClean="0"/>
              <a:t>Children’s Health Insurance Program Reauthorization Act of 2009</a:t>
            </a:r>
          </a:p>
          <a:p>
            <a:pPr lvl="1" eaLnBrk="1" hangingPunct="1">
              <a:defRPr/>
            </a:pPr>
            <a:r>
              <a:rPr lang="en-US" smtClean="0"/>
              <a:t>Gives states the opportunity to provide financial assistance for the defraying of costs associated with employer-based health care programs to (1) children of low-income families or (2) individuals below the age of 19 who are entitled to receive Medicare.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CB647D43-65BC-4733-BC8A-72364BBBE38D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Patient Protection and Affordable Care Act</a:t>
            </a:r>
            <a:endParaRPr lang="en-US" dirty="0" smtClean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Aka Healthcare </a:t>
            </a:r>
            <a:r>
              <a:rPr lang="en-US" dirty="0" smtClean="0"/>
              <a:t>Reform or Obama </a:t>
            </a:r>
            <a:r>
              <a:rPr lang="en-US" dirty="0" smtClean="0"/>
              <a:t>Care – 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March </a:t>
            </a:r>
            <a:r>
              <a:rPr lang="en-US" dirty="0" smtClean="0"/>
              <a:t>23, 2010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Represents </a:t>
            </a:r>
            <a:r>
              <a:rPr lang="en-US" dirty="0"/>
              <a:t>the most significant government expansion and regulatory overhaul of </a:t>
            </a:r>
            <a:r>
              <a:rPr lang="en-US" dirty="0" smtClean="0"/>
              <a:t>the U.S. healthcare system since </a:t>
            </a:r>
            <a:r>
              <a:rPr lang="en-US" dirty="0"/>
              <a:t>the passage </a:t>
            </a:r>
            <a:r>
              <a:rPr lang="en-US" dirty="0" smtClean="0"/>
              <a:t>of Medicare and Medicaid in 1965.</a:t>
            </a:r>
            <a:endParaRPr lang="en-US" dirty="0"/>
          </a:p>
          <a:p>
            <a:pPr lvl="1"/>
            <a:r>
              <a:rPr lang="en-US" dirty="0" smtClean="0"/>
              <a:t>Aims to increase the rate of health insurance coverage for Americans and reduce </a:t>
            </a:r>
            <a:r>
              <a:rPr lang="en-US" dirty="0"/>
              <a:t>the overall costs of health care. </a:t>
            </a:r>
            <a:endParaRPr lang="en-US" dirty="0" smtClean="0"/>
          </a:p>
          <a:p>
            <a:pPr lvl="1"/>
            <a:r>
              <a:rPr lang="en-US" dirty="0"/>
              <a:t>Provides </a:t>
            </a:r>
            <a:r>
              <a:rPr lang="en-US" dirty="0" smtClean="0"/>
              <a:t>mechanisms - including mandates, subsidies, and tax credits - to </a:t>
            </a:r>
            <a:r>
              <a:rPr lang="en-US" dirty="0"/>
              <a:t>employers and individuals to increase the coverage rate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445102A5-A92F-4897-974E-6AA478C50DBA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Retirement Benefits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6435725" cy="5303838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dirty="0" smtClean="0"/>
              <a:t>Social Security Act of 1935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dirty="0" smtClean="0"/>
              <a:t>Provides old age, survivor’s, disability, and retirement benefits.</a:t>
            </a: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dirty="0" smtClean="0"/>
              <a:t>Federal payroll tax </a:t>
            </a:r>
            <a:r>
              <a:rPr lang="en-US" dirty="0" smtClean="0"/>
              <a:t>(6.2%) </a:t>
            </a:r>
            <a:r>
              <a:rPr lang="en-US" dirty="0" smtClean="0"/>
              <a:t>on both </a:t>
            </a:r>
            <a:br>
              <a:rPr lang="en-US" dirty="0" smtClean="0"/>
            </a:br>
            <a:r>
              <a:rPr lang="en-US" dirty="0" smtClean="0"/>
              <a:t>the employer and the </a:t>
            </a:r>
            <a:r>
              <a:rPr lang="en-US" dirty="0" smtClean="0"/>
              <a:t>employee – max compensation taxed is $113,700.</a:t>
            </a:r>
            <a:endParaRPr lang="en-US" dirty="0" smtClean="0"/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dirty="0" smtClean="0"/>
              <a:t>Medicare taxes are </a:t>
            </a:r>
            <a:r>
              <a:rPr lang="en-US" dirty="0"/>
              <a:t>1.49% on both </a:t>
            </a:r>
            <a:br>
              <a:rPr lang="en-US" dirty="0"/>
            </a:br>
            <a:r>
              <a:rPr lang="en-US" dirty="0"/>
              <a:t>the employer and the employee</a:t>
            </a:r>
            <a:r>
              <a:rPr lang="en-US" dirty="0" smtClean="0"/>
              <a:t>.</a:t>
            </a:r>
            <a:endParaRPr lang="en-US" dirty="0" smtClean="0"/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dirty="0" smtClean="0"/>
              <a:t>Benefit payments are based on </a:t>
            </a:r>
            <a:br>
              <a:rPr lang="en-US" dirty="0" smtClean="0"/>
            </a:br>
            <a:r>
              <a:rPr lang="en-US" dirty="0" smtClean="0"/>
              <a:t>an employee’s lifetime earnings.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dirty="0" smtClean="0"/>
              <a:t>Administered by the Social </a:t>
            </a:r>
            <a:br>
              <a:rPr lang="en-US" dirty="0" smtClean="0"/>
            </a:br>
            <a:r>
              <a:rPr lang="en-US" dirty="0" smtClean="0"/>
              <a:t>Security Administration.</a:t>
            </a:r>
          </a:p>
        </p:txBody>
      </p:sp>
      <p:pic>
        <p:nvPicPr>
          <p:cNvPr id="36869" name="Picture 4" descr="j01886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37561"/>
            <a:ext cx="17954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1F337C86-6C9B-461F-B4BE-AFCD934DF46E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Pension Plans</a:t>
            </a:r>
          </a:p>
        </p:txBody>
      </p:sp>
      <p:grpSp>
        <p:nvGrpSpPr>
          <p:cNvPr id="107008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37893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Types of Pension Plans</a:t>
              </a:r>
            </a:p>
          </p:txBody>
        </p:sp>
        <p:sp>
          <p:nvSpPr>
            <p:cNvPr id="37895" name="Text Box 6"/>
            <p:cNvSpPr txBox="1">
              <a:spLocks noChangeArrowheads="1"/>
            </p:cNvSpPr>
            <p:nvPr/>
          </p:nvSpPr>
          <p:spPr bwMode="auto">
            <a:xfrm>
              <a:off x="464" y="2419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Defined-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Benefit Plan</a:t>
              </a:r>
            </a:p>
          </p:txBody>
        </p:sp>
        <p:sp>
          <p:nvSpPr>
            <p:cNvPr id="37896" name="Text Box 7"/>
            <p:cNvSpPr txBox="1">
              <a:spLocks noChangeArrowheads="1"/>
            </p:cNvSpPr>
            <p:nvPr/>
          </p:nvSpPr>
          <p:spPr bwMode="auto">
            <a:xfrm>
              <a:off x="2183" y="2418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Defined-Contribution Plan</a:t>
              </a:r>
            </a:p>
          </p:txBody>
        </p:sp>
        <p:sp>
          <p:nvSpPr>
            <p:cNvPr id="37897" name="Text Box 8"/>
            <p:cNvSpPr txBox="1">
              <a:spLocks noChangeArrowheads="1"/>
            </p:cNvSpPr>
            <p:nvPr/>
          </p:nvSpPr>
          <p:spPr bwMode="auto">
            <a:xfrm>
              <a:off x="4032" y="2419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Cash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Balance Plan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8AE6E27E-9625-4BE9-9EA8-DBCE202033DF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Pension Plan Concepts</a:t>
            </a:r>
          </a:p>
        </p:txBody>
      </p:sp>
      <p:grpSp>
        <p:nvGrpSpPr>
          <p:cNvPr id="1074179" name="Group 3"/>
          <p:cNvGrpSpPr>
            <a:grpSpLocks/>
          </p:cNvGrpSpPr>
          <p:nvPr/>
        </p:nvGrpSpPr>
        <p:grpSpPr bwMode="auto">
          <a:xfrm>
            <a:off x="1555750" y="1508125"/>
            <a:ext cx="6216650" cy="4206875"/>
            <a:chOff x="1038" y="700"/>
            <a:chExt cx="3916" cy="3361"/>
          </a:xfrm>
        </p:grpSpPr>
        <p:pic>
          <p:nvPicPr>
            <p:cNvPr id="39941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Text Box 5"/>
            <p:cNvSpPr txBox="1">
              <a:spLocks noChangeArrowheads="1"/>
            </p:cNvSpPr>
            <p:nvPr/>
          </p:nvSpPr>
          <p:spPr bwMode="auto">
            <a:xfrm>
              <a:off x="2516" y="1890"/>
              <a:ext cx="900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Pension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Plan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Formats</a:t>
              </a:r>
            </a:p>
          </p:txBody>
        </p:sp>
        <p:sp>
          <p:nvSpPr>
            <p:cNvPr id="39943" name="Text Box 6"/>
            <p:cNvSpPr txBox="1">
              <a:spLocks noChangeArrowheads="1"/>
            </p:cNvSpPr>
            <p:nvPr/>
          </p:nvSpPr>
          <p:spPr bwMode="auto">
            <a:xfrm>
              <a:off x="1210" y="954"/>
              <a:ext cx="150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Contributory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Plan</a:t>
              </a:r>
            </a:p>
          </p:txBody>
        </p:sp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3168" y="954"/>
              <a:ext cx="146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Non-Contributory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Plan</a:t>
              </a:r>
            </a:p>
          </p:txBody>
        </p:sp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>
              <a:off x="3186" y="3140"/>
              <a:ext cx="1440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Portability of Pension Benefits</a:t>
              </a:r>
            </a:p>
          </p:txBody>
        </p:sp>
        <p:sp>
          <p:nvSpPr>
            <p:cNvPr id="39946" name="Text Box 9"/>
            <p:cNvSpPr txBox="1">
              <a:spLocks noChangeArrowheads="1"/>
            </p:cNvSpPr>
            <p:nvPr/>
          </p:nvSpPr>
          <p:spPr bwMode="auto">
            <a:xfrm>
              <a:off x="1231" y="3141"/>
              <a:ext cx="1493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Vesting of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Pension Rights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CD3DBA92-7FBD-428C-A82B-903A969F926A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Individual Retirement Options</a:t>
            </a:r>
          </a:p>
        </p:txBody>
      </p:sp>
      <p:grpSp>
        <p:nvGrpSpPr>
          <p:cNvPr id="1076227" name="Group 3"/>
          <p:cNvGrpSpPr>
            <a:grpSpLocks/>
          </p:cNvGrpSpPr>
          <p:nvPr/>
        </p:nvGrpSpPr>
        <p:grpSpPr bwMode="auto">
          <a:xfrm>
            <a:off x="1189038" y="1050925"/>
            <a:ext cx="6583362" cy="5076825"/>
            <a:chOff x="864" y="805"/>
            <a:chExt cx="4147" cy="3198"/>
          </a:xfrm>
        </p:grpSpPr>
        <p:pic>
          <p:nvPicPr>
            <p:cNvPr id="40965" name="Picture 4" descr="010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805"/>
              <a:ext cx="4147" cy="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1134" y="2160"/>
              <a:ext cx="103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Individual Retirement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Options</a:t>
              </a:r>
            </a:p>
          </p:txBody>
        </p:sp>
        <p:sp>
          <p:nvSpPr>
            <p:cNvPr id="40967" name="Text Box 6"/>
            <p:cNvSpPr txBox="1">
              <a:spLocks noChangeArrowheads="1"/>
            </p:cNvSpPr>
            <p:nvPr/>
          </p:nvSpPr>
          <p:spPr bwMode="auto">
            <a:xfrm>
              <a:off x="3035" y="1002"/>
              <a:ext cx="1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Individual Retirement Account (IRA)</a:t>
              </a:r>
            </a:p>
          </p:txBody>
        </p:sp>
        <p:sp>
          <p:nvSpPr>
            <p:cNvPr id="40968" name="Text Box 7"/>
            <p:cNvSpPr txBox="1">
              <a:spLocks noChangeArrowheads="1"/>
            </p:cNvSpPr>
            <p:nvPr/>
          </p:nvSpPr>
          <p:spPr bwMode="auto">
            <a:xfrm>
              <a:off x="3035" y="1814"/>
              <a:ext cx="1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401(k) and Roth IRA</a:t>
              </a:r>
            </a:p>
          </p:txBody>
        </p:sp>
        <p:sp>
          <p:nvSpPr>
            <p:cNvPr id="40969" name="Text Box 8"/>
            <p:cNvSpPr txBox="1">
              <a:spLocks noChangeArrowheads="1"/>
            </p:cNvSpPr>
            <p:nvPr/>
          </p:nvSpPr>
          <p:spPr bwMode="auto">
            <a:xfrm>
              <a:off x="3035" y="2621"/>
              <a:ext cx="1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403(b)</a:t>
              </a:r>
            </a:p>
          </p:txBody>
        </p:sp>
        <p:sp>
          <p:nvSpPr>
            <p:cNvPr id="40970" name="Text Box 9"/>
            <p:cNvSpPr txBox="1">
              <a:spLocks noChangeArrowheads="1"/>
            </p:cNvSpPr>
            <p:nvPr/>
          </p:nvSpPr>
          <p:spPr bwMode="auto">
            <a:xfrm>
              <a:off x="3035" y="3427"/>
              <a:ext cx="1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Keogh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BC4C566F-7371-4DB6-8BAA-1B95BC2692E5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Legal Requirements for Retirement Benefits</a:t>
            </a:r>
          </a:p>
        </p:txBody>
      </p:sp>
      <p:grpSp>
        <p:nvGrpSpPr>
          <p:cNvPr id="1078275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41989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Employee Retirement Security</a:t>
              </a:r>
            </a:p>
          </p:txBody>
        </p:sp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464" y="2284"/>
              <a:ext cx="120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Employee Retirement Income Security Act (ERISA) 1974</a:t>
              </a:r>
            </a:p>
          </p:txBody>
        </p:sp>
        <p:sp>
          <p:nvSpPr>
            <p:cNvPr id="41992" name="Text Box 7"/>
            <p:cNvSpPr txBox="1">
              <a:spLocks noChangeArrowheads="1"/>
            </p:cNvSpPr>
            <p:nvPr/>
          </p:nvSpPr>
          <p:spPr bwMode="auto">
            <a:xfrm>
              <a:off x="2183" y="2360"/>
              <a:ext cx="138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Retirement Equity Act (amended ERISA in 1984)</a:t>
              </a:r>
            </a:p>
          </p:txBody>
        </p:sp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4032" y="2361"/>
              <a:ext cx="12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Qualified Domestic Relations Order (QDRO)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7A29F421-60FA-47F8-9CC0-5ADA4BC2156B}" type="slidenum">
              <a:rPr lang="en-US" sz="900" smtClean="0"/>
              <a:pPr eaLnBrk="1" hangingPunct="1"/>
              <a:t>29</a:t>
            </a:fld>
            <a:endParaRPr lang="en-US" sz="900" smtClean="0"/>
          </a:p>
        </p:txBody>
      </p:sp>
      <p:sp>
        <p:nvSpPr>
          <p:cNvPr id="44035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6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13–12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Common Types of Financial Benefits</a:t>
            </a:r>
          </a:p>
        </p:txBody>
      </p:sp>
      <p:pic>
        <p:nvPicPr>
          <p:cNvPr id="1027077" name="Picture 5" descr="1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235075"/>
            <a:ext cx="8193087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C5501451-4A11-4641-B29E-BE03FB51572D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13–1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Employer Compensation and Benefits Costs per Hour</a:t>
            </a:r>
          </a:p>
        </p:txBody>
      </p:sp>
      <p:pic>
        <p:nvPicPr>
          <p:cNvPr id="1006597" name="Picture 5" descr="1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662113"/>
            <a:ext cx="8212137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365125" y="5532438"/>
            <a:ext cx="2520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i="1"/>
              <a:t>Source: </a:t>
            </a:r>
            <a:r>
              <a:rPr lang="en-US" sz="900"/>
              <a:t>U.S. Bureau of Labor Statistics, 2008.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41E62D93-8FF4-4D39-9D59-17DA9C864544}" type="slidenum">
              <a:rPr lang="en-US" sz="900" smtClean="0"/>
              <a:pPr eaLnBrk="1" hangingPunct="1"/>
              <a:t>30</a:t>
            </a:fld>
            <a:endParaRPr lang="en-US" sz="900" smtClean="0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Family Medical Leave Act (FMLA)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Coverage</a:t>
            </a:r>
          </a:p>
          <a:p>
            <a:pPr lvl="1" eaLnBrk="1" hangingPunct="1">
              <a:defRPr/>
            </a:pPr>
            <a:r>
              <a:rPr lang="en-US" dirty="0" smtClean="0"/>
              <a:t>Employers with 50 or more employees</a:t>
            </a:r>
          </a:p>
          <a:p>
            <a:pPr lvl="1" eaLnBrk="1" hangingPunct="1">
              <a:defRPr/>
            </a:pPr>
            <a:r>
              <a:rPr lang="en-US" dirty="0" smtClean="0"/>
              <a:t>Employees who have worked at least 12 months and 1,250 hours in the previous year.</a:t>
            </a:r>
          </a:p>
          <a:p>
            <a:pPr eaLnBrk="1" hangingPunct="1">
              <a:defRPr/>
            </a:pPr>
            <a:r>
              <a:rPr lang="en-US" dirty="0" smtClean="0"/>
              <a:t>Requirements</a:t>
            </a:r>
          </a:p>
          <a:p>
            <a:pPr lvl="1" eaLnBrk="1" hangingPunct="1">
              <a:defRPr/>
            </a:pPr>
            <a:r>
              <a:rPr lang="en-US" dirty="0" smtClean="0"/>
              <a:t>Eligible employees can take up to a total of 12 weeks of </a:t>
            </a:r>
            <a:r>
              <a:rPr lang="en-US" u="sng" dirty="0" smtClean="0"/>
              <a:t>unpaid leave</a:t>
            </a:r>
            <a:r>
              <a:rPr lang="en-US" dirty="0" smtClean="0"/>
              <a:t> in a 12-month period to attend to a family or serious medical condition.</a:t>
            </a:r>
          </a:p>
          <a:p>
            <a:pPr lvl="1" eaLnBrk="1" hangingPunct="1">
              <a:defRPr/>
            </a:pPr>
            <a:r>
              <a:rPr lang="en-US" dirty="0" smtClean="0"/>
              <a:t>Employees must exhaust all other forms of leave.</a:t>
            </a:r>
          </a:p>
          <a:p>
            <a:pPr lvl="1" eaLnBrk="1" hangingPunct="1">
              <a:defRPr/>
            </a:pPr>
            <a:r>
              <a:rPr lang="en-US" dirty="0" smtClean="0"/>
              <a:t>Employees have rights to continued health benefits and to return to their job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/>
              <a:t>Domestic partners are not included.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3–</a:t>
            </a:r>
            <a:fld id="{BDFD3891-7F0A-4677-BC17-2071829DF22D}" type="slidenum">
              <a:rPr lang="en-US" sz="900" smtClean="0"/>
              <a:pPr eaLnBrk="1" hangingPunct="1"/>
              <a:t>31</a:t>
            </a:fld>
            <a:endParaRPr lang="en-US" sz="900" smtClean="0"/>
          </a:p>
        </p:txBody>
      </p:sp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California Leaves</a:t>
            </a:r>
            <a:endParaRPr lang="en-US" dirty="0" smtClean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33488"/>
            <a:ext cx="8102600" cy="53038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Pregnancy Disability Leave (PDL) – </a:t>
            </a:r>
          </a:p>
          <a:p>
            <a:pPr lvl="1" eaLnBrk="1" hangingPunct="1">
              <a:defRPr/>
            </a:pPr>
            <a:r>
              <a:rPr lang="en-US" dirty="0" smtClean="0"/>
              <a:t>Requires that any employer with 5 or more employees be given up to 4 months </a:t>
            </a:r>
            <a:r>
              <a:rPr lang="en-US" dirty="0"/>
              <a:t>(693 hours if normally works 40 hours </a:t>
            </a:r>
            <a:r>
              <a:rPr lang="en-US" dirty="0" smtClean="0"/>
              <a:t>weekly) of leave without pay due to pregnancy or related disability. </a:t>
            </a:r>
          </a:p>
          <a:p>
            <a:pPr lvl="1" eaLnBrk="1" hangingPunct="1">
              <a:defRPr/>
            </a:pPr>
            <a:r>
              <a:rPr lang="en-US" dirty="0" smtClean="0"/>
              <a:t>January 2012 – employer must maintain coverage under group health plans for up to 4 months, at the level and under the conditions that would have been provided if employee was not on leave. </a:t>
            </a:r>
          </a:p>
          <a:p>
            <a:pPr lvl="1" eaLnBrk="1" hangingPunct="1">
              <a:defRPr/>
            </a:pPr>
            <a:r>
              <a:rPr lang="en-US" dirty="0" smtClean="0"/>
              <a:t>Runs concurrent with </a:t>
            </a:r>
            <a:r>
              <a:rPr lang="en-US" dirty="0" err="1" smtClean="0"/>
              <a:t>FMLA</a:t>
            </a:r>
            <a:r>
              <a:rPr lang="en-US" dirty="0" smtClean="0"/>
              <a:t> if employee is eligible </a:t>
            </a:r>
          </a:p>
          <a:p>
            <a:pPr marL="341312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4287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3–</a:t>
            </a:r>
            <a:fld id="{8BB1936D-4B4A-4989-A332-130BB0AC76D1}" type="slidenum">
              <a:rPr lang="en-US" sz="900" smtClean="0"/>
              <a:pPr eaLnBrk="1" hangingPunct="1"/>
              <a:t>32</a:t>
            </a:fld>
            <a:endParaRPr lang="en-US" sz="900" smtClean="0"/>
          </a:p>
        </p:txBody>
      </p:sp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84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California Leaves </a:t>
            </a:r>
            <a:endParaRPr lang="en-US" dirty="0" smtClean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33488"/>
            <a:ext cx="8102600" cy="53038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California Family Rights Act (</a:t>
            </a:r>
            <a:r>
              <a:rPr lang="en-US" dirty="0" err="1" smtClean="0"/>
              <a:t>CFRA</a:t>
            </a:r>
            <a:r>
              <a:rPr lang="en-US" dirty="0" smtClean="0"/>
              <a:t>) 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Employers with 50 or more employees</a:t>
            </a:r>
          </a:p>
          <a:p>
            <a:pPr lvl="1" eaLnBrk="1" hangingPunct="1">
              <a:defRPr/>
            </a:pPr>
            <a:r>
              <a:rPr lang="en-US" dirty="0"/>
              <a:t>Employees who have worked at least 12 months and 1,250 hours in the previous year.</a:t>
            </a:r>
          </a:p>
          <a:p>
            <a:pPr eaLnBrk="1" hangingPunct="1">
              <a:defRPr/>
            </a:pPr>
            <a:r>
              <a:rPr lang="en-US" dirty="0"/>
              <a:t>Requirements</a:t>
            </a:r>
          </a:p>
          <a:p>
            <a:pPr lvl="1" eaLnBrk="1" hangingPunct="1">
              <a:defRPr/>
            </a:pPr>
            <a:r>
              <a:rPr lang="en-US" dirty="0"/>
              <a:t>Eligible employees can take up to a total of 12 weeks of </a:t>
            </a:r>
            <a:r>
              <a:rPr lang="en-US" u="sng" dirty="0"/>
              <a:t>unpaid leave</a:t>
            </a:r>
            <a:r>
              <a:rPr lang="en-US" dirty="0"/>
              <a:t> in a 12-month period to attend to a family or serious medical </a:t>
            </a:r>
            <a:r>
              <a:rPr lang="en-US" dirty="0" smtClean="0"/>
              <a:t>condition or baby bonding.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Employees must exhaust all other forms of leave.</a:t>
            </a:r>
          </a:p>
          <a:p>
            <a:pPr lvl="1" eaLnBrk="1" hangingPunct="1">
              <a:defRPr/>
            </a:pPr>
            <a:r>
              <a:rPr lang="en-US" dirty="0"/>
              <a:t>Employees have rights to continued health benefits and to return to their job.</a:t>
            </a:r>
          </a:p>
          <a:p>
            <a:pPr lvl="1" eaLnBrk="1" hangingPunct="1">
              <a:defRPr/>
            </a:pPr>
            <a:r>
              <a:rPr lang="en-US" dirty="0"/>
              <a:t>Domestic partners are </a:t>
            </a:r>
            <a:r>
              <a:rPr lang="en-US" dirty="0" smtClean="0"/>
              <a:t>included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3783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98186F45-6CDB-4B28-A9C8-AD7B733C0063}" type="slidenum">
              <a:rPr lang="en-US" sz="900" smtClean="0"/>
              <a:pPr eaLnBrk="1" hangingPunct="1"/>
              <a:t>33</a:t>
            </a:fld>
            <a:endParaRPr lang="en-US" sz="900" smtClean="0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2550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Family-Care Benefits</a:t>
            </a:r>
          </a:p>
        </p:txBody>
      </p:sp>
      <p:grpSp>
        <p:nvGrpSpPr>
          <p:cNvPr id="1088515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46085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Family-Based Benefits</a:t>
              </a:r>
            </a:p>
          </p:txBody>
        </p:sp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464" y="2419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Adoption Benefits</a:t>
              </a:r>
            </a:p>
          </p:txBody>
        </p:sp>
        <p:sp>
          <p:nvSpPr>
            <p:cNvPr id="46088" name="Text Box 7"/>
            <p:cNvSpPr txBox="1">
              <a:spLocks noChangeArrowheads="1"/>
            </p:cNvSpPr>
            <p:nvPr/>
          </p:nvSpPr>
          <p:spPr bwMode="auto">
            <a:xfrm>
              <a:off x="2183" y="2418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Child-Care Assistance</a:t>
              </a:r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4032" y="2419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Elder-Care Benefits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47ADAE7C-BEC6-4691-A356-843CFFB670AD}" type="slidenum">
              <a:rPr lang="en-US" sz="900" smtClean="0"/>
              <a:pPr eaLnBrk="1" hangingPunct="1"/>
              <a:t>34</a:t>
            </a:fld>
            <a:endParaRPr lang="en-US" sz="900" smtClean="0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Time-Off and Other Benefits</a:t>
            </a:r>
          </a:p>
        </p:txBody>
      </p:sp>
      <p:grpSp>
        <p:nvGrpSpPr>
          <p:cNvPr id="1092611" name="Group 3"/>
          <p:cNvGrpSpPr>
            <a:grpSpLocks/>
          </p:cNvGrpSpPr>
          <p:nvPr/>
        </p:nvGrpSpPr>
        <p:grpSpPr bwMode="auto">
          <a:xfrm>
            <a:off x="1279525" y="960438"/>
            <a:ext cx="6546850" cy="5303837"/>
            <a:chOff x="791" y="692"/>
            <a:chExt cx="4181" cy="3369"/>
          </a:xfrm>
        </p:grpSpPr>
        <p:pic>
          <p:nvPicPr>
            <p:cNvPr id="48133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1498" y="1017"/>
              <a:ext cx="92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Holiday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Pay</a:t>
              </a:r>
            </a:p>
          </p:txBody>
        </p:sp>
        <p:sp>
          <p:nvSpPr>
            <p:cNvPr id="48135" name="Text Box 6"/>
            <p:cNvSpPr txBox="1">
              <a:spLocks noChangeArrowheads="1"/>
            </p:cNvSpPr>
            <p:nvPr/>
          </p:nvSpPr>
          <p:spPr bwMode="auto">
            <a:xfrm>
              <a:off x="3456" y="1017"/>
              <a:ext cx="92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Vacation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Pay</a:t>
              </a:r>
            </a:p>
          </p:txBody>
        </p:sp>
        <p:sp>
          <p:nvSpPr>
            <p:cNvPr id="48136" name="Text Box 7"/>
            <p:cNvSpPr txBox="1">
              <a:spLocks noChangeArrowheads="1"/>
            </p:cNvSpPr>
            <p:nvPr/>
          </p:nvSpPr>
          <p:spPr bwMode="auto">
            <a:xfrm>
              <a:off x="3744" y="2524"/>
              <a:ext cx="92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Leaves of Absence</a:t>
              </a:r>
            </a:p>
          </p:txBody>
        </p:sp>
        <p:sp>
          <p:nvSpPr>
            <p:cNvPr id="48137" name="Text Box 8"/>
            <p:cNvSpPr txBox="1">
              <a:spLocks noChangeArrowheads="1"/>
            </p:cNvSpPr>
            <p:nvPr/>
          </p:nvSpPr>
          <p:spPr bwMode="auto">
            <a:xfrm>
              <a:off x="1210" y="2524"/>
              <a:ext cx="92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Miscellaneous Benefits</a:t>
              </a:r>
            </a:p>
          </p:txBody>
        </p:sp>
        <p:sp>
          <p:nvSpPr>
            <p:cNvPr id="48138" name="Text Box 9"/>
            <p:cNvSpPr txBox="1">
              <a:spLocks noChangeArrowheads="1"/>
            </p:cNvSpPr>
            <p:nvPr/>
          </p:nvSpPr>
          <p:spPr bwMode="auto">
            <a:xfrm>
              <a:off x="2477" y="3195"/>
              <a:ext cx="921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Paid-Time-Off (PTO) Plans</a:t>
              </a:r>
            </a:p>
          </p:txBody>
        </p:sp>
        <p:sp>
          <p:nvSpPr>
            <p:cNvPr id="48139" name="Text Box 10"/>
            <p:cNvSpPr txBox="1">
              <a:spLocks noChangeArrowheads="1"/>
            </p:cNvSpPr>
            <p:nvPr/>
          </p:nvSpPr>
          <p:spPr bwMode="auto">
            <a:xfrm>
              <a:off x="2477" y="1898"/>
              <a:ext cx="921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Time-Off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and Other Benefits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9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8EAD4CCE-4DF6-4CA7-8F9A-7B34B85A7BC1}" type="slidenum">
              <a:rPr lang="en-US" sz="900" smtClean="0"/>
              <a:pPr eaLnBrk="1" hangingPunct="1"/>
              <a:t>35</a:t>
            </a:fld>
            <a:endParaRPr lang="en-US" sz="900" smtClean="0"/>
          </a:p>
        </p:txBody>
      </p:sp>
      <p:sp>
        <p:nvSpPr>
          <p:cNvPr id="49155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56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13–13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2378075" y="417513"/>
            <a:ext cx="6218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Percentage of Companies with Various Paid-Time-Off Plans</a:t>
            </a:r>
          </a:p>
        </p:txBody>
      </p:sp>
      <p:pic>
        <p:nvPicPr>
          <p:cNvPr id="1098757" name="Picture 5" descr="1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8363"/>
            <a:ext cx="6562725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92075" y="5897563"/>
            <a:ext cx="2908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i="1"/>
              <a:t>Source: </a:t>
            </a:r>
            <a:r>
              <a:rPr lang="en-US" sz="900"/>
              <a:t>U.S. Bureau of Labor Statistics, www.bls.gov.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9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A1F2DB8D-AF60-4D24-85A4-1D19C8DE923E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13–2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Strategic Benefits Considerations</a:t>
            </a:r>
          </a:p>
        </p:txBody>
      </p:sp>
      <p:pic>
        <p:nvPicPr>
          <p:cNvPr id="1008645" name="Picture 5" descr="1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138238"/>
            <a:ext cx="685958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7BF2F444-6EF5-4231-A7AA-30A8C17A90A0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2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13–3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Benefits Management Components</a:t>
            </a:r>
          </a:p>
        </p:txBody>
      </p:sp>
      <p:pic>
        <p:nvPicPr>
          <p:cNvPr id="1010693" name="Picture 5" descr="13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62088"/>
            <a:ext cx="645953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9AD01614-F839-49FA-804B-AA1C715893BA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 Design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Decisions Affecting Benefit Design:</a:t>
            </a:r>
          </a:p>
          <a:p>
            <a:pPr lvl="1" eaLnBrk="1" hangingPunct="1">
              <a:defRPr/>
            </a:pPr>
            <a:r>
              <a:rPr lang="en-US" smtClean="0"/>
              <a:t>How much total compensation, including benefits, </a:t>
            </a:r>
            <a:br>
              <a:rPr lang="en-US" smtClean="0"/>
            </a:br>
            <a:r>
              <a:rPr lang="en-US" smtClean="0"/>
              <a:t>can be provided?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What part of total compensation of individuals should benefits comprise?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Which employees should get which benefits?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What expense levels are acceptable for each benefit?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What are we getting in return for the benefit?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How flexible should the benefits package be?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9B9AEC7E-ED6F-4AD6-9BF5-99A89BD627AD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Flexible Benefits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Flexible Benefits Plan</a:t>
            </a:r>
          </a:p>
          <a:p>
            <a:pPr lvl="1" eaLnBrk="1" hangingPunct="1">
              <a:defRPr/>
            </a:pPr>
            <a:r>
              <a:rPr lang="en-US" smtClean="0"/>
              <a:t>A program that allows employees to select the benefits they prefer from groups of benefits established by the employer.</a:t>
            </a:r>
          </a:p>
          <a:p>
            <a:pPr eaLnBrk="1" hangingPunct="1">
              <a:defRPr/>
            </a:pPr>
            <a:r>
              <a:rPr lang="en-US" smtClean="0"/>
              <a:t>The Challenge of Providing Choices</a:t>
            </a:r>
          </a:p>
          <a:p>
            <a:pPr lvl="1" eaLnBrk="1" hangingPunct="1">
              <a:defRPr/>
            </a:pPr>
            <a:r>
              <a:rPr lang="en-US" smtClean="0"/>
              <a:t>Inappropriate benefits package</a:t>
            </a:r>
          </a:p>
          <a:p>
            <a:pPr lvl="2" eaLnBrk="1" hangingPunct="1">
              <a:defRPr/>
            </a:pPr>
            <a:r>
              <a:rPr lang="en-US" smtClean="0"/>
              <a:t>Requiring selection of core benefits</a:t>
            </a:r>
          </a:p>
          <a:p>
            <a:pPr lvl="1" eaLnBrk="1" hangingPunct="1">
              <a:defRPr/>
            </a:pPr>
            <a:r>
              <a:rPr lang="en-US" smtClean="0"/>
              <a:t>Adverse selection</a:t>
            </a:r>
          </a:p>
          <a:p>
            <a:pPr lvl="2" eaLnBrk="1" hangingPunct="1">
              <a:defRPr/>
            </a:pPr>
            <a:r>
              <a:rPr lang="en-US" smtClean="0"/>
              <a:t>Situation in which only higher-risk employees select and use certain benefits</a:t>
            </a:r>
          </a:p>
          <a:p>
            <a:pPr lvl="1" eaLnBrk="1" hangingPunct="1">
              <a:defRPr/>
            </a:pPr>
            <a:r>
              <a:rPr lang="en-US" smtClean="0"/>
              <a:t>Administrative time and plan complexity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8A25C292-7F8B-4BF8-BEF1-00A0B8F33C9C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460375" y="971550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13–4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4206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Division of HR Responsibilities: Benefits Administration</a:t>
            </a:r>
          </a:p>
        </p:txBody>
      </p:sp>
      <p:pic>
        <p:nvPicPr>
          <p:cNvPr id="1012741" name="Picture 5" descr="13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0925"/>
            <a:ext cx="84978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13–</a:t>
            </a:r>
            <a:fld id="{93B810FA-FCEB-47F7-98C3-601CACE55116}" type="slidenum">
              <a:rPr lang="en-US" sz="900" smtClean="0"/>
              <a:pPr eaLnBrk="1" hangingPunct="1"/>
              <a:t>9</a:t>
            </a:fld>
            <a:endParaRPr lang="en-US" sz="900" smtClean="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Technology and Benefits Administration</a:t>
            </a:r>
          </a:p>
        </p:txBody>
      </p:sp>
      <p:grpSp>
        <p:nvGrpSpPr>
          <p:cNvPr id="1043459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1509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1613" y="1154"/>
              <a:ext cx="25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Benefits Administration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Issues and Trends</a:t>
              </a:r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464" y="2333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Outsourcing of Benefits Administration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2183" y="2332"/>
              <a:ext cx="138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Internet-Based Administration Systems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4032" y="2333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Benefits Measurement (Return vs. Costs)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1117</Words>
  <Application>Microsoft Office PowerPoint</Application>
  <PresentationFormat>On-screen Show (4:3)</PresentationFormat>
  <Paragraphs>238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Human Resource Management 13e.</vt:lpstr>
      <vt:lpstr>CHAPTER 13 Managing Employee Benefits</vt:lpstr>
      <vt:lpstr>Benefits and HR Strategy</vt:lpstr>
      <vt:lpstr>PowerPoint Presentation</vt:lpstr>
      <vt:lpstr>PowerPoint Presentation</vt:lpstr>
      <vt:lpstr>PowerPoint Presentation</vt:lpstr>
      <vt:lpstr>Benefits Design</vt:lpstr>
      <vt:lpstr>Flexible Benefits</vt:lpstr>
      <vt:lpstr>PowerPoint Presentation</vt:lpstr>
      <vt:lpstr>HR Technology and Benefits Administration</vt:lpstr>
      <vt:lpstr>PowerPoint Presentation</vt:lpstr>
      <vt:lpstr>Benefits Cost Control</vt:lpstr>
      <vt:lpstr>Benefits Communication</vt:lpstr>
      <vt:lpstr>PowerPoint Presentation</vt:lpstr>
      <vt:lpstr>PowerPoint Presentation</vt:lpstr>
      <vt:lpstr>Security Benefits</vt:lpstr>
      <vt:lpstr>PowerPoint Presentation</vt:lpstr>
      <vt:lpstr>Health-Care Benefits</vt:lpstr>
      <vt:lpstr>Consumer-Driven Health (CDH) Plans</vt:lpstr>
      <vt:lpstr>PowerPoint Presentation</vt:lpstr>
      <vt:lpstr>PowerPoint Presentation</vt:lpstr>
      <vt:lpstr>Health-Care Legislation</vt:lpstr>
      <vt:lpstr>Other Important Health Care Legislation</vt:lpstr>
      <vt:lpstr>Patient Protection and Affordable Care Act</vt:lpstr>
      <vt:lpstr>Retirement Benefits</vt:lpstr>
      <vt:lpstr>Pension Plans</vt:lpstr>
      <vt:lpstr>Pension Plan Concepts</vt:lpstr>
      <vt:lpstr>Individual Retirement Options</vt:lpstr>
      <vt:lpstr>Legal Requirements for Retirement Benefits</vt:lpstr>
      <vt:lpstr>PowerPoint Presentation</vt:lpstr>
      <vt:lpstr>Family Medical Leave Act (FMLA)</vt:lpstr>
      <vt:lpstr>California Leaves</vt:lpstr>
      <vt:lpstr>California Leaves </vt:lpstr>
      <vt:lpstr>Family-Care Benefits</vt:lpstr>
      <vt:lpstr>Time-Off and Other Benefits</vt:lpstr>
      <vt:lpstr>PowerPoint Presentation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13</dc:subject>
  <dc:creator>Charlie Cook, The University of West Alabama</dc:creator>
  <cp:lastModifiedBy> Phyllis Sigerist</cp:lastModifiedBy>
  <cp:revision>347</cp:revision>
  <dcterms:created xsi:type="dcterms:W3CDTF">2003-02-17T02:06:55Z</dcterms:created>
  <dcterms:modified xsi:type="dcterms:W3CDTF">2013-05-20T00:23:54Z</dcterms:modified>
</cp:coreProperties>
</file>