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730" r:id="rId3"/>
    <p:sldId id="729" r:id="rId4"/>
    <p:sldId id="716" r:id="rId5"/>
    <p:sldId id="754" r:id="rId6"/>
    <p:sldId id="717" r:id="rId7"/>
    <p:sldId id="734" r:id="rId8"/>
    <p:sldId id="735" r:id="rId9"/>
    <p:sldId id="718" r:id="rId10"/>
    <p:sldId id="736" r:id="rId11"/>
    <p:sldId id="738" r:id="rId12"/>
    <p:sldId id="719" r:id="rId13"/>
    <p:sldId id="740" r:id="rId14"/>
    <p:sldId id="720" r:id="rId15"/>
    <p:sldId id="741" r:id="rId16"/>
    <p:sldId id="742" r:id="rId17"/>
    <p:sldId id="721" r:id="rId18"/>
    <p:sldId id="745" r:id="rId19"/>
    <p:sldId id="722" r:id="rId20"/>
    <p:sldId id="747" r:id="rId21"/>
    <p:sldId id="748" r:id="rId22"/>
    <p:sldId id="749" r:id="rId23"/>
    <p:sldId id="723" r:id="rId24"/>
    <p:sldId id="751" r:id="rId25"/>
    <p:sldId id="752" r:id="rId26"/>
    <p:sldId id="724" r:id="rId27"/>
    <p:sldId id="753" r:id="rId28"/>
    <p:sldId id="725" r:id="rId29"/>
  </p:sldIdLst>
  <p:sldSz cx="9144000" cy="6858000" type="screen4x3"/>
  <p:notesSz cx="69342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003366"/>
    <a:srgbClr val="CC6600"/>
    <a:srgbClr val="003300"/>
    <a:srgbClr val="336600"/>
    <a:srgbClr val="9900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5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91"/>
    </p:cViewPr>
  </p:sorterViewPr>
  <p:notesViewPr>
    <p:cSldViewPr>
      <p:cViewPr varScale="1">
        <p:scale>
          <a:sx n="99" d="100"/>
          <a:sy n="99" d="100"/>
        </p:scale>
        <p:origin x="-564" y="-96"/>
      </p:cViewPr>
      <p:guideLst>
        <p:guide orient="horz" pos="2924"/>
        <p:guide pos="2184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4E91250-348E-421B-9F30-E6A1E7D9F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34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44C2911-6AC7-43A6-887B-41F4D6B79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52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B5C0DF-A5AD-4835-AE53-320D43462777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4DDFBA-DF34-457B-B16F-65D7ABF34EB5}" type="slidenum">
              <a:rPr lang="en-US" sz="1200" smtClean="0">
                <a:latin typeface="Times New Roman" pitchFamily="18" charset="0"/>
              </a:rPr>
              <a:pPr eaLnBrk="1" hangingPunct="1"/>
              <a:t>10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34191F-ECCC-44C9-83B3-F40DBE248BF5}" type="slidenum">
              <a:rPr lang="en-US" sz="1200" smtClean="0">
                <a:latin typeface="Times New Roman" pitchFamily="18" charset="0"/>
              </a:rPr>
              <a:pPr eaLnBrk="1" hangingPunct="1"/>
              <a:t>11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5771FF-FB1C-4F98-99D4-3F0F14671DE8}" type="slidenum">
              <a:rPr lang="en-US" sz="1200" smtClean="0">
                <a:latin typeface="Times New Roman" pitchFamily="18" charset="0"/>
              </a:rPr>
              <a:pPr eaLnBrk="1" hangingPunct="1"/>
              <a:t>12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D2CC24-76D8-4580-8745-17A21709981B}" type="slidenum">
              <a:rPr lang="en-US" sz="1200" smtClean="0">
                <a:latin typeface="Times New Roman" pitchFamily="18" charset="0"/>
              </a:rPr>
              <a:pPr eaLnBrk="1" hangingPunct="1"/>
              <a:t>13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AB6B48-3A24-4FD4-A07F-A73F845D51CE}" type="slidenum">
              <a:rPr lang="en-US" sz="1200" smtClean="0">
                <a:latin typeface="Times New Roman" pitchFamily="18" charset="0"/>
              </a:rPr>
              <a:pPr eaLnBrk="1" hangingPunct="1"/>
              <a:t>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B7047C-BFEB-4B67-A5DB-B08D6E748E4B}" type="slidenum">
              <a:rPr lang="en-US" sz="1200" smtClean="0">
                <a:latin typeface="Times New Roman" pitchFamily="18" charset="0"/>
              </a:rPr>
              <a:pPr eaLnBrk="1" hangingPunct="1"/>
              <a:t>15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9AAD6D-D085-4405-B2F5-36CB24DCD5AF}" type="slidenum">
              <a:rPr lang="en-US" sz="1200" smtClean="0">
                <a:latin typeface="Times New Roman" pitchFamily="18" charset="0"/>
              </a:rPr>
              <a:pPr eaLnBrk="1" hangingPunct="1"/>
              <a:t>16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6D907A-FB82-4888-ACD8-17214A3ACEAA}" type="slidenum">
              <a:rPr lang="en-US" sz="1200" smtClean="0">
                <a:latin typeface="Times New Roman" pitchFamily="18" charset="0"/>
              </a:rPr>
              <a:pPr eaLnBrk="1" hangingPunct="1"/>
              <a:t>17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59C231-014D-4D10-914B-BD0A48558156}" type="slidenum">
              <a:rPr lang="en-US" sz="1200" smtClean="0">
                <a:latin typeface="Times New Roman" pitchFamily="18" charset="0"/>
              </a:rPr>
              <a:pPr eaLnBrk="1" hangingPunct="1"/>
              <a:t>18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37983A-87ED-45E4-A104-05E701AE222F}" type="slidenum">
              <a:rPr lang="en-US" sz="1200" smtClean="0">
                <a:latin typeface="Times New Roman" pitchFamily="18" charset="0"/>
              </a:rPr>
              <a:pPr eaLnBrk="1" hangingPunct="1"/>
              <a:t>19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4691C1-14A6-44B8-8591-B34D009745FF}" type="slidenum">
              <a:rPr lang="en-US" sz="1200" smtClean="0">
                <a:latin typeface="Times New Roman" pitchFamily="18" charset="0"/>
              </a:rPr>
              <a:pPr eaLnBrk="1" hangingPunct="1"/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CE673C-049C-4DC6-AAD0-BA37B9097128}" type="slidenum">
              <a:rPr lang="en-US" sz="1200" smtClean="0">
                <a:latin typeface="Times New Roman" pitchFamily="18" charset="0"/>
              </a:rPr>
              <a:pPr eaLnBrk="1" hangingPunct="1"/>
              <a:t>20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364858-250C-4AF3-884D-AFFBB9DAA8A0}" type="slidenum">
              <a:rPr lang="en-US" sz="1200" smtClean="0">
                <a:latin typeface="Times New Roman" pitchFamily="18" charset="0"/>
              </a:rPr>
              <a:pPr eaLnBrk="1" hangingPunct="1"/>
              <a:t>21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D2FD84-8EAA-4AAE-94D0-58E4133664DF}" type="slidenum">
              <a:rPr lang="en-US" sz="1200" smtClean="0">
                <a:latin typeface="Times New Roman" pitchFamily="18" charset="0"/>
              </a:rPr>
              <a:pPr eaLnBrk="1" hangingPunct="1"/>
              <a:t>22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864E5C-2062-472A-A9AA-76C465FB3041}" type="slidenum">
              <a:rPr lang="en-US" sz="1200" smtClean="0">
                <a:latin typeface="Times New Roman" pitchFamily="18" charset="0"/>
              </a:rPr>
              <a:pPr eaLnBrk="1" hangingPunct="1"/>
              <a:t>23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E34918-0663-4312-89A1-1B50C19747D2}" type="slidenum">
              <a:rPr lang="en-US" sz="1200" smtClean="0">
                <a:latin typeface="Times New Roman" pitchFamily="18" charset="0"/>
              </a:rPr>
              <a:pPr eaLnBrk="1" hangingPunct="1"/>
              <a:t>24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CBC40D-EF5A-4C49-AC9C-0D0A75781CBA}" type="slidenum">
              <a:rPr lang="en-US" sz="1200" smtClean="0">
                <a:latin typeface="Times New Roman" pitchFamily="18" charset="0"/>
              </a:rPr>
              <a:pPr eaLnBrk="1" hangingPunct="1"/>
              <a:t>25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7102C2-913C-44B6-B485-B669CAD60A32}" type="slidenum">
              <a:rPr lang="en-US" sz="1200" smtClean="0">
                <a:latin typeface="Times New Roman" pitchFamily="18" charset="0"/>
              </a:rPr>
              <a:pPr eaLnBrk="1" hangingPunct="1"/>
              <a:t>26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7A7378-5780-4F62-926D-A91757509B49}" type="slidenum">
              <a:rPr lang="en-US" sz="1200" smtClean="0">
                <a:latin typeface="Times New Roman" pitchFamily="18" charset="0"/>
              </a:rPr>
              <a:pPr eaLnBrk="1" hangingPunct="1"/>
              <a:t>27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3E2A65-3D41-404D-80DF-DAE1AD6D32DF}" type="slidenum">
              <a:rPr lang="en-US" sz="1200" smtClean="0">
                <a:latin typeface="Times New Roman" pitchFamily="18" charset="0"/>
              </a:rPr>
              <a:pPr eaLnBrk="1" hangingPunct="1"/>
              <a:t>28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3EF643-40B0-4A7D-AC48-65047E2E0279}" type="slidenum">
              <a:rPr lang="en-US" sz="1200" smtClean="0">
                <a:latin typeface="Times New Roman" pitchFamily="18" charset="0"/>
              </a:rPr>
              <a:pPr eaLnBrk="1" hangingPunct="1"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5F86E3-6F81-4F4C-B23E-8D4E9F01CB80}" type="slidenum">
              <a:rPr lang="en-US" sz="1200" smtClean="0">
                <a:latin typeface="Times New Roman" pitchFamily="18" charset="0"/>
              </a:rPr>
              <a:pPr eaLnBrk="1" hangingPunct="1"/>
              <a:t>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71E7F6-55C3-4162-B3A9-31C6A9C73C2D}" type="slidenum">
              <a:rPr lang="en-US" sz="1200" smtClean="0">
                <a:latin typeface="Times New Roman" pitchFamily="18" charset="0"/>
              </a:rPr>
              <a:pPr eaLnBrk="1" hangingPunct="1"/>
              <a:t>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1B93F2-B1AF-4A3D-909A-689E65EBCEF3}" type="slidenum">
              <a:rPr lang="en-US" sz="1200" smtClean="0">
                <a:latin typeface="Times New Roman" pitchFamily="18" charset="0"/>
              </a:rPr>
              <a:pPr eaLnBrk="1" hangingPunct="1"/>
              <a:t>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0DF7BB-FF82-4213-A857-22BD76C42C5F}" type="slidenum">
              <a:rPr lang="en-US" sz="1200" smtClean="0">
                <a:latin typeface="Times New Roman" pitchFamily="18" charset="0"/>
              </a:rPr>
              <a:pPr eaLnBrk="1" hangingPunct="1"/>
              <a:t>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A4AC04-F2C6-4588-87E3-706ACD799F14}" type="slidenum">
              <a:rPr lang="en-US" sz="1200" smtClean="0">
                <a:latin typeface="Times New Roman" pitchFamily="18" charset="0"/>
              </a:rPr>
              <a:pPr eaLnBrk="1" hangingPunct="1"/>
              <a:t>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0AC2F6-802D-4876-9D65-C17445C0D59B}" type="slidenum">
              <a:rPr lang="en-US" sz="1200" smtClean="0">
                <a:latin typeface="Times New Roman" pitchFamily="18" charset="0"/>
              </a:rPr>
              <a:pPr eaLnBrk="1" hangingPunct="1"/>
              <a:t>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2" descr="UnderShadow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3243" r="2092"/>
          <a:stretch>
            <a:fillRect/>
          </a:stretch>
        </p:blipFill>
        <p:spPr bwMode="hidden">
          <a:xfrm>
            <a:off x="0" y="12700"/>
            <a:ext cx="9144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0" descr="Topbar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6275388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4937125" y="6375400"/>
            <a:ext cx="3475038" cy="3651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900" smtClean="0">
                <a:solidFill>
                  <a:schemeClr val="bg1"/>
                </a:solidFill>
              </a:rPr>
              <a:t>PowerPoint Presentation by Charlie Cook</a:t>
            </a:r>
            <a:br>
              <a:rPr lang="en-US" sz="900" smtClean="0">
                <a:solidFill>
                  <a:schemeClr val="bg1"/>
                </a:solidFill>
              </a:rPr>
            </a:br>
            <a:r>
              <a:rPr lang="en-US" sz="900" smtClean="0">
                <a:solidFill>
                  <a:schemeClr val="bg1"/>
                </a:solidFill>
              </a:rPr>
              <a:t>The University of West Alabama</a:t>
            </a:r>
          </a:p>
        </p:txBody>
      </p:sp>
      <p:pic>
        <p:nvPicPr>
          <p:cNvPr id="6" name="Picture 146" descr="Booktitle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11263"/>
            <a:ext cx="617061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7" descr="Authors0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125788"/>
            <a:ext cx="45894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8" descr="Topbar0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4"/>
          <p:cNvSpPr txBox="1">
            <a:spLocks noChangeArrowheads="1"/>
          </p:cNvSpPr>
          <p:nvPr userDrawn="1"/>
        </p:nvSpPr>
        <p:spPr bwMode="auto">
          <a:xfrm>
            <a:off x="182563" y="5775325"/>
            <a:ext cx="877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smtClean="0">
                <a:latin typeface="Trebuchet MS" pitchFamily="34" charset="0"/>
                <a:cs typeface="Tahoma" pitchFamily="34" charset="0"/>
              </a:rPr>
              <a:t>SECTION </a:t>
            </a:r>
            <a:r>
              <a:rPr lang="en-US" sz="1400" b="1" smtClean="0">
                <a:solidFill>
                  <a:srgbClr val="990000"/>
                </a:solidFill>
                <a:latin typeface="Trebuchet MS" pitchFamily="34" charset="0"/>
                <a:cs typeface="Tahoma" pitchFamily="34" charset="0"/>
              </a:rPr>
              <a:t>4</a:t>
            </a:r>
            <a:r>
              <a:rPr lang="en-US" sz="1200" b="1" smtClean="0">
                <a:latin typeface="Trebuchet MS" pitchFamily="34" charset="0"/>
                <a:cs typeface="Tahoma" pitchFamily="34" charset="0"/>
              </a:rPr>
              <a:t>  Compensation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73175" y="3703638"/>
            <a:ext cx="6584950" cy="1736725"/>
          </a:xfrm>
          <a:effectLst>
            <a:outerShdw dist="17961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AEAEA">
                    <a:alpha val="2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algn="ctr">
              <a:defRPr sz="2800" b="1">
                <a:solidFill>
                  <a:srgbClr val="996633"/>
                </a:solidFill>
                <a:latin typeface="Arial" charset="0"/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31838" y="6446838"/>
            <a:ext cx="3286125" cy="293687"/>
          </a:xfrm>
          <a:effectLst>
            <a:outerShdw dist="17961" dir="2700000" algn="ctr" rotWithShape="0">
              <a:schemeClr val="tx1"/>
            </a:outerShdw>
          </a:effectLst>
        </p:spPr>
        <p:txBody>
          <a:bodyPr lIns="91440" rIns="9144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6988974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12–</a:t>
            </a:r>
            <a:fld id="{68C367A4-3CC0-410A-B78E-043A4200E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3878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90525"/>
            <a:ext cx="2025650" cy="5964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90525"/>
            <a:ext cx="5924550" cy="5964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12–</a:t>
            </a:r>
            <a:fld id="{1B0CA258-D5D2-43AD-B572-30E19E2B3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3133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12–</a:t>
            </a:r>
            <a:fld id="{F5401289-4713-41A0-9E05-41A2AB72E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0249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12–</a:t>
            </a:r>
            <a:fld id="{1D29CE51-0C60-4A88-BA3C-768688EA9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798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12–</a:t>
            </a:r>
            <a:fld id="{956F55A2-64D2-4596-9A03-59810BD17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2745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12–</a:t>
            </a:r>
            <a:fld id="{BC92E455-529B-4ECD-A7A7-10DE6E8F9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8825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12–</a:t>
            </a:r>
            <a:fld id="{69C96E0A-AA79-4FBC-841E-42DA7D880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614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12–</a:t>
            </a:r>
            <a:fld id="{1DD9486C-E208-4B86-99DC-85C7AA904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1239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12–</a:t>
            </a:r>
            <a:fld id="{E5421640-25D5-43E8-8DA8-1C2F9D23C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64390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12–</a:t>
            </a:r>
            <a:fld id="{45A78B34-5776-43D6-8F1C-D005B1722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7152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390525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050925"/>
            <a:ext cx="8102600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54763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900" b="1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12–</a:t>
            </a:r>
            <a:fld id="{08056E46-B7A1-4DC8-9783-0F838F526E10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90000"/>
        <a:buFont typeface="Wingdings" pitchFamily="2" charset="2"/>
        <a:buChar char="Ø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itchFamily="2" charset="2"/>
        <a:buChar char="v"/>
        <a:defRPr sz="24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1145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5717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0289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861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1454150" y="3776663"/>
            <a:ext cx="6226175" cy="1755775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smtClean="0">
                <a:solidFill>
                  <a:srgbClr val="003366"/>
                </a:solidFill>
              </a:rPr>
              <a:t>CHAPTER</a:t>
            </a:r>
            <a:r>
              <a:rPr lang="en-US" sz="2400" smtClean="0">
                <a:solidFill>
                  <a:srgbClr val="CC6600"/>
                </a:solidFill>
              </a:rPr>
              <a:t> </a:t>
            </a:r>
            <a:r>
              <a:rPr lang="en-US" sz="2400" smtClean="0">
                <a:solidFill>
                  <a:srgbClr val="336699"/>
                </a:solidFill>
              </a:rPr>
              <a:t>12</a:t>
            </a:r>
            <a:r>
              <a:rPr lang="en-US" sz="2400" u="sng" smtClean="0"/>
              <a:t/>
            </a:r>
            <a:br>
              <a:rPr lang="en-US" sz="2400" u="sng" smtClean="0"/>
            </a:br>
            <a:r>
              <a:rPr lang="en-US" sz="3600" b="0" smtClean="0">
                <a:solidFill>
                  <a:schemeClr val="tx1"/>
                </a:solidFill>
                <a:latin typeface="Verdana" pitchFamily="34" charset="0"/>
              </a:rPr>
              <a:t>Incentive Plans and Executive Compensation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A7C493F0-7C1B-48E9-96FA-2E04901333B8}" type="slidenum">
              <a:rPr lang="en-US" sz="900" smtClean="0"/>
              <a:pPr eaLnBrk="1" hangingPunct="1"/>
              <a:t>10</a:t>
            </a:fld>
            <a:endParaRPr lang="en-US" sz="900" smtClean="0"/>
          </a:p>
        </p:txBody>
      </p:sp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Individual Incentives</a:t>
            </a:r>
          </a:p>
        </p:txBody>
      </p:sp>
      <p:grpSp>
        <p:nvGrpSpPr>
          <p:cNvPr id="1045507" name="Group 3"/>
          <p:cNvGrpSpPr>
            <a:grpSpLocks/>
          </p:cNvGrpSpPr>
          <p:nvPr/>
        </p:nvGrpSpPr>
        <p:grpSpPr bwMode="auto">
          <a:xfrm>
            <a:off x="246063" y="1460500"/>
            <a:ext cx="8686800" cy="4162425"/>
            <a:chOff x="155" y="920"/>
            <a:chExt cx="5472" cy="2392"/>
          </a:xfrm>
        </p:grpSpPr>
        <p:pic>
          <p:nvPicPr>
            <p:cNvPr id="23558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Text Box 5"/>
            <p:cNvSpPr txBox="1">
              <a:spLocks noChangeArrowheads="1"/>
            </p:cNvSpPr>
            <p:nvPr/>
          </p:nvSpPr>
          <p:spPr bwMode="auto">
            <a:xfrm>
              <a:off x="1613" y="1174"/>
              <a:ext cx="250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Necessary Conditions For Individual Incentive Plans</a:t>
              </a:r>
            </a:p>
          </p:txBody>
        </p:sp>
        <p:sp>
          <p:nvSpPr>
            <p:cNvPr id="23560" name="Text Box 6"/>
            <p:cNvSpPr txBox="1">
              <a:spLocks noChangeArrowheads="1"/>
            </p:cNvSpPr>
            <p:nvPr/>
          </p:nvSpPr>
          <p:spPr bwMode="auto">
            <a:xfrm>
              <a:off x="464" y="2384"/>
              <a:ext cx="1206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Individual performance must be identified</a:t>
              </a:r>
            </a:p>
          </p:txBody>
        </p:sp>
        <p:sp>
          <p:nvSpPr>
            <p:cNvPr id="23561" name="Text Box 7"/>
            <p:cNvSpPr txBox="1">
              <a:spLocks noChangeArrowheads="1"/>
            </p:cNvSpPr>
            <p:nvPr/>
          </p:nvSpPr>
          <p:spPr bwMode="auto">
            <a:xfrm>
              <a:off x="2183" y="2384"/>
              <a:ext cx="1382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Individual competitiveness must be desired</a:t>
              </a:r>
            </a:p>
          </p:txBody>
        </p:sp>
        <p:sp>
          <p:nvSpPr>
            <p:cNvPr id="23562" name="Text Box 8"/>
            <p:cNvSpPr txBox="1">
              <a:spLocks noChangeArrowheads="1"/>
            </p:cNvSpPr>
            <p:nvPr/>
          </p:nvSpPr>
          <p:spPr bwMode="auto">
            <a:xfrm>
              <a:off x="4032" y="2315"/>
              <a:ext cx="1262" cy="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Individualism must be stressed in the organizational culture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4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28687AE0-90A4-424B-8D0F-87B4E9534095}" type="slidenum">
              <a:rPr lang="en-US" sz="900" smtClean="0"/>
              <a:pPr eaLnBrk="1" hangingPunct="1"/>
              <a:t>11</a:t>
            </a:fld>
            <a:endParaRPr lang="en-US" sz="900" smtClean="0"/>
          </a:p>
        </p:txBody>
      </p:sp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Individual Incentives</a:t>
            </a:r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5581650" cy="53038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Piece-Rate Systems </a:t>
            </a:r>
          </a:p>
          <a:p>
            <a:pPr marL="566738" lvl="1" indent="-222250" eaLnBrk="1" hangingPunct="1">
              <a:defRPr/>
            </a:pPr>
            <a:r>
              <a:rPr lang="en-US" dirty="0" smtClean="0"/>
              <a:t>Straight piece-rate system</a:t>
            </a:r>
          </a:p>
          <a:p>
            <a:pPr marL="566738" lvl="1" indent="-222250" eaLnBrk="1" hangingPunct="1">
              <a:defRPr/>
            </a:pPr>
            <a:r>
              <a:rPr lang="en-US" dirty="0" smtClean="0"/>
              <a:t>Differential piece-rate system</a:t>
            </a:r>
          </a:p>
          <a:p>
            <a:pPr eaLnBrk="1" hangingPunct="1">
              <a:defRPr/>
            </a:pPr>
            <a:r>
              <a:rPr lang="en-US" dirty="0" smtClean="0"/>
              <a:t>Bonus</a:t>
            </a:r>
          </a:p>
          <a:p>
            <a:pPr eaLnBrk="1" hangingPunct="1">
              <a:defRPr/>
            </a:pPr>
            <a:r>
              <a:rPr lang="en-US" dirty="0" smtClean="0"/>
              <a:t>“Spot” Bonuses</a:t>
            </a:r>
          </a:p>
          <a:p>
            <a:pPr eaLnBrk="1" hangingPunct="1">
              <a:defRPr/>
            </a:pPr>
            <a:r>
              <a:rPr lang="en-US" dirty="0" smtClean="0"/>
              <a:t>Special Incentive Programs</a:t>
            </a:r>
          </a:p>
          <a:p>
            <a:pPr marL="566738" lvl="1" indent="-222250" eaLnBrk="1" hangingPunct="1">
              <a:defRPr/>
            </a:pPr>
            <a:r>
              <a:rPr lang="en-US" dirty="0" smtClean="0"/>
              <a:t>Performance awards</a:t>
            </a:r>
          </a:p>
          <a:p>
            <a:pPr marL="566738" lvl="1" indent="-222250" eaLnBrk="1" hangingPunct="1">
              <a:defRPr/>
            </a:pPr>
            <a:r>
              <a:rPr lang="en-US" dirty="0" smtClean="0"/>
              <a:t>Recognition awards</a:t>
            </a:r>
          </a:p>
          <a:p>
            <a:pPr marL="566738" lvl="1" indent="-222250" eaLnBrk="1" hangingPunct="1">
              <a:defRPr/>
            </a:pPr>
            <a:r>
              <a:rPr lang="en-US" dirty="0" smtClean="0"/>
              <a:t>Service awards</a:t>
            </a:r>
          </a:p>
          <a:p>
            <a:pPr eaLnBrk="1" hangingPunct="1">
              <a:defRPr/>
            </a:pPr>
            <a:r>
              <a:rPr lang="en-US" dirty="0" smtClean="0"/>
              <a:t>In California must comply with IWC Wage Orders</a:t>
            </a:r>
          </a:p>
        </p:txBody>
      </p:sp>
      <p:pic>
        <p:nvPicPr>
          <p:cNvPr id="24582" name="Picture 4" descr="j01499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3429000"/>
            <a:ext cx="23558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1F982240-D122-45F8-BD89-CC226BEA9B11}" type="slidenum">
              <a:rPr lang="en-US" sz="900" smtClean="0"/>
              <a:pPr eaLnBrk="1" hangingPunct="1"/>
              <a:t>12</a:t>
            </a:fld>
            <a:endParaRPr lang="en-US" sz="900" smtClean="0"/>
          </a:p>
        </p:txBody>
      </p:sp>
      <p:sp>
        <p:nvSpPr>
          <p:cNvPr id="25604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12–4</a:t>
            </a: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Purposes of Special Incentives</a:t>
            </a:r>
          </a:p>
        </p:txBody>
      </p:sp>
      <p:pic>
        <p:nvPicPr>
          <p:cNvPr id="1012741" name="Picture 5" descr="1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543050"/>
            <a:ext cx="8878887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1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2E18CAA6-63AE-4A82-BFCB-49A0A1CE5EA5}" type="slidenum">
              <a:rPr lang="en-US" sz="900" smtClean="0"/>
              <a:pPr eaLnBrk="1" hangingPunct="1"/>
              <a:t>13</a:t>
            </a:fld>
            <a:endParaRPr lang="en-US" sz="900" smtClean="0"/>
          </a:p>
        </p:txBody>
      </p:sp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Why Organizations Establish Variable Pay Plans for Groups/Teams</a:t>
            </a:r>
          </a:p>
        </p:txBody>
      </p:sp>
      <p:grpSp>
        <p:nvGrpSpPr>
          <p:cNvPr id="1053699" name="Group 3"/>
          <p:cNvGrpSpPr>
            <a:grpSpLocks/>
          </p:cNvGrpSpPr>
          <p:nvPr/>
        </p:nvGrpSpPr>
        <p:grpSpPr bwMode="auto">
          <a:xfrm>
            <a:off x="365125" y="1874838"/>
            <a:ext cx="8448675" cy="3749675"/>
            <a:chOff x="208" y="720"/>
            <a:chExt cx="5322" cy="2520"/>
          </a:xfrm>
        </p:grpSpPr>
        <p:pic>
          <p:nvPicPr>
            <p:cNvPr id="26630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Text Box 5"/>
            <p:cNvSpPr txBox="1">
              <a:spLocks noChangeArrowheads="1"/>
            </p:cNvSpPr>
            <p:nvPr/>
          </p:nvSpPr>
          <p:spPr bwMode="auto">
            <a:xfrm>
              <a:off x="2304" y="998"/>
              <a:ext cx="1118" cy="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Group/Team-Based Variable Pay Plans</a:t>
              </a:r>
            </a:p>
          </p:txBody>
        </p:sp>
        <p:sp>
          <p:nvSpPr>
            <p:cNvPr id="26632" name="Text Box 6"/>
            <p:cNvSpPr txBox="1">
              <a:spLocks noChangeArrowheads="1"/>
            </p:cNvSpPr>
            <p:nvPr/>
          </p:nvSpPr>
          <p:spPr bwMode="auto">
            <a:xfrm>
              <a:off x="518" y="2440"/>
              <a:ext cx="977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Improve productivity</a:t>
              </a:r>
            </a:p>
          </p:txBody>
        </p:sp>
        <p:sp>
          <p:nvSpPr>
            <p:cNvPr id="26633" name="Text Box 7"/>
            <p:cNvSpPr txBox="1">
              <a:spLocks noChangeArrowheads="1"/>
            </p:cNvSpPr>
            <p:nvPr/>
          </p:nvSpPr>
          <p:spPr bwMode="auto">
            <a:xfrm>
              <a:off x="1740" y="2440"/>
              <a:ext cx="97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Tie pay to team performance</a:t>
              </a:r>
            </a:p>
          </p:txBody>
        </p:sp>
        <p:sp>
          <p:nvSpPr>
            <p:cNvPr id="26634" name="Text Box 8"/>
            <p:cNvSpPr txBox="1">
              <a:spLocks noChangeArrowheads="1"/>
            </p:cNvSpPr>
            <p:nvPr/>
          </p:nvSpPr>
          <p:spPr bwMode="auto">
            <a:xfrm>
              <a:off x="3073" y="2318"/>
              <a:ext cx="919" cy="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Improve customer service or production quality</a:t>
              </a:r>
            </a:p>
          </p:txBody>
        </p:sp>
        <p:sp>
          <p:nvSpPr>
            <p:cNvPr id="26635" name="Text Box 9"/>
            <p:cNvSpPr txBox="1">
              <a:spLocks noChangeArrowheads="1"/>
            </p:cNvSpPr>
            <p:nvPr/>
          </p:nvSpPr>
          <p:spPr bwMode="auto">
            <a:xfrm>
              <a:off x="4292" y="2379"/>
              <a:ext cx="920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Increase employee retention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5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F33B3A75-1D6F-4D84-AE66-03C14CB03208}" type="slidenum">
              <a:rPr lang="en-US" sz="900" smtClean="0"/>
              <a:pPr eaLnBrk="1" hangingPunct="1"/>
              <a:t>14</a:t>
            </a:fld>
            <a:endParaRPr lang="en-US" sz="900" smtClean="0"/>
          </a:p>
        </p:txBody>
      </p:sp>
      <p:sp>
        <p:nvSpPr>
          <p:cNvPr id="27652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3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12–5</a:t>
            </a: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Teams and Variable Pay Plan Results</a:t>
            </a:r>
          </a:p>
        </p:txBody>
      </p:sp>
      <p:pic>
        <p:nvPicPr>
          <p:cNvPr id="1014789" name="Picture 5" descr="12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417638"/>
            <a:ext cx="4495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D3EBD5E6-7D3E-4031-A20A-765E53CAF662}" type="slidenum">
              <a:rPr lang="en-US" sz="900" smtClean="0"/>
              <a:pPr eaLnBrk="1" hangingPunct="1"/>
              <a:t>15</a:t>
            </a:fld>
            <a:endParaRPr lang="en-US" sz="900" smtClean="0"/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Design of Group/Team Incentive Plans</a:t>
            </a:r>
          </a:p>
        </p:txBody>
      </p:sp>
      <p:grpSp>
        <p:nvGrpSpPr>
          <p:cNvPr id="1055747" name="Group 3"/>
          <p:cNvGrpSpPr>
            <a:grpSpLocks/>
          </p:cNvGrpSpPr>
          <p:nvPr/>
        </p:nvGrpSpPr>
        <p:grpSpPr bwMode="auto">
          <a:xfrm>
            <a:off x="246063" y="1417638"/>
            <a:ext cx="8686800" cy="4803775"/>
            <a:chOff x="155" y="920"/>
            <a:chExt cx="5472" cy="2392"/>
          </a:xfrm>
        </p:grpSpPr>
        <p:pic>
          <p:nvPicPr>
            <p:cNvPr id="28678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Text Box 5"/>
            <p:cNvSpPr txBox="1">
              <a:spLocks noChangeArrowheads="1"/>
            </p:cNvSpPr>
            <p:nvPr/>
          </p:nvSpPr>
          <p:spPr bwMode="auto">
            <a:xfrm>
              <a:off x="1613" y="1200"/>
              <a:ext cx="250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Group/Team Incentive Plan Issues</a:t>
              </a:r>
            </a:p>
          </p:txBody>
        </p:sp>
        <p:sp>
          <p:nvSpPr>
            <p:cNvPr id="28680" name="Text Box 6"/>
            <p:cNvSpPr txBox="1">
              <a:spLocks noChangeArrowheads="1"/>
            </p:cNvSpPr>
            <p:nvPr/>
          </p:nvSpPr>
          <p:spPr bwMode="auto">
            <a:xfrm>
              <a:off x="464" y="2392"/>
              <a:ext cx="120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Distribution of Group/Team Incentives</a:t>
              </a:r>
            </a:p>
          </p:txBody>
        </p:sp>
        <p:sp>
          <p:nvSpPr>
            <p:cNvPr id="28681" name="Text Box 7"/>
            <p:cNvSpPr txBox="1">
              <a:spLocks noChangeArrowheads="1"/>
            </p:cNvSpPr>
            <p:nvPr/>
          </p:nvSpPr>
          <p:spPr bwMode="auto">
            <a:xfrm>
              <a:off x="2183" y="2393"/>
              <a:ext cx="1382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Timing of Group/Team Incentives</a:t>
              </a:r>
            </a:p>
          </p:txBody>
        </p:sp>
        <p:sp>
          <p:nvSpPr>
            <p:cNvPr id="28682" name="Text Box 8"/>
            <p:cNvSpPr txBox="1">
              <a:spLocks noChangeArrowheads="1"/>
            </p:cNvSpPr>
            <p:nvPr/>
          </p:nvSpPr>
          <p:spPr bwMode="auto">
            <a:xfrm>
              <a:off x="4032" y="2325"/>
              <a:ext cx="1262" cy="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Decisions About Group/Team Incentive Amounts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5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FF5FD76A-8038-4F1D-9C61-E5A8E6B1DBFE}" type="slidenum">
              <a:rPr lang="en-US" sz="900" smtClean="0"/>
              <a:pPr eaLnBrk="1" hangingPunct="1"/>
              <a:t>16</a:t>
            </a:fld>
            <a:endParaRPr lang="en-US" sz="900" smtClean="0"/>
          </a:p>
        </p:txBody>
      </p:sp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Group/Team Incentives (cont’d)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5000"/>
              </a:spcBef>
              <a:defRPr/>
            </a:pPr>
            <a:r>
              <a:rPr lang="en-US" smtClean="0"/>
              <a:t>Distributing Rewards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mtClean="0"/>
              <a:t>Same-size reward for each member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mtClean="0"/>
              <a:t>Different-size reward for each member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smtClean="0"/>
              <a:t>Problems with Group/Team Incentives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mtClean="0"/>
              <a:t>Rewards in equal amounts may be perceived as “unfair” by employees who work harder, have more capabilities, or perform more difficult jobs.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mtClean="0"/>
              <a:t>Group/team members may be unwilling to handle incentive decisions for co-workers.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mtClean="0"/>
              <a:t>Many employees still expect to be paid according to individual performance.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64D57C82-2968-4513-8B50-748BF0513BA0}" type="slidenum">
              <a:rPr lang="en-US" sz="900" smtClean="0"/>
              <a:pPr eaLnBrk="1" hangingPunct="1"/>
              <a:t>17</a:t>
            </a:fld>
            <a:endParaRPr lang="en-US" sz="900" smtClean="0"/>
          </a:p>
        </p:txBody>
      </p:sp>
      <p:sp>
        <p:nvSpPr>
          <p:cNvPr id="30724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2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12–6</a:t>
            </a: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Conditions for Successful Group/Team Incentives</a:t>
            </a:r>
          </a:p>
        </p:txBody>
      </p:sp>
      <p:pic>
        <p:nvPicPr>
          <p:cNvPr id="1016837" name="Picture 5" descr="12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868363"/>
            <a:ext cx="7605712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1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3B546990-B2C6-412D-AF9D-F20D1CF6E327}" type="slidenum">
              <a:rPr lang="en-US" sz="900" smtClean="0"/>
              <a:pPr eaLnBrk="1" hangingPunct="1"/>
              <a:t>18</a:t>
            </a:fld>
            <a:endParaRPr lang="en-US" sz="900" smtClean="0"/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Organizational Incentives</a:t>
            </a:r>
          </a:p>
        </p:txBody>
      </p:sp>
      <p:grpSp>
        <p:nvGrpSpPr>
          <p:cNvPr id="1063939" name="Group 3"/>
          <p:cNvGrpSpPr>
            <a:grpSpLocks/>
          </p:cNvGrpSpPr>
          <p:nvPr/>
        </p:nvGrpSpPr>
        <p:grpSpPr bwMode="auto">
          <a:xfrm>
            <a:off x="466725" y="1235075"/>
            <a:ext cx="8402638" cy="4943475"/>
            <a:chOff x="294" y="889"/>
            <a:chExt cx="5293" cy="3114"/>
          </a:xfrm>
        </p:grpSpPr>
        <p:pic>
          <p:nvPicPr>
            <p:cNvPr id="32774" name="Picture 4" descr="010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" y="1728"/>
              <a:ext cx="5293" cy="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Text Box 5"/>
            <p:cNvSpPr txBox="1">
              <a:spLocks noChangeArrowheads="1"/>
            </p:cNvSpPr>
            <p:nvPr/>
          </p:nvSpPr>
          <p:spPr bwMode="auto">
            <a:xfrm>
              <a:off x="506" y="1904"/>
              <a:ext cx="22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Primary Objectives</a:t>
              </a:r>
            </a:p>
          </p:txBody>
        </p:sp>
        <p:sp>
          <p:nvSpPr>
            <p:cNvPr id="32776" name="Text Box 6"/>
            <p:cNvSpPr txBox="1">
              <a:spLocks noChangeArrowheads="1"/>
            </p:cNvSpPr>
            <p:nvPr/>
          </p:nvSpPr>
          <p:spPr bwMode="auto">
            <a:xfrm>
              <a:off x="518" y="2390"/>
              <a:ext cx="2200" cy="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/>
            <a:lstStyle>
              <a:lvl1pPr marL="179388" indent="-1793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1800">
                  <a:latin typeface="Trebuchet MS" pitchFamily="34" charset="0"/>
                </a:rPr>
                <a:t>Increase productivity and organizational performance</a:t>
              </a:r>
            </a:p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1800">
                  <a:latin typeface="Trebuchet MS" pitchFamily="34" charset="0"/>
                </a:rPr>
                <a:t>Attract or retain employees</a:t>
              </a:r>
            </a:p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1800">
                  <a:latin typeface="Trebuchet MS" pitchFamily="34" charset="0"/>
                </a:rPr>
                <a:t>Improve product/service quality</a:t>
              </a:r>
            </a:p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1800">
                  <a:latin typeface="Trebuchet MS" pitchFamily="34" charset="0"/>
                </a:rPr>
                <a:t>Enhance employee morale</a:t>
              </a:r>
            </a:p>
          </p:txBody>
        </p:sp>
        <p:sp>
          <p:nvSpPr>
            <p:cNvPr id="32777" name="Text Box 7"/>
            <p:cNvSpPr txBox="1">
              <a:spLocks noChangeArrowheads="1"/>
            </p:cNvSpPr>
            <p:nvPr/>
          </p:nvSpPr>
          <p:spPr bwMode="auto">
            <a:xfrm>
              <a:off x="3013" y="1904"/>
              <a:ext cx="2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Drawbacks</a:t>
              </a:r>
            </a:p>
          </p:txBody>
        </p:sp>
        <p:sp>
          <p:nvSpPr>
            <p:cNvPr id="32778" name="Text Box 8"/>
            <p:cNvSpPr txBox="1">
              <a:spLocks noChangeArrowheads="1"/>
            </p:cNvSpPr>
            <p:nvPr/>
          </p:nvSpPr>
          <p:spPr bwMode="auto">
            <a:xfrm>
              <a:off x="3033" y="2390"/>
              <a:ext cx="2236" cy="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/>
            <a:lstStyle>
              <a:lvl1pPr marL="169863" indent="-169863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1800">
                  <a:latin typeface="Trebuchet MS" pitchFamily="34" charset="0"/>
                </a:rPr>
                <a:t>Disclosure of financial information</a:t>
              </a:r>
            </a:p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1800">
                  <a:latin typeface="Trebuchet MS" pitchFamily="34" charset="0"/>
                </a:rPr>
                <a:t>Variability of profits from year to year</a:t>
              </a:r>
            </a:p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1800">
                  <a:latin typeface="Trebuchet MS" pitchFamily="34" charset="0"/>
                </a:rPr>
                <a:t>Profit results not strongly tied to employee efforts</a:t>
              </a:r>
            </a:p>
          </p:txBody>
        </p:sp>
        <p:pic>
          <p:nvPicPr>
            <p:cNvPr id="32779" name="Picture 9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1728" y="1309"/>
              <a:ext cx="189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0" name="Picture 10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 flipH="1">
              <a:off x="3728" y="1309"/>
              <a:ext cx="189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81" name="Group 11"/>
            <p:cNvGrpSpPr>
              <a:grpSpLocks/>
            </p:cNvGrpSpPr>
            <p:nvPr/>
          </p:nvGrpSpPr>
          <p:grpSpPr bwMode="auto">
            <a:xfrm>
              <a:off x="1291" y="889"/>
              <a:ext cx="3168" cy="673"/>
              <a:chOff x="864" y="605"/>
              <a:chExt cx="3168" cy="673"/>
            </a:xfrm>
          </p:grpSpPr>
          <p:pic>
            <p:nvPicPr>
              <p:cNvPr id="32782" name="Picture 12" descr="0102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605"/>
                <a:ext cx="3168" cy="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83" name="Text Box 13"/>
              <p:cNvSpPr txBox="1">
                <a:spLocks noChangeArrowheads="1"/>
              </p:cNvSpPr>
              <p:nvPr/>
            </p:nvSpPr>
            <p:spPr bwMode="auto">
              <a:xfrm>
                <a:off x="1015" y="725"/>
                <a:ext cx="2771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 b="1">
                    <a:latin typeface="Trebuchet MS" pitchFamily="34" charset="0"/>
                  </a:rPr>
                  <a:t>Profit Sharing</a:t>
                </a:r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6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2F9EB8B7-DA92-4C18-B922-A25BB7E5F700}" type="slidenum">
              <a:rPr lang="en-US" sz="900" smtClean="0"/>
              <a:pPr eaLnBrk="1" hangingPunct="1"/>
              <a:t>19</a:t>
            </a:fld>
            <a:endParaRPr lang="en-US" sz="900" smtClean="0"/>
          </a:p>
        </p:txBody>
      </p:sp>
      <p:sp>
        <p:nvSpPr>
          <p:cNvPr id="33796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797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12–7</a:t>
            </a: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Framework Choices for a Profit-Sharing Plan</a:t>
            </a:r>
          </a:p>
        </p:txBody>
      </p:sp>
      <p:pic>
        <p:nvPicPr>
          <p:cNvPr id="1018885" name="Picture 5" descr="12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314450"/>
            <a:ext cx="8612187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1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4203A312-2742-4052-B182-26932733666B}" type="slidenum">
              <a:rPr lang="en-US" sz="900" smtClean="0"/>
              <a:pPr eaLnBrk="1" hangingPunct="1"/>
              <a:t>2</a:t>
            </a:fld>
            <a:endParaRPr lang="en-US" sz="900" smtClean="0"/>
          </a:p>
        </p:txBody>
      </p:sp>
      <p:pic>
        <p:nvPicPr>
          <p:cNvPr id="1033218" name="Picture 2" descr="13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692275"/>
            <a:ext cx="50292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22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Variable: Incentives for Performance </a:t>
            </a:r>
          </a:p>
        </p:txBody>
      </p:sp>
      <p:sp>
        <p:nvSpPr>
          <p:cNvPr id="103322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2075" y="1050925"/>
            <a:ext cx="4422775" cy="53038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Variable Pay</a:t>
            </a:r>
          </a:p>
          <a:p>
            <a:pPr lvl="1" eaLnBrk="1" hangingPunct="1">
              <a:defRPr/>
            </a:pPr>
            <a:r>
              <a:rPr lang="en-US" smtClean="0"/>
              <a:t>Compensation linked to individual, group/ team, and/or organizational performance.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3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0760151F-6C28-4396-A5F8-6A4ACBB35FE2}" type="slidenum">
              <a:rPr lang="en-US" sz="900" smtClean="0"/>
              <a:pPr eaLnBrk="1" hangingPunct="1"/>
              <a:t>20</a:t>
            </a:fld>
            <a:endParaRPr lang="en-US" sz="900" smtClean="0"/>
          </a:p>
        </p:txBody>
      </p:sp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Employee Stock Plans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Stock Option Plan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A plan that gives employees the right to purchase a fixed number of shares of company stock at a specified price for a limited period of time.</a:t>
            </a:r>
          </a:p>
          <a:p>
            <a:pPr lvl="2" eaLnBrk="1" hangingPunct="1">
              <a:spcBef>
                <a:spcPct val="30000"/>
              </a:spcBef>
              <a:defRPr/>
            </a:pPr>
            <a:r>
              <a:rPr lang="en-US" smtClean="0"/>
              <a:t>If market price of the stock is above the specified option price, employees can purchase the stock and sell it for a profit.</a:t>
            </a:r>
          </a:p>
          <a:p>
            <a:pPr lvl="2" eaLnBrk="1" hangingPunct="1">
              <a:spcBef>
                <a:spcPct val="30000"/>
              </a:spcBef>
              <a:defRPr/>
            </a:pPr>
            <a:r>
              <a:rPr lang="en-US" smtClean="0"/>
              <a:t>If the market price of the stock is below the specified option price, the stock option is “underwater” and is worthless to employees.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91B7C152-76B6-43D7-A608-71A0A5E25B56}" type="slidenum">
              <a:rPr lang="en-US" sz="900" smtClean="0"/>
              <a:pPr eaLnBrk="1" hangingPunct="1"/>
              <a:t>21</a:t>
            </a:fld>
            <a:endParaRPr lang="en-US" sz="900" smtClean="0"/>
          </a:p>
        </p:txBody>
      </p:sp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Employee Stock Plans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7715250" cy="53038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Employee Stock Ownership Plan (ESOP)</a:t>
            </a:r>
          </a:p>
          <a:p>
            <a:pPr lvl="1" eaLnBrk="1" hangingPunct="1">
              <a:defRPr/>
            </a:pPr>
            <a:r>
              <a:rPr lang="en-US" smtClean="0"/>
              <a:t>A plan whereby employees gain significant stock ownership in the organization for which they work.</a:t>
            </a:r>
          </a:p>
          <a:p>
            <a:pPr lvl="1" eaLnBrk="1" hangingPunct="1">
              <a:defRPr/>
            </a:pPr>
            <a:r>
              <a:rPr lang="en-US" smtClean="0"/>
              <a:t>Advantages</a:t>
            </a:r>
          </a:p>
          <a:p>
            <a:pPr lvl="2" eaLnBrk="1" hangingPunct="1">
              <a:defRPr/>
            </a:pPr>
            <a:r>
              <a:rPr lang="en-US" smtClean="0"/>
              <a:t>Favorable tax treatment for ESOP earnings</a:t>
            </a:r>
          </a:p>
          <a:p>
            <a:pPr lvl="2" eaLnBrk="1" hangingPunct="1">
              <a:defRPr/>
            </a:pPr>
            <a:r>
              <a:rPr lang="en-US" smtClean="0"/>
              <a:t>Employees motivated by their ownership stake in the firm</a:t>
            </a:r>
          </a:p>
          <a:p>
            <a:pPr lvl="1" eaLnBrk="1" hangingPunct="1">
              <a:defRPr/>
            </a:pPr>
            <a:r>
              <a:rPr lang="en-US" smtClean="0"/>
              <a:t>Disadvantages</a:t>
            </a:r>
          </a:p>
          <a:p>
            <a:pPr lvl="2" eaLnBrk="1" hangingPunct="1">
              <a:defRPr/>
            </a:pPr>
            <a:r>
              <a:rPr lang="en-US" smtClean="0"/>
              <a:t>Retirement benefit tied to the firm’s future performance</a:t>
            </a:r>
          </a:p>
          <a:p>
            <a:pPr lvl="2" eaLnBrk="1" hangingPunct="1">
              <a:defRPr/>
            </a:pPr>
            <a:r>
              <a:rPr lang="en-US" smtClean="0"/>
              <a:t>Management tool to fend off hostile takeover attempts.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0D63EC63-0F5A-43A1-B0EF-37A54567DA1C}" type="slidenum">
              <a:rPr lang="en-US" sz="900" smtClean="0"/>
              <a:pPr eaLnBrk="1" hangingPunct="1"/>
              <a:t>22</a:t>
            </a:fld>
            <a:endParaRPr lang="en-US" sz="900" smtClean="0"/>
          </a:p>
        </p:txBody>
      </p:sp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Types of Sales Compensation Plans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California must comply with IWC Wage Orders</a:t>
            </a:r>
          </a:p>
          <a:p>
            <a:pPr eaLnBrk="1" hangingPunct="1">
              <a:defRPr/>
            </a:pPr>
            <a:r>
              <a:rPr lang="en-US" dirty="0" smtClean="0"/>
              <a:t>Salary-Only</a:t>
            </a:r>
          </a:p>
          <a:p>
            <a:pPr lvl="1" eaLnBrk="1" hangingPunct="1">
              <a:defRPr/>
            </a:pPr>
            <a:r>
              <a:rPr lang="en-US" dirty="0" smtClean="0"/>
              <a:t>All compensation is paid as a base wage with no incentives.</a:t>
            </a:r>
          </a:p>
          <a:p>
            <a:pPr eaLnBrk="1" hangingPunct="1">
              <a:defRPr/>
            </a:pPr>
            <a:r>
              <a:rPr lang="en-US" dirty="0" smtClean="0"/>
              <a:t>Commission</a:t>
            </a:r>
          </a:p>
          <a:p>
            <a:pPr lvl="1" eaLnBrk="1" hangingPunct="1">
              <a:defRPr/>
            </a:pPr>
            <a:r>
              <a:rPr lang="en-US" dirty="0" smtClean="0"/>
              <a:t>Straight Commission</a:t>
            </a:r>
          </a:p>
          <a:p>
            <a:pPr lvl="2" eaLnBrk="1" hangingPunct="1">
              <a:defRPr/>
            </a:pPr>
            <a:r>
              <a:rPr lang="en-US" sz="1600" dirty="0" smtClean="0"/>
              <a:t>Compensation is computed as a percentage of sales in units or dollars.</a:t>
            </a:r>
          </a:p>
          <a:p>
            <a:pPr lvl="2" eaLnBrk="1" hangingPunct="1">
              <a:defRPr/>
            </a:pPr>
            <a:r>
              <a:rPr lang="en-US" sz="1600" dirty="0" smtClean="0"/>
              <a:t>The draw system makes advance payments against future commissions to the salesperson.</a:t>
            </a:r>
          </a:p>
          <a:p>
            <a:pPr lvl="1" eaLnBrk="1" hangingPunct="1">
              <a:defRPr/>
            </a:pPr>
            <a:r>
              <a:rPr lang="en-US" dirty="0" smtClean="0"/>
              <a:t>Salary-Plus-Commission or Bonuses</a:t>
            </a:r>
          </a:p>
          <a:p>
            <a:pPr lvl="2" eaLnBrk="1" hangingPunct="1">
              <a:defRPr/>
            </a:pPr>
            <a:r>
              <a:rPr lang="en-US" sz="1600" dirty="0" smtClean="0"/>
              <a:t>Compensation is part salary for income stability and part commission for incentive.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56FBA639-33DD-4947-9D4B-07D4C8B17A5E}" type="slidenum">
              <a:rPr lang="en-US" sz="900" smtClean="0"/>
              <a:pPr eaLnBrk="1" hangingPunct="1"/>
              <a:t>23</a:t>
            </a:fld>
            <a:endParaRPr lang="en-US" sz="900" smtClean="0"/>
          </a:p>
        </p:txBody>
      </p:sp>
      <p:sp>
        <p:nvSpPr>
          <p:cNvPr id="37892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3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12–8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Sales Metric Possibilities</a:t>
            </a:r>
          </a:p>
        </p:txBody>
      </p:sp>
      <p:pic>
        <p:nvPicPr>
          <p:cNvPr id="1020933" name="Picture 5" descr="12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357313"/>
            <a:ext cx="8007350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2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50C5687B-A5BB-480B-B22D-20C1E65EDD04}" type="slidenum">
              <a:rPr lang="en-US" sz="900" smtClean="0"/>
              <a:pPr eaLnBrk="1" hangingPunct="1"/>
              <a:t>24</a:t>
            </a:fld>
            <a:endParaRPr lang="en-US" sz="900" smtClean="0"/>
          </a:p>
        </p:txBody>
      </p:sp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Effectiveness of Sales Incentive Plans </a:t>
            </a:r>
          </a:p>
        </p:txBody>
      </p:sp>
      <p:grpSp>
        <p:nvGrpSpPr>
          <p:cNvPr id="1076227" name="Group 3"/>
          <p:cNvGrpSpPr>
            <a:grpSpLocks/>
          </p:cNvGrpSpPr>
          <p:nvPr/>
        </p:nvGrpSpPr>
        <p:grpSpPr bwMode="auto">
          <a:xfrm>
            <a:off x="914400" y="960438"/>
            <a:ext cx="7132638" cy="5264150"/>
            <a:chOff x="576" y="820"/>
            <a:chExt cx="4493" cy="3216"/>
          </a:xfrm>
        </p:grpSpPr>
        <p:pic>
          <p:nvPicPr>
            <p:cNvPr id="38918" name="Picture 4" descr="01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20"/>
              <a:ext cx="4493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Text Box 5"/>
            <p:cNvSpPr txBox="1">
              <a:spLocks noChangeArrowheads="1"/>
            </p:cNvSpPr>
            <p:nvPr/>
          </p:nvSpPr>
          <p:spPr bwMode="auto">
            <a:xfrm>
              <a:off x="794" y="1115"/>
              <a:ext cx="1844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37160" r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Frequent changes in sales plans</a:t>
              </a:r>
            </a:p>
          </p:txBody>
        </p:sp>
        <p:sp>
          <p:nvSpPr>
            <p:cNvPr id="38920" name="Text Box 6"/>
            <p:cNvSpPr txBox="1">
              <a:spLocks noChangeArrowheads="1"/>
            </p:cNvSpPr>
            <p:nvPr/>
          </p:nvSpPr>
          <p:spPr bwMode="auto">
            <a:xfrm>
              <a:off x="806" y="1751"/>
              <a:ext cx="18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An “entitlement” culture</a:t>
              </a:r>
            </a:p>
          </p:txBody>
        </p:sp>
        <p:sp>
          <p:nvSpPr>
            <p:cNvPr id="38921" name="Text Box 7"/>
            <p:cNvSpPr txBox="1">
              <a:spLocks noChangeArrowheads="1"/>
            </p:cNvSpPr>
            <p:nvPr/>
          </p:nvSpPr>
          <p:spPr bwMode="auto">
            <a:xfrm>
              <a:off x="806" y="2341"/>
              <a:ext cx="18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Pay without performance</a:t>
              </a:r>
            </a:p>
          </p:txBody>
        </p:sp>
        <p:sp>
          <p:nvSpPr>
            <p:cNvPr id="38922" name="Text Box 8"/>
            <p:cNvSpPr txBox="1">
              <a:spLocks noChangeArrowheads="1"/>
            </p:cNvSpPr>
            <p:nvPr/>
          </p:nvSpPr>
          <p:spPr bwMode="auto">
            <a:xfrm>
              <a:off x="806" y="2876"/>
              <a:ext cx="184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Poor quota setting</a:t>
              </a:r>
            </a:p>
          </p:txBody>
        </p:sp>
        <p:sp>
          <p:nvSpPr>
            <p:cNvPr id="38923" name="Text Box 9"/>
            <p:cNvSpPr txBox="1">
              <a:spLocks noChangeArrowheads="1"/>
            </p:cNvSpPr>
            <p:nvPr/>
          </p:nvSpPr>
          <p:spPr bwMode="auto">
            <a:xfrm>
              <a:off x="806" y="3376"/>
              <a:ext cx="1844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Small differences in pay for top and bottom performers</a:t>
              </a:r>
            </a:p>
          </p:txBody>
        </p:sp>
        <p:sp>
          <p:nvSpPr>
            <p:cNvPr id="38924" name="Text Box 10"/>
            <p:cNvSpPr txBox="1">
              <a:spLocks noChangeArrowheads="1"/>
            </p:cNvSpPr>
            <p:nvPr/>
          </p:nvSpPr>
          <p:spPr bwMode="auto">
            <a:xfrm>
              <a:off x="3456" y="2013"/>
              <a:ext cx="1210" cy="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Causes of Ineffectiveness in Incentive </a:t>
              </a:r>
              <a:br>
                <a:rPr lang="en-US" sz="2000" b="1">
                  <a:latin typeface="Trebuchet MS" pitchFamily="34" charset="0"/>
                </a:rPr>
              </a:br>
              <a:r>
                <a:rPr lang="en-US" sz="2000" b="1">
                  <a:latin typeface="Trebuchet MS" pitchFamily="34" charset="0"/>
                </a:rPr>
                <a:t>Plans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7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11AE48BD-100F-4398-A9BA-991729274FB4}" type="slidenum">
              <a:rPr lang="en-US" sz="900" smtClean="0"/>
              <a:pPr eaLnBrk="1" hangingPunct="1"/>
              <a:t>25</a:t>
            </a:fld>
            <a:endParaRPr lang="en-US" sz="900" smtClean="0"/>
          </a:p>
        </p:txBody>
      </p:sp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Executive Compensation</a:t>
            </a:r>
          </a:p>
        </p:txBody>
      </p:sp>
      <p:grpSp>
        <p:nvGrpSpPr>
          <p:cNvPr id="1078275" name="Group 3"/>
          <p:cNvGrpSpPr>
            <a:grpSpLocks/>
          </p:cNvGrpSpPr>
          <p:nvPr/>
        </p:nvGrpSpPr>
        <p:grpSpPr bwMode="auto">
          <a:xfrm>
            <a:off x="914400" y="960438"/>
            <a:ext cx="7132638" cy="5264150"/>
            <a:chOff x="576" y="820"/>
            <a:chExt cx="4493" cy="3216"/>
          </a:xfrm>
        </p:grpSpPr>
        <p:pic>
          <p:nvPicPr>
            <p:cNvPr id="39942" name="Picture 4" descr="01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20"/>
              <a:ext cx="4493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3" name="Text Box 5"/>
            <p:cNvSpPr txBox="1">
              <a:spLocks noChangeArrowheads="1"/>
            </p:cNvSpPr>
            <p:nvPr/>
          </p:nvSpPr>
          <p:spPr bwMode="auto">
            <a:xfrm>
              <a:off x="794" y="1105"/>
              <a:ext cx="1844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37160" r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Executive Salaries</a:t>
              </a:r>
            </a:p>
          </p:txBody>
        </p:sp>
        <p:sp>
          <p:nvSpPr>
            <p:cNvPr id="39944" name="Text Box 6"/>
            <p:cNvSpPr txBox="1">
              <a:spLocks noChangeArrowheads="1"/>
            </p:cNvSpPr>
            <p:nvPr/>
          </p:nvSpPr>
          <p:spPr bwMode="auto">
            <a:xfrm>
              <a:off x="806" y="1741"/>
              <a:ext cx="184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Executive Benefits</a:t>
              </a:r>
            </a:p>
          </p:txBody>
        </p:sp>
        <p:sp>
          <p:nvSpPr>
            <p:cNvPr id="39945" name="Text Box 7"/>
            <p:cNvSpPr txBox="1">
              <a:spLocks noChangeArrowheads="1"/>
            </p:cNvSpPr>
            <p:nvPr/>
          </p:nvSpPr>
          <p:spPr bwMode="auto">
            <a:xfrm>
              <a:off x="806" y="2256"/>
              <a:ext cx="1844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Executive Perquisites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(Perks)</a:t>
              </a:r>
            </a:p>
          </p:txBody>
        </p:sp>
        <p:sp>
          <p:nvSpPr>
            <p:cNvPr id="39946" name="Text Box 8"/>
            <p:cNvSpPr txBox="1">
              <a:spLocks noChangeArrowheads="1"/>
            </p:cNvSpPr>
            <p:nvPr/>
          </p:nvSpPr>
          <p:spPr bwMode="auto">
            <a:xfrm>
              <a:off x="806" y="2792"/>
              <a:ext cx="1844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Annual Executive Incentives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and Bonuses</a:t>
              </a:r>
            </a:p>
          </p:txBody>
        </p:sp>
        <p:sp>
          <p:nvSpPr>
            <p:cNvPr id="39947" name="Text Box 9"/>
            <p:cNvSpPr txBox="1">
              <a:spLocks noChangeArrowheads="1"/>
            </p:cNvSpPr>
            <p:nvPr/>
          </p:nvSpPr>
          <p:spPr bwMode="auto">
            <a:xfrm>
              <a:off x="806" y="3356"/>
              <a:ext cx="1844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Performance Incentives: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Long Term vs. Short Term</a:t>
              </a:r>
            </a:p>
          </p:txBody>
        </p:sp>
        <p:sp>
          <p:nvSpPr>
            <p:cNvPr id="39948" name="Text Box 10"/>
            <p:cNvSpPr txBox="1">
              <a:spLocks noChangeArrowheads="1"/>
            </p:cNvSpPr>
            <p:nvPr/>
          </p:nvSpPr>
          <p:spPr bwMode="auto">
            <a:xfrm>
              <a:off x="3456" y="2106"/>
              <a:ext cx="1210" cy="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Elements of Executive Compensation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7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4DDB6A3E-69E4-4782-8ADE-8E6755138A03}" type="slidenum">
              <a:rPr lang="en-US" sz="900" smtClean="0"/>
              <a:pPr eaLnBrk="1" hangingPunct="1"/>
              <a:t>26</a:t>
            </a:fld>
            <a:endParaRPr lang="en-US" sz="900" smtClean="0"/>
          </a:p>
        </p:txBody>
      </p:sp>
      <p:sp>
        <p:nvSpPr>
          <p:cNvPr id="40964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12–9</a:t>
            </a: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Components of Executive Compensation Packages</a:t>
            </a:r>
          </a:p>
        </p:txBody>
      </p:sp>
      <p:pic>
        <p:nvPicPr>
          <p:cNvPr id="1022981" name="Picture 5" descr="12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804988"/>
            <a:ext cx="49911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0819762F-5EF4-44DF-B370-EC219179F0B3}" type="slidenum">
              <a:rPr lang="en-US" sz="900" smtClean="0"/>
              <a:pPr eaLnBrk="1" hangingPunct="1"/>
              <a:t>27</a:t>
            </a:fld>
            <a:endParaRPr lang="en-US" sz="900" smtClean="0"/>
          </a:p>
        </p:txBody>
      </p:sp>
      <p:sp>
        <p:nvSpPr>
          <p:cNvPr id="108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5191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smtClean="0"/>
              <a:t>“Reasonableness” of Executive Compensation</a:t>
            </a:r>
          </a:p>
        </p:txBody>
      </p:sp>
      <p:grpSp>
        <p:nvGrpSpPr>
          <p:cNvPr id="1080323" name="Group 3"/>
          <p:cNvGrpSpPr>
            <a:grpSpLocks/>
          </p:cNvGrpSpPr>
          <p:nvPr/>
        </p:nvGrpSpPr>
        <p:grpSpPr bwMode="auto">
          <a:xfrm>
            <a:off x="1554163" y="868363"/>
            <a:ext cx="6216650" cy="5335587"/>
            <a:chOff x="1038" y="700"/>
            <a:chExt cx="3916" cy="3361"/>
          </a:xfrm>
        </p:grpSpPr>
        <p:pic>
          <p:nvPicPr>
            <p:cNvPr id="41990" name="Picture 4" descr="010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" y="700"/>
              <a:ext cx="3916" cy="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1" name="Text Box 5"/>
            <p:cNvSpPr txBox="1">
              <a:spLocks noChangeArrowheads="1"/>
            </p:cNvSpPr>
            <p:nvPr/>
          </p:nvSpPr>
          <p:spPr bwMode="auto">
            <a:xfrm>
              <a:off x="2516" y="1862"/>
              <a:ext cx="900" cy="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3716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Executive Compensation Considerations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and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Concerns</a:t>
              </a:r>
            </a:p>
          </p:txBody>
        </p:sp>
        <p:sp>
          <p:nvSpPr>
            <p:cNvPr id="41992" name="Text Box 6"/>
            <p:cNvSpPr txBox="1">
              <a:spLocks noChangeArrowheads="1"/>
            </p:cNvSpPr>
            <p:nvPr/>
          </p:nvSpPr>
          <p:spPr bwMode="auto">
            <a:xfrm>
              <a:off x="1210" y="980"/>
              <a:ext cx="150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Would another company hire this person as an executive?</a:t>
              </a:r>
            </a:p>
          </p:txBody>
        </p:sp>
        <p:sp>
          <p:nvSpPr>
            <p:cNvPr id="41993" name="Text Box 7"/>
            <p:cNvSpPr txBox="1">
              <a:spLocks noChangeArrowheads="1"/>
            </p:cNvSpPr>
            <p:nvPr/>
          </p:nvSpPr>
          <p:spPr bwMode="auto">
            <a:xfrm>
              <a:off x="3168" y="913"/>
              <a:ext cx="1460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How does the executive’s compensation compare with that for executives in similar companies?</a:t>
              </a:r>
            </a:p>
          </p:txBody>
        </p:sp>
        <p:sp>
          <p:nvSpPr>
            <p:cNvPr id="41994" name="Text Box 8"/>
            <p:cNvSpPr txBox="1">
              <a:spLocks noChangeArrowheads="1"/>
            </p:cNvSpPr>
            <p:nvPr/>
          </p:nvSpPr>
          <p:spPr bwMode="auto">
            <a:xfrm>
              <a:off x="3186" y="3097"/>
              <a:ext cx="1440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What would an investor pay for the level of performance of the executive?</a:t>
              </a:r>
            </a:p>
          </p:txBody>
        </p:sp>
        <p:sp>
          <p:nvSpPr>
            <p:cNvPr id="41995" name="Text Box 9"/>
            <p:cNvSpPr txBox="1">
              <a:spLocks noChangeArrowheads="1"/>
            </p:cNvSpPr>
            <p:nvPr/>
          </p:nvSpPr>
          <p:spPr bwMode="auto">
            <a:xfrm>
              <a:off x="1231" y="3098"/>
              <a:ext cx="1493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Is the executive’s pay consistent with pay for other employees within the company?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8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C260F171-EC20-4B2D-8F5C-82425BA23CB3}" type="slidenum">
              <a:rPr lang="en-US" sz="900" smtClean="0"/>
              <a:pPr eaLnBrk="1" hangingPunct="1"/>
              <a:t>28</a:t>
            </a:fld>
            <a:endParaRPr lang="en-US" sz="900" smtClean="0"/>
          </a:p>
        </p:txBody>
      </p:sp>
      <p:sp>
        <p:nvSpPr>
          <p:cNvPr id="43012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3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12–10</a:t>
            </a:r>
          </a:p>
        </p:txBody>
      </p:sp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Common Executive Compensation Criticisms</a:t>
            </a:r>
          </a:p>
        </p:txBody>
      </p:sp>
      <p:pic>
        <p:nvPicPr>
          <p:cNvPr id="1025029" name="Picture 5" descr="12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8363"/>
            <a:ext cx="8389938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E7AF907B-8F47-4304-97DD-DAD162DE6857}" type="slidenum">
              <a:rPr lang="en-US" sz="900" smtClean="0"/>
              <a:pPr eaLnBrk="1" hangingPunct="1"/>
              <a:t>3</a:t>
            </a:fld>
            <a:endParaRPr lang="en-US" sz="900" smtClean="0"/>
          </a:p>
        </p:txBody>
      </p:sp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Why Use Variable Pay?</a:t>
            </a:r>
          </a:p>
        </p:txBody>
      </p:sp>
      <p:grpSp>
        <p:nvGrpSpPr>
          <p:cNvPr id="1031171" name="Group 3"/>
          <p:cNvGrpSpPr>
            <a:grpSpLocks/>
          </p:cNvGrpSpPr>
          <p:nvPr/>
        </p:nvGrpSpPr>
        <p:grpSpPr bwMode="auto">
          <a:xfrm>
            <a:off x="1920875" y="1111250"/>
            <a:ext cx="5849938" cy="5153025"/>
            <a:chOff x="1038" y="700"/>
            <a:chExt cx="3916" cy="3361"/>
          </a:xfrm>
        </p:grpSpPr>
        <p:pic>
          <p:nvPicPr>
            <p:cNvPr id="15366" name="Picture 4" descr="010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" y="700"/>
              <a:ext cx="3916" cy="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Text Box 5"/>
            <p:cNvSpPr txBox="1">
              <a:spLocks noChangeArrowheads="1"/>
            </p:cNvSpPr>
            <p:nvPr/>
          </p:nvSpPr>
          <p:spPr bwMode="auto">
            <a:xfrm>
              <a:off x="2516" y="1985"/>
              <a:ext cx="900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Variable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Pay Assumptions</a:t>
              </a:r>
            </a:p>
          </p:txBody>
        </p:sp>
        <p:sp>
          <p:nvSpPr>
            <p:cNvPr id="15368" name="Text Box 6"/>
            <p:cNvSpPr txBox="1">
              <a:spLocks noChangeArrowheads="1"/>
            </p:cNvSpPr>
            <p:nvPr/>
          </p:nvSpPr>
          <p:spPr bwMode="auto">
            <a:xfrm>
              <a:off x="1210" y="862"/>
              <a:ext cx="1500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Some people perform better and are more productive than others</a:t>
              </a:r>
            </a:p>
          </p:txBody>
        </p:sp>
        <p:sp>
          <p:nvSpPr>
            <p:cNvPr id="15369" name="Text Box 7"/>
            <p:cNvSpPr txBox="1">
              <a:spLocks noChangeArrowheads="1"/>
            </p:cNvSpPr>
            <p:nvPr/>
          </p:nvSpPr>
          <p:spPr bwMode="auto">
            <a:xfrm>
              <a:off x="3168" y="862"/>
              <a:ext cx="1460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Better performing employees should receive more compensation</a:t>
              </a:r>
            </a:p>
          </p:txBody>
        </p:sp>
        <p:sp>
          <p:nvSpPr>
            <p:cNvPr id="15370" name="Text Box 8"/>
            <p:cNvSpPr txBox="1">
              <a:spLocks noChangeArrowheads="1"/>
            </p:cNvSpPr>
            <p:nvPr/>
          </p:nvSpPr>
          <p:spPr bwMode="auto">
            <a:xfrm>
              <a:off x="3186" y="3045"/>
              <a:ext cx="1440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Some jobs contribute more to organizational success than others</a:t>
              </a:r>
            </a:p>
          </p:txBody>
        </p:sp>
        <p:sp>
          <p:nvSpPr>
            <p:cNvPr id="15371" name="Text Box 9"/>
            <p:cNvSpPr txBox="1">
              <a:spLocks noChangeArrowheads="1"/>
            </p:cNvSpPr>
            <p:nvPr/>
          </p:nvSpPr>
          <p:spPr bwMode="auto">
            <a:xfrm>
              <a:off x="1231" y="2967"/>
              <a:ext cx="1493" cy="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Total compensation should be tied directly to performance and results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3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8D2DDE04-98E6-4874-B3C8-5CABAFFA9220}" type="slidenum">
              <a:rPr lang="en-US" sz="900" smtClean="0"/>
              <a:pPr eaLnBrk="1" hangingPunct="1"/>
              <a:t>4</a:t>
            </a:fld>
            <a:endParaRPr lang="en-US" sz="900" smtClean="0"/>
          </a:p>
        </p:txBody>
      </p:sp>
      <p:sp>
        <p:nvSpPr>
          <p:cNvPr id="16388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89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12–1</a:t>
            </a: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Effective Variable Pay Plans</a:t>
            </a:r>
          </a:p>
        </p:txBody>
      </p:sp>
      <p:pic>
        <p:nvPicPr>
          <p:cNvPr id="1006597" name="Picture 5" descr="1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266825"/>
            <a:ext cx="825976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0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C1D44030-B58D-43A5-B901-4B4493930B4E}" type="slidenum">
              <a:rPr lang="en-US" sz="900" smtClean="0"/>
              <a:pPr eaLnBrk="1" hangingPunct="1"/>
              <a:t>5</a:t>
            </a:fld>
            <a:endParaRPr lang="en-US" sz="900" smtClean="0"/>
          </a:p>
        </p:txBody>
      </p:sp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Developing Successful </a:t>
            </a:r>
            <a:br>
              <a:rPr lang="en-US" smtClean="0"/>
            </a:br>
            <a:r>
              <a:rPr lang="en-US" smtClean="0"/>
              <a:t>Pay-for-Performance Plans</a:t>
            </a:r>
          </a:p>
        </p:txBody>
      </p:sp>
      <p:grpSp>
        <p:nvGrpSpPr>
          <p:cNvPr id="1086474" name="Group 10"/>
          <p:cNvGrpSpPr>
            <a:grpSpLocks/>
          </p:cNvGrpSpPr>
          <p:nvPr/>
        </p:nvGrpSpPr>
        <p:grpSpPr bwMode="auto">
          <a:xfrm>
            <a:off x="457200" y="1692275"/>
            <a:ext cx="8256588" cy="4627563"/>
            <a:chOff x="518" y="757"/>
            <a:chExt cx="4798" cy="2915"/>
          </a:xfrm>
        </p:grpSpPr>
        <p:grpSp>
          <p:nvGrpSpPr>
            <p:cNvPr id="17414" name="Group 11"/>
            <p:cNvGrpSpPr>
              <a:grpSpLocks/>
            </p:cNvGrpSpPr>
            <p:nvPr/>
          </p:nvGrpSpPr>
          <p:grpSpPr bwMode="auto">
            <a:xfrm>
              <a:off x="2072" y="1769"/>
              <a:ext cx="1632" cy="831"/>
              <a:chOff x="2177" y="1757"/>
              <a:chExt cx="1394" cy="1152"/>
            </a:xfrm>
          </p:grpSpPr>
          <p:pic>
            <p:nvPicPr>
              <p:cNvPr id="17439" name="Picture 12" descr="GrnBox0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7" y="1757"/>
                <a:ext cx="1394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40" name="Text Box 13"/>
              <p:cNvSpPr txBox="1">
                <a:spLocks noChangeArrowheads="1"/>
              </p:cNvSpPr>
              <p:nvPr/>
            </p:nvSpPr>
            <p:spPr bwMode="auto">
              <a:xfrm>
                <a:off x="2270" y="186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>
                    <a:latin typeface="Trebuchet MS" pitchFamily="34" charset="0"/>
                  </a:rPr>
                  <a:t>Reasons for </a:t>
                </a:r>
                <a:br>
                  <a:rPr lang="en-US" sz="1600" b="1">
                    <a:latin typeface="Trebuchet MS" pitchFamily="34" charset="0"/>
                  </a:rPr>
                </a:br>
                <a:r>
                  <a:rPr lang="en-US" sz="1600" b="1">
                    <a:latin typeface="Trebuchet MS" pitchFamily="34" charset="0"/>
                  </a:rPr>
                  <a:t>Pay-for-Performance Plans</a:t>
                </a:r>
              </a:p>
            </p:txBody>
          </p:sp>
        </p:grpSp>
        <p:pic>
          <p:nvPicPr>
            <p:cNvPr id="17415" name="Picture 14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70151" flipV="1">
              <a:off x="1793" y="1933"/>
              <a:ext cx="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15" descr="010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" y="1322"/>
              <a:ext cx="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7" name="Group 16"/>
            <p:cNvGrpSpPr>
              <a:grpSpLocks/>
            </p:cNvGrpSpPr>
            <p:nvPr/>
          </p:nvGrpSpPr>
          <p:grpSpPr bwMode="auto">
            <a:xfrm>
              <a:off x="518" y="1886"/>
              <a:ext cx="1324" cy="714"/>
              <a:chOff x="715" y="1457"/>
              <a:chExt cx="1401" cy="703"/>
            </a:xfrm>
          </p:grpSpPr>
          <p:pic>
            <p:nvPicPr>
              <p:cNvPr id="17435" name="Picture 17" descr="Boxshdow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436" name="Group 1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17437" name="Rectangle 1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7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rebuchet MS" pitchFamily="34" charset="0"/>
                  </a:endParaRPr>
                </a:p>
              </p:txBody>
            </p:sp>
            <p:sp>
              <p:nvSpPr>
                <p:cNvPr id="17438" name="Text Box 2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Enhance results and reward employees financially </a:t>
                  </a:r>
                </a:p>
              </p:txBody>
            </p:sp>
          </p:grpSp>
        </p:grpSp>
        <p:grpSp>
          <p:nvGrpSpPr>
            <p:cNvPr id="17418" name="Group 21"/>
            <p:cNvGrpSpPr>
              <a:grpSpLocks/>
            </p:cNvGrpSpPr>
            <p:nvPr/>
          </p:nvGrpSpPr>
          <p:grpSpPr bwMode="auto">
            <a:xfrm>
              <a:off x="2246" y="757"/>
              <a:ext cx="1382" cy="714"/>
              <a:chOff x="715" y="1457"/>
              <a:chExt cx="1401" cy="703"/>
            </a:xfrm>
          </p:grpSpPr>
          <p:pic>
            <p:nvPicPr>
              <p:cNvPr id="17431" name="Picture 22" descr="Boxshdow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432" name="Group 2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17433" name="Rectangle 2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7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rebuchet MS" pitchFamily="34" charset="0"/>
                  </a:endParaRPr>
                </a:p>
              </p:txBody>
            </p:sp>
            <p:sp>
              <p:nvSpPr>
                <p:cNvPr id="17434" name="Text Box 2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Link strategic goals and employee performance</a:t>
                  </a:r>
                </a:p>
              </p:txBody>
            </p:sp>
          </p:grpSp>
        </p:grpSp>
        <p:grpSp>
          <p:nvGrpSpPr>
            <p:cNvPr id="17419" name="Group 26"/>
            <p:cNvGrpSpPr>
              <a:grpSpLocks/>
            </p:cNvGrpSpPr>
            <p:nvPr/>
          </p:nvGrpSpPr>
          <p:grpSpPr bwMode="auto">
            <a:xfrm>
              <a:off x="4032" y="1884"/>
              <a:ext cx="1284" cy="714"/>
              <a:chOff x="715" y="1457"/>
              <a:chExt cx="1401" cy="703"/>
            </a:xfrm>
          </p:grpSpPr>
          <p:pic>
            <p:nvPicPr>
              <p:cNvPr id="17427" name="Picture 27" descr="Boxshdow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428" name="Group 2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17429" name="Rectangle 2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7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rebuchet MS" pitchFamily="34" charset="0"/>
                  </a:endParaRPr>
                </a:p>
              </p:txBody>
            </p:sp>
            <p:sp>
              <p:nvSpPr>
                <p:cNvPr id="17430" name="Text Box 3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Reward and recognize employee performance</a:t>
                  </a:r>
                </a:p>
              </p:txBody>
            </p:sp>
          </p:grpSp>
        </p:grpSp>
        <p:pic>
          <p:nvPicPr>
            <p:cNvPr id="17420" name="Picture 31" descr="010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765" y="2506"/>
              <a:ext cx="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32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370151" flipH="1" flipV="1">
              <a:off x="3729" y="1931"/>
              <a:ext cx="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22" name="Group 33"/>
            <p:cNvGrpSpPr>
              <a:grpSpLocks/>
            </p:cNvGrpSpPr>
            <p:nvPr/>
          </p:nvGrpSpPr>
          <p:grpSpPr bwMode="auto">
            <a:xfrm>
              <a:off x="2246" y="2958"/>
              <a:ext cx="1383" cy="714"/>
              <a:chOff x="715" y="1457"/>
              <a:chExt cx="1401" cy="703"/>
            </a:xfrm>
          </p:grpSpPr>
          <p:pic>
            <p:nvPicPr>
              <p:cNvPr id="17423" name="Picture 34" descr="Boxshdow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424" name="Group 35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17425" name="Rectangle 36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7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rebuchet MS" pitchFamily="34" charset="0"/>
                  </a:endParaRPr>
                </a:p>
              </p:txBody>
            </p:sp>
            <p:sp>
              <p:nvSpPr>
                <p:cNvPr id="17426" name="Text Box 37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Promote </a:t>
                  </a:r>
                  <a:br>
                    <a:rPr lang="en-US" sz="1400" b="1">
                      <a:latin typeface="Trebuchet MS" pitchFamily="34" charset="0"/>
                    </a:rPr>
                  </a:br>
                  <a:r>
                    <a:rPr lang="en-US" sz="1400" b="1">
                      <a:latin typeface="Trebuchet MS" pitchFamily="34" charset="0"/>
                    </a:rPr>
                    <a:t>achievement of </a:t>
                  </a:r>
                  <a:br>
                    <a:rPr lang="en-US" sz="1400" b="1">
                      <a:latin typeface="Trebuchet MS" pitchFamily="34" charset="0"/>
                    </a:rPr>
                  </a:br>
                  <a:r>
                    <a:rPr lang="en-US" sz="1400" b="1">
                      <a:latin typeface="Trebuchet MS" pitchFamily="34" charset="0"/>
                    </a:rPr>
                    <a:t>HR objectives</a:t>
                  </a:r>
                </a:p>
              </p:txBody>
            </p:sp>
          </p:grp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8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ABB11F79-7130-4A99-B29F-7F219BB4CD55}" type="slidenum">
              <a:rPr lang="en-US" sz="900" smtClean="0"/>
              <a:pPr eaLnBrk="1" hangingPunct="1"/>
              <a:t>6</a:t>
            </a:fld>
            <a:endParaRPr lang="en-US" sz="900" smtClean="0"/>
          </a:p>
        </p:txBody>
      </p:sp>
      <p:sp>
        <p:nvSpPr>
          <p:cNvPr id="19460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12–2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Metric Options for Variable Pay Plans</a:t>
            </a:r>
          </a:p>
        </p:txBody>
      </p:sp>
      <p:pic>
        <p:nvPicPr>
          <p:cNvPr id="1008645" name="Picture 5" descr="1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508125"/>
            <a:ext cx="8593138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44E8AF54-5A63-4186-99CD-C9F520764393}" type="slidenum">
              <a:rPr lang="en-US" sz="900" smtClean="0"/>
              <a:pPr eaLnBrk="1" hangingPunct="1"/>
              <a:t>7</a:t>
            </a:fld>
            <a:endParaRPr lang="en-US" sz="900" smtClean="0"/>
          </a:p>
        </p:txBody>
      </p:sp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Why Variable Pay Plans Fail</a:t>
            </a:r>
          </a:p>
        </p:txBody>
      </p:sp>
      <p:grpSp>
        <p:nvGrpSpPr>
          <p:cNvPr id="1041411" name="Group 3"/>
          <p:cNvGrpSpPr>
            <a:grpSpLocks/>
          </p:cNvGrpSpPr>
          <p:nvPr/>
        </p:nvGrpSpPr>
        <p:grpSpPr bwMode="auto">
          <a:xfrm>
            <a:off x="1463675" y="1098550"/>
            <a:ext cx="6429375" cy="5165725"/>
            <a:chOff x="791" y="692"/>
            <a:chExt cx="4181" cy="3369"/>
          </a:xfrm>
        </p:grpSpPr>
        <p:pic>
          <p:nvPicPr>
            <p:cNvPr id="20486" name="Picture 4" descr="010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" y="692"/>
              <a:ext cx="4181" cy="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 Box 5"/>
            <p:cNvSpPr txBox="1">
              <a:spLocks noChangeArrowheads="1"/>
            </p:cNvSpPr>
            <p:nvPr/>
          </p:nvSpPr>
          <p:spPr bwMode="auto">
            <a:xfrm>
              <a:off x="1498" y="992"/>
              <a:ext cx="921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Plan incentives are not seen as desirable </a:t>
              </a:r>
            </a:p>
          </p:txBody>
        </p:sp>
        <p:sp>
          <p:nvSpPr>
            <p:cNvPr id="20488" name="Text Box 6"/>
            <p:cNvSpPr txBox="1">
              <a:spLocks noChangeArrowheads="1"/>
            </p:cNvSpPr>
            <p:nvPr/>
          </p:nvSpPr>
          <p:spPr bwMode="auto">
            <a:xfrm>
              <a:off x="3455" y="992"/>
              <a:ext cx="922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Plan doesn’t reward doing a good job</a:t>
              </a:r>
            </a:p>
          </p:txBody>
        </p:sp>
        <p:sp>
          <p:nvSpPr>
            <p:cNvPr id="20489" name="Text Box 7"/>
            <p:cNvSpPr txBox="1">
              <a:spLocks noChangeArrowheads="1"/>
            </p:cNvSpPr>
            <p:nvPr/>
          </p:nvSpPr>
          <p:spPr bwMode="auto">
            <a:xfrm>
              <a:off x="3744" y="2559"/>
              <a:ext cx="921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Plan doesn’t motivate</a:t>
              </a:r>
            </a:p>
          </p:txBody>
        </p:sp>
        <p:sp>
          <p:nvSpPr>
            <p:cNvPr id="20490" name="Text Box 8"/>
            <p:cNvSpPr txBox="1">
              <a:spLocks noChangeArrowheads="1"/>
            </p:cNvSpPr>
            <p:nvPr/>
          </p:nvSpPr>
          <p:spPr bwMode="auto">
            <a:xfrm>
              <a:off x="1210" y="2440"/>
              <a:ext cx="921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Plan rewards teams/groups rather than individuals</a:t>
              </a:r>
            </a:p>
          </p:txBody>
        </p:sp>
        <p:sp>
          <p:nvSpPr>
            <p:cNvPr id="20491" name="Text Box 9"/>
            <p:cNvSpPr txBox="1">
              <a:spLocks noChangeArrowheads="1"/>
            </p:cNvSpPr>
            <p:nvPr/>
          </p:nvSpPr>
          <p:spPr bwMode="auto">
            <a:xfrm>
              <a:off x="2477" y="3249"/>
              <a:ext cx="921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Plan doesn’t increase base pay </a:t>
              </a:r>
            </a:p>
          </p:txBody>
        </p:sp>
        <p:sp>
          <p:nvSpPr>
            <p:cNvPr id="20492" name="Text Box 10"/>
            <p:cNvSpPr txBox="1">
              <a:spLocks noChangeArrowheads="1"/>
            </p:cNvSpPr>
            <p:nvPr/>
          </p:nvSpPr>
          <p:spPr bwMode="auto">
            <a:xfrm>
              <a:off x="2477" y="1922"/>
              <a:ext cx="921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3716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Employees’ </a:t>
              </a:r>
              <a:br>
                <a:rPr lang="en-US" sz="1200" b="1">
                  <a:latin typeface="Trebuchet MS" pitchFamily="34" charset="0"/>
                </a:rPr>
              </a:br>
              <a:r>
                <a:rPr lang="en-US" sz="1200" b="1">
                  <a:latin typeface="Trebuchet MS" pitchFamily="34" charset="0"/>
                </a:rPr>
                <a:t>View of Variable Pay Plan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4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2F72B128-9B83-4A22-85B6-D33BC76F0A17}" type="slidenum">
              <a:rPr lang="en-US" sz="900" smtClean="0"/>
              <a:pPr eaLnBrk="1" hangingPunct="1"/>
              <a:t>8</a:t>
            </a:fld>
            <a:endParaRPr lang="en-US" sz="900" smtClean="0"/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Developing Successful Incentive Plans </a:t>
            </a:r>
          </a:p>
        </p:txBody>
      </p:sp>
      <p:grpSp>
        <p:nvGrpSpPr>
          <p:cNvPr id="1043459" name="Group 3"/>
          <p:cNvGrpSpPr>
            <a:grpSpLocks/>
          </p:cNvGrpSpPr>
          <p:nvPr/>
        </p:nvGrpSpPr>
        <p:grpSpPr bwMode="auto">
          <a:xfrm>
            <a:off x="914400" y="960438"/>
            <a:ext cx="7132638" cy="5264150"/>
            <a:chOff x="576" y="820"/>
            <a:chExt cx="4493" cy="3216"/>
          </a:xfrm>
        </p:grpSpPr>
        <p:pic>
          <p:nvPicPr>
            <p:cNvPr id="21510" name="Picture 4" descr="01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20"/>
              <a:ext cx="4493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794" y="985"/>
              <a:ext cx="1844" cy="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37160" r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Develop clear, understandable plans that are continually communicated</a:t>
              </a:r>
            </a:p>
          </p:txBody>
        </p:sp>
        <p:sp>
          <p:nvSpPr>
            <p:cNvPr id="21512" name="Text Box 6"/>
            <p:cNvSpPr txBox="1">
              <a:spLocks noChangeArrowheads="1"/>
            </p:cNvSpPr>
            <p:nvPr/>
          </p:nvSpPr>
          <p:spPr bwMode="auto">
            <a:xfrm>
              <a:off x="806" y="1686"/>
              <a:ext cx="1844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Use realistic performance measures</a:t>
              </a: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806" y="2276"/>
              <a:ext cx="1844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Keep plans current and linked to organizational objectives</a:t>
              </a:r>
            </a:p>
          </p:txBody>
        </p:sp>
        <p:sp>
          <p:nvSpPr>
            <p:cNvPr id="21514" name="Text Box 8"/>
            <p:cNvSpPr txBox="1">
              <a:spLocks noChangeArrowheads="1"/>
            </p:cNvSpPr>
            <p:nvPr/>
          </p:nvSpPr>
          <p:spPr bwMode="auto">
            <a:xfrm>
              <a:off x="806" y="2811"/>
              <a:ext cx="1844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Link results to payouts that recognize differences</a:t>
              </a:r>
            </a:p>
          </p:txBody>
        </p:sp>
        <p:sp>
          <p:nvSpPr>
            <p:cNvPr id="21515" name="Text Box 9"/>
            <p:cNvSpPr txBox="1">
              <a:spLocks noChangeArrowheads="1"/>
            </p:cNvSpPr>
            <p:nvPr/>
          </p:nvSpPr>
          <p:spPr bwMode="auto">
            <a:xfrm>
              <a:off x="806" y="3376"/>
              <a:ext cx="1844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Identify variable pay incentives separately from base pay</a:t>
              </a:r>
            </a:p>
          </p:txBody>
        </p:sp>
        <p:sp>
          <p:nvSpPr>
            <p:cNvPr id="21516" name="Text Box 10"/>
            <p:cNvSpPr txBox="1">
              <a:spLocks noChangeArrowheads="1"/>
            </p:cNvSpPr>
            <p:nvPr/>
          </p:nvSpPr>
          <p:spPr bwMode="auto">
            <a:xfrm>
              <a:off x="3456" y="2106"/>
              <a:ext cx="1210" cy="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Successful Incentive Plans 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4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12–</a:t>
            </a:r>
            <a:fld id="{712BF0C9-122B-42E6-960F-5267B23450AA}" type="slidenum">
              <a:rPr lang="en-US" sz="900" smtClean="0"/>
              <a:pPr eaLnBrk="1" hangingPunct="1"/>
              <a:t>9</a:t>
            </a:fld>
            <a:endParaRPr lang="en-US" sz="900" smtClean="0"/>
          </a:p>
        </p:txBody>
      </p:sp>
      <p:sp>
        <p:nvSpPr>
          <p:cNvPr id="22532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3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12–3</a:t>
            </a: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Categories of Variable Pay Plans</a:t>
            </a:r>
          </a:p>
        </p:txBody>
      </p:sp>
      <p:pic>
        <p:nvPicPr>
          <p:cNvPr id="1010693" name="Picture 5" descr="12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143000"/>
            <a:ext cx="882332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man Resource Management 13e.">
  <a:themeElements>
    <a:clrScheme name="Human Resource Management 13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Human Resource Management 13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uman Resource Management 13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man Resource Management 13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3658</TotalTime>
  <Words>839</Words>
  <Application>Microsoft Office PowerPoint</Application>
  <PresentationFormat>On-screen Show (4:3)</PresentationFormat>
  <Paragraphs>195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Human Resource Management 13e.</vt:lpstr>
      <vt:lpstr>CHAPTER 12 Incentive Plans and Executive Compensation</vt:lpstr>
      <vt:lpstr>Variable: Incentives for Performance </vt:lpstr>
      <vt:lpstr>Why Use Variable Pay?</vt:lpstr>
      <vt:lpstr>PowerPoint Presentation</vt:lpstr>
      <vt:lpstr>Developing Successful  Pay-for-Performance Plans</vt:lpstr>
      <vt:lpstr>PowerPoint Presentation</vt:lpstr>
      <vt:lpstr>Why Variable Pay Plans Fail</vt:lpstr>
      <vt:lpstr>Developing Successful Incentive Plans </vt:lpstr>
      <vt:lpstr>PowerPoint Presentation</vt:lpstr>
      <vt:lpstr>Individual Incentives</vt:lpstr>
      <vt:lpstr>Individual Incentives</vt:lpstr>
      <vt:lpstr>PowerPoint Presentation</vt:lpstr>
      <vt:lpstr>Why Organizations Establish Variable Pay Plans for Groups/Teams</vt:lpstr>
      <vt:lpstr>PowerPoint Presentation</vt:lpstr>
      <vt:lpstr>Design of Group/Team Incentive Plans</vt:lpstr>
      <vt:lpstr>Group/Team Incentives (cont’d)</vt:lpstr>
      <vt:lpstr>PowerPoint Presentation</vt:lpstr>
      <vt:lpstr>Organizational Incentives</vt:lpstr>
      <vt:lpstr>PowerPoint Presentation</vt:lpstr>
      <vt:lpstr>Employee Stock Plans</vt:lpstr>
      <vt:lpstr>Employee Stock Plans</vt:lpstr>
      <vt:lpstr>Types of Sales Compensation Plans</vt:lpstr>
      <vt:lpstr>PowerPoint Presentation</vt:lpstr>
      <vt:lpstr>Effectiveness of Sales Incentive Plans </vt:lpstr>
      <vt:lpstr>Executive Compensation</vt:lpstr>
      <vt:lpstr>PowerPoint Presentation</vt:lpstr>
      <vt:lpstr>“Reasonableness” of Executive Compensation</vt:lpstr>
      <vt:lpstr>PowerPoint Presentation</vt:lpstr>
    </vt:vector>
  </TitlesOfParts>
  <Manager>Julia Chase | Susan Smart</Manager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 Management 13e.</dc:title>
  <dc:subject>Chapter 12</dc:subject>
  <dc:creator>Charlie Cook, The University of West Alabama</dc:creator>
  <cp:lastModifiedBy> Phyllis Sigerist</cp:lastModifiedBy>
  <cp:revision>337</cp:revision>
  <dcterms:created xsi:type="dcterms:W3CDTF">2003-02-17T02:06:55Z</dcterms:created>
  <dcterms:modified xsi:type="dcterms:W3CDTF">2013-05-19T23:41:24Z</dcterms:modified>
</cp:coreProperties>
</file>