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256" r:id="rId2"/>
    <p:sldId id="732" r:id="rId3"/>
    <p:sldId id="733" r:id="rId4"/>
    <p:sldId id="716" r:id="rId5"/>
    <p:sldId id="717" r:id="rId6"/>
    <p:sldId id="719" r:id="rId7"/>
    <p:sldId id="738" r:id="rId8"/>
    <p:sldId id="739" r:id="rId9"/>
    <p:sldId id="720" r:id="rId10"/>
    <p:sldId id="741" r:id="rId11"/>
    <p:sldId id="742" r:id="rId12"/>
    <p:sldId id="721" r:id="rId13"/>
    <p:sldId id="744" r:id="rId14"/>
    <p:sldId id="745" r:id="rId15"/>
    <p:sldId id="746" r:id="rId16"/>
    <p:sldId id="722" r:id="rId17"/>
    <p:sldId id="768" r:id="rId18"/>
    <p:sldId id="769" r:id="rId19"/>
    <p:sldId id="748" r:id="rId20"/>
    <p:sldId id="749" r:id="rId21"/>
    <p:sldId id="750" r:id="rId22"/>
    <p:sldId id="723" r:id="rId23"/>
    <p:sldId id="752" r:id="rId24"/>
    <p:sldId id="724" r:id="rId25"/>
    <p:sldId id="754" r:id="rId26"/>
    <p:sldId id="755" r:id="rId27"/>
    <p:sldId id="756" r:id="rId28"/>
    <p:sldId id="757" r:id="rId29"/>
    <p:sldId id="758" r:id="rId30"/>
    <p:sldId id="725" r:id="rId31"/>
    <p:sldId id="760" r:id="rId32"/>
    <p:sldId id="726" r:id="rId33"/>
    <p:sldId id="727" r:id="rId34"/>
    <p:sldId id="763" r:id="rId35"/>
    <p:sldId id="764" r:id="rId36"/>
    <p:sldId id="767" r:id="rId37"/>
    <p:sldId id="766" r:id="rId38"/>
  </p:sldIdLst>
  <p:sldSz cx="9144000" cy="6858000" type="screen4x3"/>
  <p:notesSz cx="69342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3300"/>
    <a:srgbClr val="003366"/>
    <a:srgbClr val="CC6600"/>
    <a:srgbClr val="003300"/>
    <a:srgbClr val="336600"/>
    <a:srgbClr val="99000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5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720"/>
    </p:cViewPr>
  </p:sorterViewPr>
  <p:notesViewPr>
    <p:cSldViewPr>
      <p:cViewPr varScale="1">
        <p:scale>
          <a:sx n="99" d="100"/>
          <a:sy n="99" d="100"/>
        </p:scale>
        <p:origin x="-564" y="-96"/>
      </p:cViewPr>
      <p:guideLst>
        <p:guide orient="horz" pos="2924"/>
        <p:guide pos="2184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65CF4A7-1033-4456-88FB-9EFEA4591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71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308CE74-9FB1-4F65-8748-1A9E15E02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6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364761-6D25-4631-A020-F24649A0C451}" type="slidenum">
              <a:rPr lang="en-US" sz="1200">
                <a:latin typeface="Times New Roman" pitchFamily="18" charset="0"/>
              </a:rPr>
              <a:pPr eaLnBrk="1" hangingPunct="1"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10B891-CE55-4C41-9647-05E54A4C754C}" type="slidenum">
              <a:rPr lang="en-US" sz="1200">
                <a:latin typeface="Times New Roman" pitchFamily="18" charset="0"/>
              </a:rPr>
              <a:pPr eaLnBrk="1" hangingPunct="1"/>
              <a:t>10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7A24F6-8005-41A9-973D-8D2489EE2E95}" type="slidenum">
              <a:rPr lang="en-US" sz="1200">
                <a:latin typeface="Times New Roman" pitchFamily="18" charset="0"/>
              </a:rPr>
              <a:pPr eaLnBrk="1" hangingPunct="1"/>
              <a:t>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A463C7-E7B5-4131-BDA1-44B522E88D1C}" type="slidenum">
              <a:rPr lang="en-US" sz="1200">
                <a:latin typeface="Times New Roman" pitchFamily="18" charset="0"/>
              </a:rPr>
              <a:pPr eaLnBrk="1" hangingPunct="1"/>
              <a:t>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FF408F-F324-4281-AFA9-1144EC1EFFC3}" type="slidenum">
              <a:rPr lang="en-US" sz="1200">
                <a:latin typeface="Times New Roman" pitchFamily="18" charset="0"/>
              </a:rPr>
              <a:pPr eaLnBrk="1" hangingPunct="1"/>
              <a:t>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4ED5D7-CFE4-4603-AD3E-421D3AF922F0}" type="slidenum">
              <a:rPr lang="en-US" sz="1200">
                <a:latin typeface="Times New Roman" pitchFamily="18" charset="0"/>
              </a:rPr>
              <a:pPr eaLnBrk="1" hangingPunct="1"/>
              <a:t>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06CA7E-FF28-4658-9FDA-31C84BDE5A77}" type="slidenum">
              <a:rPr lang="en-US" sz="1200">
                <a:latin typeface="Times New Roman" pitchFamily="18" charset="0"/>
              </a:rPr>
              <a:pPr eaLnBrk="1" hangingPunct="1"/>
              <a:t>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122DE9-2425-49B8-A4FA-5919D7AB468C}" type="slidenum">
              <a:rPr lang="en-US" sz="1200">
                <a:latin typeface="Times New Roman" pitchFamily="18" charset="0"/>
              </a:rPr>
              <a:pPr eaLnBrk="1" hangingPunct="1"/>
              <a:t>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1F7A62-5BEA-42D4-9C6C-1B6537069C8B}" type="slidenum">
              <a:rPr lang="en-US" sz="1200" smtClean="0">
                <a:latin typeface="Times New Roman" pitchFamily="18" charset="0"/>
              </a:rPr>
              <a:pPr eaLnBrk="1" hangingPunct="1"/>
              <a:t>17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327A86-0DDE-4EB7-B3B1-103A1BE0AE09}" type="slidenum">
              <a:rPr lang="en-US" sz="1200" smtClean="0">
                <a:latin typeface="Times New Roman" pitchFamily="18" charset="0"/>
              </a:rPr>
              <a:pPr eaLnBrk="1" hangingPunct="1"/>
              <a:t>18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163713-153B-4932-BA63-B26A5C35B9F4}" type="slidenum">
              <a:rPr lang="en-US" sz="1200">
                <a:latin typeface="Times New Roman" pitchFamily="18" charset="0"/>
              </a:rPr>
              <a:pPr eaLnBrk="1" hangingPunct="1"/>
              <a:t>19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D08499-7A12-444C-B78B-F85DF6023B3B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A9A712-E26B-49EC-B68B-F8165704F058}" type="slidenum">
              <a:rPr lang="en-US" sz="1200">
                <a:latin typeface="Times New Roman" pitchFamily="18" charset="0"/>
              </a:rPr>
              <a:pPr eaLnBrk="1" hangingPunct="1"/>
              <a:t>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B01183-CABF-457C-8D75-D9F664FD3250}" type="slidenum">
              <a:rPr lang="en-US" sz="1200">
                <a:latin typeface="Times New Roman" pitchFamily="18" charset="0"/>
              </a:rPr>
              <a:pPr eaLnBrk="1" hangingPunct="1"/>
              <a:t>21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90959A-41A7-408D-B7EC-81EA27EC03FB}" type="slidenum">
              <a:rPr lang="en-US" sz="1200">
                <a:latin typeface="Times New Roman" pitchFamily="18" charset="0"/>
              </a:rPr>
              <a:pPr eaLnBrk="1" hangingPunct="1"/>
              <a:t>22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1AB7A4-FECE-4F72-917F-D342ACBB846F}" type="slidenum">
              <a:rPr lang="en-US" sz="1200">
                <a:latin typeface="Times New Roman" pitchFamily="18" charset="0"/>
              </a:rPr>
              <a:pPr eaLnBrk="1" hangingPunct="1"/>
              <a:t>23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5EFC2F-562C-494E-98B3-952E7809B8B7}" type="slidenum">
              <a:rPr lang="en-US" sz="1200">
                <a:latin typeface="Times New Roman" pitchFamily="18" charset="0"/>
              </a:rPr>
              <a:pPr eaLnBrk="1" hangingPunct="1"/>
              <a:t>24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B6F7F1-C58E-4465-B39D-148D5E51C4DE}" type="slidenum">
              <a:rPr lang="en-US" sz="1200">
                <a:latin typeface="Times New Roman" pitchFamily="18" charset="0"/>
              </a:rPr>
              <a:pPr eaLnBrk="1" hangingPunct="1"/>
              <a:t>25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503C9A-0B02-447E-8FB0-6375B36ED11C}" type="slidenum">
              <a:rPr lang="en-US" sz="1200">
                <a:latin typeface="Times New Roman" pitchFamily="18" charset="0"/>
              </a:rPr>
              <a:pPr eaLnBrk="1" hangingPunct="1"/>
              <a:t>26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30598E-C0E7-408E-BDC9-BBF314A09671}" type="slidenum">
              <a:rPr lang="en-US" sz="1200">
                <a:latin typeface="Times New Roman" pitchFamily="18" charset="0"/>
              </a:rPr>
              <a:pPr eaLnBrk="1" hangingPunct="1"/>
              <a:t>27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A0FB40-EB07-4215-BAC5-141366D8959B}" type="slidenum">
              <a:rPr lang="en-US" sz="1200">
                <a:latin typeface="Times New Roman" pitchFamily="18" charset="0"/>
              </a:rPr>
              <a:pPr eaLnBrk="1" hangingPunct="1"/>
              <a:t>28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7CD615-2353-4235-A80E-A4E7A0D0D235}" type="slidenum">
              <a:rPr lang="en-US" sz="1200">
                <a:latin typeface="Times New Roman" pitchFamily="18" charset="0"/>
              </a:rPr>
              <a:pPr eaLnBrk="1" hangingPunct="1"/>
              <a:t>29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A806E7-5F00-4C06-8C81-B29407356045}" type="slidenum">
              <a:rPr lang="en-US" sz="1200">
                <a:latin typeface="Times New Roman" pitchFamily="18" charset="0"/>
              </a:rPr>
              <a:pPr eaLnBrk="1" hangingPunct="1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4DB8AC-43B6-45C2-8D11-979F104FF27F}" type="slidenum">
              <a:rPr lang="en-US" sz="1200">
                <a:latin typeface="Times New Roman" pitchFamily="18" charset="0"/>
              </a:rPr>
              <a:pPr eaLnBrk="1" hangingPunct="1"/>
              <a:t>30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AAD8BD-1D2B-4C32-8E0C-DF388DC0E4D3}" type="slidenum">
              <a:rPr lang="en-US" sz="1200">
                <a:latin typeface="Times New Roman" pitchFamily="18" charset="0"/>
              </a:rPr>
              <a:pPr eaLnBrk="1" hangingPunct="1"/>
              <a:t>31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5DD750-AC4F-42D9-85C5-9D1D50D77DD7}" type="slidenum">
              <a:rPr lang="en-US" sz="1200">
                <a:latin typeface="Times New Roman" pitchFamily="18" charset="0"/>
              </a:rPr>
              <a:pPr eaLnBrk="1" hangingPunct="1"/>
              <a:t>32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147493-3A7D-4C17-AE40-C63E61A2E7B0}" type="slidenum">
              <a:rPr lang="en-US" sz="1200">
                <a:latin typeface="Times New Roman" pitchFamily="18" charset="0"/>
              </a:rPr>
              <a:pPr eaLnBrk="1" hangingPunct="1"/>
              <a:t>33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7907F0-A6CB-4AE1-B96C-BC0B7304F02C}" type="slidenum">
              <a:rPr lang="en-US" sz="1200">
                <a:latin typeface="Times New Roman" pitchFamily="18" charset="0"/>
              </a:rPr>
              <a:pPr eaLnBrk="1" hangingPunct="1"/>
              <a:t>34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4AFB5E-747B-4326-9BD1-783B4665C8D0}" type="slidenum">
              <a:rPr lang="en-US" sz="1200">
                <a:latin typeface="Times New Roman" pitchFamily="18" charset="0"/>
              </a:rPr>
              <a:pPr eaLnBrk="1" hangingPunct="1"/>
              <a:t>35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BACD27-5AC0-412B-B49F-E18AFBBCA162}" type="slidenum">
              <a:rPr lang="en-US" sz="1200">
                <a:latin typeface="Times New Roman" pitchFamily="18" charset="0"/>
              </a:rPr>
              <a:pPr eaLnBrk="1" hangingPunct="1"/>
              <a:t>36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0BD8AF-FC37-476B-B52A-CB1088097DE3}" type="slidenum">
              <a:rPr lang="en-US" sz="1200">
                <a:latin typeface="Times New Roman" pitchFamily="18" charset="0"/>
              </a:rPr>
              <a:pPr eaLnBrk="1" hangingPunct="1"/>
              <a:t>37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403BC0-B2B6-4AC9-85E5-048414A3DF00}" type="slidenum">
              <a:rPr lang="en-US" sz="1200">
                <a:latin typeface="Times New Roman" pitchFamily="18" charset="0"/>
              </a:rPr>
              <a:pPr eaLnBrk="1" hangingPunct="1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6C327A-604D-4334-9AD1-06032CAA2B00}" type="slidenum">
              <a:rPr lang="en-US" sz="1200">
                <a:latin typeface="Times New Roman" pitchFamily="18" charset="0"/>
              </a:rPr>
              <a:pPr eaLnBrk="1" hangingPunct="1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AAF0A2-C151-494B-B153-5C6C41DB0128}" type="slidenum">
              <a:rPr lang="en-US" sz="1200">
                <a:latin typeface="Times New Roman" pitchFamily="18" charset="0"/>
              </a:rPr>
              <a:pPr eaLnBrk="1" hangingPunct="1"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7AC201-47FC-439A-9E3F-CF80E224ACEA}" type="slidenum">
              <a:rPr lang="en-US" sz="1200">
                <a:latin typeface="Times New Roman" pitchFamily="18" charset="0"/>
              </a:rPr>
              <a:pPr eaLnBrk="1" hangingPunct="1"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CCBDF4-D0F2-49F1-92F0-6FC841567551}" type="slidenum">
              <a:rPr lang="en-US" sz="1200">
                <a:latin typeface="Times New Roman" pitchFamily="18" charset="0"/>
              </a:rPr>
              <a:pPr eaLnBrk="1" hangingPunct="1"/>
              <a:t>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1F964D-6772-4E4C-9651-AA0AB256FF35}" type="slidenum">
              <a:rPr lang="en-US" sz="1200">
                <a:latin typeface="Times New Roman" pitchFamily="18" charset="0"/>
              </a:rPr>
              <a:pPr eaLnBrk="1" hangingPunct="1"/>
              <a:t>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2" descr="UnderShadow0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43243" r="2092"/>
          <a:stretch>
            <a:fillRect/>
          </a:stretch>
        </p:blipFill>
        <p:spPr bwMode="hidden">
          <a:xfrm>
            <a:off x="0" y="12700"/>
            <a:ext cx="91440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0" descr="Topbar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6275388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4937125" y="6375400"/>
            <a:ext cx="3475038" cy="3651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900">
                <a:solidFill>
                  <a:schemeClr val="bg1"/>
                </a:solidFill>
              </a:rPr>
              <a:t>PowerPoint Presentation by Charlie Cook</a:t>
            </a:r>
            <a:br>
              <a:rPr lang="en-US" sz="900">
                <a:solidFill>
                  <a:schemeClr val="bg1"/>
                </a:solidFill>
              </a:rPr>
            </a:br>
            <a:r>
              <a:rPr lang="en-US" sz="900">
                <a:solidFill>
                  <a:schemeClr val="bg1"/>
                </a:solidFill>
              </a:rPr>
              <a:t>The University of West Alabama</a:t>
            </a:r>
          </a:p>
        </p:txBody>
      </p:sp>
      <p:pic>
        <p:nvPicPr>
          <p:cNvPr id="6" name="Picture 146" descr="Booktitle0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11263"/>
            <a:ext cx="6170613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7" descr="Authors0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125788"/>
            <a:ext cx="458946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8" descr="Topbar0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54"/>
          <p:cNvSpPr txBox="1">
            <a:spLocks noChangeArrowheads="1"/>
          </p:cNvSpPr>
          <p:nvPr userDrawn="1"/>
        </p:nvSpPr>
        <p:spPr bwMode="auto">
          <a:xfrm>
            <a:off x="182563" y="5775325"/>
            <a:ext cx="8778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Trebuchet MS" pitchFamily="34" charset="0"/>
                <a:cs typeface="Tahoma" pitchFamily="34" charset="0"/>
              </a:rPr>
              <a:t>SECTION </a:t>
            </a:r>
            <a:r>
              <a:rPr lang="en-US" sz="1400" b="1">
                <a:solidFill>
                  <a:srgbClr val="990000"/>
                </a:solidFill>
                <a:latin typeface="Trebuchet MS" pitchFamily="34" charset="0"/>
                <a:cs typeface="Tahoma" pitchFamily="34" charset="0"/>
              </a:rPr>
              <a:t>4</a:t>
            </a:r>
            <a:r>
              <a:rPr lang="en-US" sz="1200" b="1">
                <a:latin typeface="Trebuchet MS" pitchFamily="34" charset="0"/>
                <a:cs typeface="Tahoma" pitchFamily="34" charset="0"/>
              </a:rPr>
              <a:t>  Compensation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273175" y="3703638"/>
            <a:ext cx="6584950" cy="1736725"/>
          </a:xfrm>
          <a:effectLst>
            <a:outerShdw dist="17961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AEAEA">
                    <a:alpha val="2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algn="ctr">
              <a:defRPr sz="2800" b="1">
                <a:solidFill>
                  <a:srgbClr val="996633"/>
                </a:solidFill>
                <a:latin typeface="Arial" charset="0"/>
              </a:defRPr>
            </a:lvl1pPr>
          </a:lstStyle>
          <a:p>
            <a:pPr lvl="0"/>
            <a:endParaRPr lang="en-US" noProof="0" smtClean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731838" y="6446838"/>
            <a:ext cx="3286125" cy="293687"/>
          </a:xfrm>
          <a:effectLst>
            <a:outerShdw dist="17961" dir="2700000" algn="ctr" rotWithShape="0">
              <a:schemeClr val="tx1"/>
            </a:outerShdw>
          </a:effectLst>
        </p:spPr>
        <p:txBody>
          <a:bodyPr lIns="91440" rIns="91440"/>
          <a:lstStyle>
            <a:lvl1pPr>
              <a:defRPr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58365827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11–</a:t>
            </a:r>
            <a:fld id="{77BF6E0F-1FEE-4DF5-8C52-A08DB8382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29133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90525"/>
            <a:ext cx="2025650" cy="5964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390525"/>
            <a:ext cx="5924550" cy="5964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11–</a:t>
            </a:r>
            <a:fld id="{DE26CEDC-425F-4186-B092-95EEC4024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49538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11–</a:t>
            </a:r>
            <a:fld id="{B7692E32-3D01-414F-BEDF-934207473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44815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11–</a:t>
            </a:r>
            <a:fld id="{5A8E354E-2143-48F1-9A8C-CE0F6C7D3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21917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050925"/>
            <a:ext cx="3975100" cy="5303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050925"/>
            <a:ext cx="3975100" cy="5303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11–</a:t>
            </a:r>
            <a:fld id="{B1CD36A8-254E-4BF4-BB97-CCF3703DC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3154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11–</a:t>
            </a:r>
            <a:fld id="{FC0A9282-F9EE-49FC-840F-22A0752A4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70531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11–</a:t>
            </a:r>
            <a:fld id="{340B550C-71E2-420A-8D97-7FE85C18D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17873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11–</a:t>
            </a:r>
            <a:fld id="{2B8868B7-0A85-4A51-8EB6-B6BCB0C76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92621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11–</a:t>
            </a:r>
            <a:fld id="{636551F1-C2D7-4C01-83CA-612F4AA29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17886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11–</a:t>
            </a:r>
            <a:fld id="{D09A7F0B-44DB-4C79-94DB-F4DF81842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18186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523875" y="390525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050925"/>
            <a:ext cx="8102600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54763"/>
            <a:ext cx="403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900" b="1"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54763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900" b="1" smtClean="0"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11–</a:t>
            </a:r>
            <a:fld id="{A2BD0457-8450-464F-ADC0-D99C84DA20E3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3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222250" indent="-2222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Char char="•"/>
        <a:defRPr sz="28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25475" indent="-284163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90000"/>
        <a:buFont typeface="Wingdings" pitchFamily="2" charset="2"/>
        <a:buChar char="Ø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974725" indent="-2349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75000"/>
        <a:buFont typeface="Wingdings" pitchFamily="2" charset="2"/>
        <a:buChar char="v"/>
        <a:defRPr sz="24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31127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65735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1145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5717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0289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4861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8.jpe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Rectangle 38"/>
          <p:cNvSpPr>
            <a:spLocks noGrp="1" noChangeArrowheads="1"/>
          </p:cNvSpPr>
          <p:nvPr>
            <p:ph type="ctrTitle"/>
          </p:nvPr>
        </p:nvSpPr>
        <p:spPr>
          <a:xfrm>
            <a:off x="639763" y="3776663"/>
            <a:ext cx="7854950" cy="1755775"/>
          </a:xfrm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400" smtClean="0">
                <a:solidFill>
                  <a:srgbClr val="003366"/>
                </a:solidFill>
              </a:rPr>
              <a:t>CHAPTER</a:t>
            </a:r>
            <a:r>
              <a:rPr lang="en-US" sz="2400" smtClean="0">
                <a:solidFill>
                  <a:srgbClr val="CC6600"/>
                </a:solidFill>
              </a:rPr>
              <a:t> </a:t>
            </a:r>
            <a:r>
              <a:rPr lang="en-US" sz="2400" smtClean="0">
                <a:solidFill>
                  <a:srgbClr val="336699"/>
                </a:solidFill>
              </a:rPr>
              <a:t>11</a:t>
            </a:r>
            <a:r>
              <a:rPr lang="en-US" sz="2400" u="sng" smtClean="0"/>
              <a:t/>
            </a:r>
            <a:br>
              <a:rPr lang="en-US" sz="2400" u="sng" smtClean="0"/>
            </a:br>
            <a:r>
              <a:rPr lang="en-US" sz="3200" b="0" smtClean="0">
                <a:solidFill>
                  <a:schemeClr val="tx1"/>
                </a:solidFill>
                <a:latin typeface="Verdana" pitchFamily="34" charset="0"/>
              </a:rPr>
              <a:t>Total Rewards and Compensation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11–</a:t>
            </a:r>
            <a:fld id="{264DFD42-4CC7-432E-B688-B8E7B00FA7FB}" type="slidenum">
              <a:rPr lang="en-US" sz="900"/>
              <a:pPr eaLnBrk="1" hangingPunct="1"/>
              <a:t>10</a:t>
            </a:fld>
            <a:endParaRPr lang="en-US" sz="900"/>
          </a:p>
        </p:txBody>
      </p:sp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390525"/>
            <a:ext cx="8077200" cy="51911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smtClean="0"/>
              <a:t>Competency-Based Pay System Design Issues</a:t>
            </a:r>
          </a:p>
        </p:txBody>
      </p:sp>
      <p:grpSp>
        <p:nvGrpSpPr>
          <p:cNvPr id="1055747" name="Group 3"/>
          <p:cNvGrpSpPr>
            <a:grpSpLocks/>
          </p:cNvGrpSpPr>
          <p:nvPr/>
        </p:nvGrpSpPr>
        <p:grpSpPr bwMode="auto">
          <a:xfrm>
            <a:off x="914400" y="960438"/>
            <a:ext cx="7132638" cy="5105400"/>
            <a:chOff x="576" y="820"/>
            <a:chExt cx="4493" cy="3216"/>
          </a:xfrm>
        </p:grpSpPr>
        <p:pic>
          <p:nvPicPr>
            <p:cNvPr id="23558" name="Picture 4" descr="010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820"/>
              <a:ext cx="4493" cy="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9" name="Text Box 5"/>
            <p:cNvSpPr txBox="1">
              <a:spLocks noChangeArrowheads="1"/>
            </p:cNvSpPr>
            <p:nvPr/>
          </p:nvSpPr>
          <p:spPr bwMode="auto">
            <a:xfrm>
              <a:off x="794" y="1072"/>
              <a:ext cx="184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Identification of the required competencies</a:t>
              </a:r>
            </a:p>
          </p:txBody>
        </p:sp>
        <p:sp>
          <p:nvSpPr>
            <p:cNvPr id="23560" name="Text Box 6"/>
            <p:cNvSpPr txBox="1">
              <a:spLocks noChangeArrowheads="1"/>
            </p:cNvSpPr>
            <p:nvPr/>
          </p:nvSpPr>
          <p:spPr bwMode="auto">
            <a:xfrm>
              <a:off x="806" y="1681"/>
              <a:ext cx="184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Progression and compensation of employees</a:t>
              </a:r>
            </a:p>
          </p:txBody>
        </p:sp>
        <p:sp>
          <p:nvSpPr>
            <p:cNvPr id="23561" name="Text Box 7"/>
            <p:cNvSpPr txBox="1">
              <a:spLocks noChangeArrowheads="1"/>
            </p:cNvSpPr>
            <p:nvPr/>
          </p:nvSpPr>
          <p:spPr bwMode="auto">
            <a:xfrm>
              <a:off x="806" y="2271"/>
              <a:ext cx="184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Limitations on who can acquire more competencies</a:t>
              </a:r>
            </a:p>
          </p:txBody>
        </p:sp>
        <p:sp>
          <p:nvSpPr>
            <p:cNvPr id="23562" name="Text Box 8"/>
            <p:cNvSpPr txBox="1">
              <a:spLocks noChangeArrowheads="1"/>
            </p:cNvSpPr>
            <p:nvPr/>
          </p:nvSpPr>
          <p:spPr bwMode="auto">
            <a:xfrm>
              <a:off x="806" y="2806"/>
              <a:ext cx="184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Training in the appropriate competencies</a:t>
              </a:r>
            </a:p>
          </p:txBody>
        </p:sp>
        <p:sp>
          <p:nvSpPr>
            <p:cNvPr id="23563" name="Text Box 9"/>
            <p:cNvSpPr txBox="1">
              <a:spLocks noChangeArrowheads="1"/>
            </p:cNvSpPr>
            <p:nvPr/>
          </p:nvSpPr>
          <p:spPr bwMode="auto">
            <a:xfrm>
              <a:off x="806" y="3371"/>
              <a:ext cx="184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Certification and maintenance of competencies</a:t>
              </a:r>
            </a:p>
          </p:txBody>
        </p:sp>
        <p:sp>
          <p:nvSpPr>
            <p:cNvPr id="23564" name="Text Box 10"/>
            <p:cNvSpPr txBox="1">
              <a:spLocks noChangeArrowheads="1"/>
            </p:cNvSpPr>
            <p:nvPr/>
          </p:nvSpPr>
          <p:spPr bwMode="auto">
            <a:xfrm>
              <a:off x="3456" y="2039"/>
              <a:ext cx="1210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Competency-Based Pay Systems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KBP/SBP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55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11–</a:t>
            </a:r>
            <a:fld id="{0D6360CE-0DAE-46E3-A4D5-BC1A8E4D7F71}" type="slidenum">
              <a:rPr lang="en-US" sz="900"/>
              <a:pPr eaLnBrk="1" hangingPunct="1"/>
              <a:t>11</a:t>
            </a:fld>
            <a:endParaRPr lang="en-US" sz="900"/>
          </a:p>
        </p:txBody>
      </p:sp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390525"/>
            <a:ext cx="8077200" cy="51911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smtClean="0"/>
              <a:t>Compensation System Design Issues (cont’d)</a:t>
            </a:r>
          </a:p>
        </p:txBody>
      </p:sp>
      <p:grpSp>
        <p:nvGrpSpPr>
          <p:cNvPr id="1057808" name="Group 16"/>
          <p:cNvGrpSpPr>
            <a:grpSpLocks/>
          </p:cNvGrpSpPr>
          <p:nvPr/>
        </p:nvGrpSpPr>
        <p:grpSpPr bwMode="auto">
          <a:xfrm>
            <a:off x="369888" y="1235075"/>
            <a:ext cx="8402637" cy="4692650"/>
            <a:chOff x="233" y="778"/>
            <a:chExt cx="5293" cy="2956"/>
          </a:xfrm>
        </p:grpSpPr>
        <p:grpSp>
          <p:nvGrpSpPr>
            <p:cNvPr id="24582" name="Group 4"/>
            <p:cNvGrpSpPr>
              <a:grpSpLocks/>
            </p:cNvGrpSpPr>
            <p:nvPr/>
          </p:nvGrpSpPr>
          <p:grpSpPr bwMode="auto">
            <a:xfrm>
              <a:off x="233" y="1545"/>
              <a:ext cx="5293" cy="2189"/>
              <a:chOff x="237" y="720"/>
              <a:chExt cx="5293" cy="2477"/>
            </a:xfrm>
          </p:grpSpPr>
          <p:pic>
            <p:nvPicPr>
              <p:cNvPr id="24589" name="Picture 5" descr="0100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" y="720"/>
                <a:ext cx="5293" cy="2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90" name="Text Box 6"/>
              <p:cNvSpPr txBox="1">
                <a:spLocks noChangeArrowheads="1"/>
              </p:cNvSpPr>
              <p:nvPr/>
            </p:nvSpPr>
            <p:spPr bwMode="auto">
              <a:xfrm>
                <a:off x="449" y="906"/>
                <a:ext cx="2224" cy="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 b="1">
                    <a:latin typeface="Trebuchet MS" pitchFamily="34" charset="0"/>
                  </a:rPr>
                  <a:t>Team</a:t>
                </a:r>
              </a:p>
            </p:txBody>
          </p:sp>
          <p:sp>
            <p:nvSpPr>
              <p:cNvPr id="24591" name="Text Box 7"/>
              <p:cNvSpPr txBox="1">
                <a:spLocks noChangeArrowheads="1"/>
              </p:cNvSpPr>
              <p:nvPr/>
            </p:nvSpPr>
            <p:spPr bwMode="auto">
              <a:xfrm>
                <a:off x="461" y="1552"/>
                <a:ext cx="2200" cy="10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anchorCtr="1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40000"/>
                  </a:spcBef>
                </a:pPr>
                <a:r>
                  <a:rPr lang="en-US" sz="2400">
                    <a:latin typeface="Trebuchet MS" pitchFamily="34" charset="0"/>
                  </a:rPr>
                  <a:t>How to develop compensation programs that build on the team concept.</a:t>
                </a:r>
              </a:p>
            </p:txBody>
          </p:sp>
          <p:sp>
            <p:nvSpPr>
              <p:cNvPr id="24592" name="Text Box 8"/>
              <p:cNvSpPr txBox="1">
                <a:spLocks noChangeArrowheads="1"/>
              </p:cNvSpPr>
              <p:nvPr/>
            </p:nvSpPr>
            <p:spPr bwMode="auto">
              <a:xfrm>
                <a:off x="2956" y="906"/>
                <a:ext cx="2272" cy="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 b="1">
                    <a:latin typeface="Trebuchet MS" pitchFamily="34" charset="0"/>
                  </a:rPr>
                  <a:t>Individual</a:t>
                </a:r>
              </a:p>
            </p:txBody>
          </p:sp>
          <p:sp>
            <p:nvSpPr>
              <p:cNvPr id="24593" name="Text Box 9"/>
              <p:cNvSpPr txBox="1">
                <a:spLocks noChangeArrowheads="1"/>
              </p:cNvSpPr>
              <p:nvPr/>
            </p:nvSpPr>
            <p:spPr bwMode="auto">
              <a:xfrm>
                <a:off x="2976" y="1552"/>
                <a:ext cx="2236" cy="13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anchorCtr="1"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40000"/>
                  </a:spcBef>
                </a:pPr>
                <a:r>
                  <a:rPr lang="en-US" sz="2400">
                    <a:latin typeface="Trebuchet MS" pitchFamily="34" charset="0"/>
                  </a:rPr>
                  <a:t>How to compensate </a:t>
                </a:r>
                <a:br>
                  <a:rPr lang="en-US" sz="2400">
                    <a:latin typeface="Trebuchet MS" pitchFamily="34" charset="0"/>
                  </a:rPr>
                </a:br>
                <a:r>
                  <a:rPr lang="en-US" sz="2400">
                    <a:latin typeface="Trebuchet MS" pitchFamily="34" charset="0"/>
                  </a:rPr>
                  <a:t>the individuals whose performance may also be evaluated on team achievements.</a:t>
                </a:r>
              </a:p>
            </p:txBody>
          </p:sp>
        </p:grpSp>
        <p:pic>
          <p:nvPicPr>
            <p:cNvPr id="24583" name="Picture 11" descr="010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1667" y="1142"/>
              <a:ext cx="189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4" name="Picture 12" descr="010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 flipH="1">
              <a:off x="3667" y="1142"/>
              <a:ext cx="189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585" name="Group 13"/>
            <p:cNvGrpSpPr>
              <a:grpSpLocks/>
            </p:cNvGrpSpPr>
            <p:nvPr/>
          </p:nvGrpSpPr>
          <p:grpSpPr bwMode="auto">
            <a:xfrm>
              <a:off x="1094" y="778"/>
              <a:ext cx="3369" cy="461"/>
              <a:chOff x="1297" y="3427"/>
              <a:chExt cx="2016" cy="461"/>
            </a:xfrm>
          </p:grpSpPr>
          <p:sp>
            <p:nvSpPr>
              <p:cNvPr id="24587" name="Rectangle 14"/>
              <p:cNvSpPr>
                <a:spLocks noChangeArrowheads="1"/>
              </p:cNvSpPr>
              <p:nvPr/>
            </p:nvSpPr>
            <p:spPr bwMode="auto">
              <a:xfrm>
                <a:off x="1297" y="3427"/>
                <a:ext cx="2016" cy="461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3399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8" name="Text Box 15"/>
              <p:cNvSpPr txBox="1">
                <a:spLocks noChangeArrowheads="1"/>
              </p:cNvSpPr>
              <p:nvPr/>
            </p:nvSpPr>
            <p:spPr bwMode="auto">
              <a:xfrm flipV="1">
                <a:off x="1366" y="3473"/>
                <a:ext cx="1888" cy="369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US" sz="1800" b="1">
                  <a:latin typeface="Trebuchet MS" pitchFamily="34" charset="0"/>
                </a:endParaRPr>
              </a:p>
            </p:txBody>
          </p:sp>
        </p:grpSp>
        <p:sp>
          <p:nvSpPr>
            <p:cNvPr id="24586" name="Text Box 10"/>
            <p:cNvSpPr txBox="1">
              <a:spLocks noChangeArrowheads="1"/>
            </p:cNvSpPr>
            <p:nvPr/>
          </p:nvSpPr>
          <p:spPr bwMode="auto">
            <a:xfrm>
              <a:off x="1149" y="854"/>
              <a:ext cx="3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latin typeface="Trebuchet MS" pitchFamily="34" charset="0"/>
                </a:rPr>
                <a:t>Individual versus Team Rewards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57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11–</a:t>
            </a:r>
            <a:fld id="{AA048A0A-3E73-48B0-B86D-E40A36920BCB}" type="slidenum">
              <a:rPr lang="en-US" sz="900"/>
              <a:pPr eaLnBrk="1" hangingPunct="1"/>
              <a:t>12</a:t>
            </a:fld>
            <a:endParaRPr lang="en-US" sz="900"/>
          </a:p>
        </p:txBody>
      </p:sp>
      <p:sp>
        <p:nvSpPr>
          <p:cNvPr id="25604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05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11–6</a:t>
            </a:r>
          </a:p>
        </p:txBody>
      </p:sp>
      <p:sp>
        <p:nvSpPr>
          <p:cNvPr id="25606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Possible Components of Global Employee Compensation</a:t>
            </a:r>
          </a:p>
        </p:txBody>
      </p:sp>
      <p:pic>
        <p:nvPicPr>
          <p:cNvPr id="1016837" name="Picture 5" descr="11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433513"/>
            <a:ext cx="7745413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1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11–</a:t>
            </a:r>
            <a:fld id="{58716DFD-2732-4CFF-B5B8-5995C3576183}" type="slidenum">
              <a:rPr lang="en-US" sz="900"/>
              <a:pPr eaLnBrk="1" hangingPunct="1"/>
              <a:t>13</a:t>
            </a:fld>
            <a:endParaRPr lang="en-US" sz="900"/>
          </a:p>
        </p:txBody>
      </p:sp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Global Compensation Issues</a:t>
            </a:r>
          </a:p>
        </p:txBody>
      </p:sp>
      <p:grpSp>
        <p:nvGrpSpPr>
          <p:cNvPr id="1061891" name="Group 3"/>
          <p:cNvGrpSpPr>
            <a:grpSpLocks/>
          </p:cNvGrpSpPr>
          <p:nvPr/>
        </p:nvGrpSpPr>
        <p:grpSpPr bwMode="auto">
          <a:xfrm>
            <a:off x="182563" y="1355725"/>
            <a:ext cx="8686800" cy="3797300"/>
            <a:chOff x="155" y="920"/>
            <a:chExt cx="5472" cy="2392"/>
          </a:xfrm>
        </p:grpSpPr>
        <p:pic>
          <p:nvPicPr>
            <p:cNvPr id="26630" name="Picture 4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20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1" name="Text Box 5"/>
            <p:cNvSpPr txBox="1">
              <a:spLocks noChangeArrowheads="1"/>
            </p:cNvSpPr>
            <p:nvPr/>
          </p:nvSpPr>
          <p:spPr bwMode="auto">
            <a:xfrm>
              <a:off x="1613" y="1231"/>
              <a:ext cx="2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latin typeface="Trebuchet MS" pitchFamily="34" charset="0"/>
                </a:rPr>
                <a:t>Compensating Expatriates</a:t>
              </a:r>
            </a:p>
          </p:txBody>
        </p:sp>
        <p:sp>
          <p:nvSpPr>
            <p:cNvPr id="26632" name="Text Box 6"/>
            <p:cNvSpPr txBox="1">
              <a:spLocks noChangeArrowheads="1"/>
            </p:cNvSpPr>
            <p:nvPr/>
          </p:nvSpPr>
          <p:spPr bwMode="auto">
            <a:xfrm>
              <a:off x="464" y="2420"/>
              <a:ext cx="120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Balance-Sheet Approach</a:t>
              </a:r>
            </a:p>
          </p:txBody>
        </p:sp>
        <p:sp>
          <p:nvSpPr>
            <p:cNvPr id="26633" name="Text Box 7"/>
            <p:cNvSpPr txBox="1">
              <a:spLocks noChangeArrowheads="1"/>
            </p:cNvSpPr>
            <p:nvPr/>
          </p:nvSpPr>
          <p:spPr bwMode="auto">
            <a:xfrm>
              <a:off x="2183" y="2418"/>
              <a:ext cx="138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Global Market Approach</a:t>
              </a:r>
            </a:p>
          </p:txBody>
        </p:sp>
        <p:sp>
          <p:nvSpPr>
            <p:cNvPr id="26634" name="Text Box 8"/>
            <p:cNvSpPr txBox="1">
              <a:spLocks noChangeArrowheads="1"/>
            </p:cNvSpPr>
            <p:nvPr/>
          </p:nvSpPr>
          <p:spPr bwMode="auto">
            <a:xfrm>
              <a:off x="4032" y="2420"/>
              <a:ext cx="126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Tax Equalization Plan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6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11–</a:t>
            </a:r>
            <a:fld id="{9BF24FD6-6A86-4FBE-8137-9FC00581218B}" type="slidenum">
              <a:rPr lang="en-US" sz="900"/>
              <a:pPr eaLnBrk="1" hangingPunct="1"/>
              <a:t>14</a:t>
            </a:fld>
            <a:endParaRPr lang="en-US" sz="900"/>
          </a:p>
        </p:txBody>
      </p:sp>
      <p:sp>
        <p:nvSpPr>
          <p:cNvPr id="106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Legal Constraints On Pay Systems</a:t>
            </a:r>
          </a:p>
        </p:txBody>
      </p:sp>
      <p:grpSp>
        <p:nvGrpSpPr>
          <p:cNvPr id="1063939" name="Group 3"/>
          <p:cNvGrpSpPr>
            <a:grpSpLocks/>
          </p:cNvGrpSpPr>
          <p:nvPr/>
        </p:nvGrpSpPr>
        <p:grpSpPr bwMode="auto">
          <a:xfrm>
            <a:off x="365125" y="1349375"/>
            <a:ext cx="8448675" cy="4000500"/>
            <a:chOff x="208" y="720"/>
            <a:chExt cx="5322" cy="2520"/>
          </a:xfrm>
        </p:grpSpPr>
        <p:pic>
          <p:nvPicPr>
            <p:cNvPr id="27654" name="Picture 4" descr="01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" y="720"/>
              <a:ext cx="5322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5" name="Text Box 5"/>
            <p:cNvSpPr txBox="1">
              <a:spLocks noChangeArrowheads="1"/>
            </p:cNvSpPr>
            <p:nvPr/>
          </p:nvSpPr>
          <p:spPr bwMode="auto">
            <a:xfrm>
              <a:off x="2304" y="987"/>
              <a:ext cx="111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Fair Labor Standards Act (FSLA)</a:t>
              </a:r>
            </a:p>
          </p:txBody>
        </p:sp>
        <p:sp>
          <p:nvSpPr>
            <p:cNvPr id="27656" name="Text Box 6"/>
            <p:cNvSpPr txBox="1">
              <a:spLocks noChangeArrowheads="1"/>
            </p:cNvSpPr>
            <p:nvPr/>
          </p:nvSpPr>
          <p:spPr bwMode="auto">
            <a:xfrm>
              <a:off x="518" y="2430"/>
              <a:ext cx="977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Minimum </a:t>
              </a:r>
              <a:br>
                <a:rPr lang="en-US" sz="1400" b="1">
                  <a:latin typeface="Trebuchet MS" pitchFamily="34" charset="0"/>
                </a:rPr>
              </a:br>
              <a:r>
                <a:rPr lang="en-US" sz="1400" b="1">
                  <a:latin typeface="Trebuchet MS" pitchFamily="34" charset="0"/>
                </a:rPr>
                <a:t>Wage</a:t>
              </a:r>
            </a:p>
          </p:txBody>
        </p:sp>
        <p:sp>
          <p:nvSpPr>
            <p:cNvPr id="27657" name="Text Box 7"/>
            <p:cNvSpPr txBox="1">
              <a:spLocks noChangeArrowheads="1"/>
            </p:cNvSpPr>
            <p:nvPr/>
          </p:nvSpPr>
          <p:spPr bwMode="auto">
            <a:xfrm>
              <a:off x="1740" y="2363"/>
              <a:ext cx="979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Child </a:t>
              </a:r>
              <a:br>
                <a:rPr lang="en-US" sz="1400" b="1">
                  <a:latin typeface="Trebuchet MS" pitchFamily="34" charset="0"/>
                </a:rPr>
              </a:br>
              <a:r>
                <a:rPr lang="en-US" sz="1400" b="1">
                  <a:latin typeface="Trebuchet MS" pitchFamily="34" charset="0"/>
                </a:rPr>
                <a:t>Labor</a:t>
              </a:r>
              <a:br>
                <a:rPr lang="en-US" sz="1400" b="1">
                  <a:latin typeface="Trebuchet MS" pitchFamily="34" charset="0"/>
                </a:rPr>
              </a:br>
              <a:r>
                <a:rPr lang="en-US" sz="1400" b="1">
                  <a:latin typeface="Trebuchet MS" pitchFamily="34" charset="0"/>
                </a:rPr>
                <a:t>Provisions</a:t>
              </a:r>
            </a:p>
          </p:txBody>
        </p:sp>
        <p:sp>
          <p:nvSpPr>
            <p:cNvPr id="27658" name="Text Box 8"/>
            <p:cNvSpPr txBox="1">
              <a:spLocks noChangeArrowheads="1"/>
            </p:cNvSpPr>
            <p:nvPr/>
          </p:nvSpPr>
          <p:spPr bwMode="auto">
            <a:xfrm>
              <a:off x="3073" y="2364"/>
              <a:ext cx="919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Exempt and Non-Exempt Statuses</a:t>
              </a:r>
            </a:p>
          </p:txBody>
        </p:sp>
        <p:sp>
          <p:nvSpPr>
            <p:cNvPr id="27659" name="Text Box 9"/>
            <p:cNvSpPr txBox="1">
              <a:spLocks noChangeArrowheads="1"/>
            </p:cNvSpPr>
            <p:nvPr/>
          </p:nvSpPr>
          <p:spPr bwMode="auto">
            <a:xfrm>
              <a:off x="4292" y="2431"/>
              <a:ext cx="92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Overtime </a:t>
              </a:r>
              <a:br>
                <a:rPr lang="en-US" sz="1400" b="1">
                  <a:latin typeface="Trebuchet MS" pitchFamily="34" charset="0"/>
                </a:rPr>
              </a:br>
              <a:r>
                <a:rPr lang="en-US" sz="1400" b="1">
                  <a:latin typeface="Trebuchet MS" pitchFamily="34" charset="0"/>
                </a:rPr>
                <a:t>Pay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6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11–</a:t>
            </a:r>
            <a:fld id="{034B9AE8-A17D-4B55-A27B-3EFEB1602483}" type="slidenum">
              <a:rPr lang="en-US" sz="900"/>
              <a:pPr eaLnBrk="1" hangingPunct="1"/>
              <a:t>15</a:t>
            </a:fld>
            <a:endParaRPr lang="en-US" sz="900"/>
          </a:p>
        </p:txBody>
      </p:sp>
      <p:sp>
        <p:nvSpPr>
          <p:cNvPr id="106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Categories of Exempt Employees </a:t>
            </a:r>
          </a:p>
        </p:txBody>
      </p:sp>
      <p:grpSp>
        <p:nvGrpSpPr>
          <p:cNvPr id="1065987" name="Group 3"/>
          <p:cNvGrpSpPr>
            <a:grpSpLocks/>
          </p:cNvGrpSpPr>
          <p:nvPr/>
        </p:nvGrpSpPr>
        <p:grpSpPr bwMode="auto">
          <a:xfrm>
            <a:off x="1463675" y="1050925"/>
            <a:ext cx="6362700" cy="5213350"/>
            <a:chOff x="791" y="692"/>
            <a:chExt cx="4181" cy="3369"/>
          </a:xfrm>
        </p:grpSpPr>
        <p:pic>
          <p:nvPicPr>
            <p:cNvPr id="28678" name="Picture 4" descr="010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" y="692"/>
              <a:ext cx="4181" cy="3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9" name="Text Box 5"/>
            <p:cNvSpPr txBox="1">
              <a:spLocks noChangeArrowheads="1"/>
            </p:cNvSpPr>
            <p:nvPr/>
          </p:nvSpPr>
          <p:spPr bwMode="auto">
            <a:xfrm>
              <a:off x="1498" y="1092"/>
              <a:ext cx="921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Executive</a:t>
              </a:r>
            </a:p>
          </p:txBody>
        </p:sp>
        <p:sp>
          <p:nvSpPr>
            <p:cNvPr id="28680" name="Text Box 6"/>
            <p:cNvSpPr txBox="1">
              <a:spLocks noChangeArrowheads="1"/>
            </p:cNvSpPr>
            <p:nvPr/>
          </p:nvSpPr>
          <p:spPr bwMode="auto">
            <a:xfrm>
              <a:off x="3456" y="1092"/>
              <a:ext cx="921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Administrative</a:t>
              </a:r>
            </a:p>
          </p:txBody>
        </p:sp>
        <p:sp>
          <p:nvSpPr>
            <p:cNvPr id="28681" name="Text Box 7"/>
            <p:cNvSpPr txBox="1">
              <a:spLocks noChangeArrowheads="1"/>
            </p:cNvSpPr>
            <p:nvPr/>
          </p:nvSpPr>
          <p:spPr bwMode="auto">
            <a:xfrm>
              <a:off x="3744" y="2599"/>
              <a:ext cx="921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Professional</a:t>
              </a:r>
            </a:p>
          </p:txBody>
        </p:sp>
        <p:sp>
          <p:nvSpPr>
            <p:cNvPr id="28682" name="Text Box 8"/>
            <p:cNvSpPr txBox="1">
              <a:spLocks noChangeArrowheads="1"/>
            </p:cNvSpPr>
            <p:nvPr/>
          </p:nvSpPr>
          <p:spPr bwMode="auto">
            <a:xfrm>
              <a:off x="1210" y="2520"/>
              <a:ext cx="921" cy="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Outside Sales</a:t>
              </a:r>
            </a:p>
          </p:txBody>
        </p:sp>
        <p:sp>
          <p:nvSpPr>
            <p:cNvPr id="28683" name="Text Box 9"/>
            <p:cNvSpPr txBox="1">
              <a:spLocks noChangeArrowheads="1"/>
            </p:cNvSpPr>
            <p:nvPr/>
          </p:nvSpPr>
          <p:spPr bwMode="auto">
            <a:xfrm>
              <a:off x="2477" y="3270"/>
              <a:ext cx="921" cy="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Computer Employees</a:t>
              </a:r>
            </a:p>
          </p:txBody>
        </p:sp>
        <p:sp>
          <p:nvSpPr>
            <p:cNvPr id="28684" name="Text Box 10"/>
            <p:cNvSpPr txBox="1">
              <a:spLocks noChangeArrowheads="1"/>
            </p:cNvSpPr>
            <p:nvPr/>
          </p:nvSpPr>
          <p:spPr bwMode="auto">
            <a:xfrm>
              <a:off x="2477" y="1972"/>
              <a:ext cx="921" cy="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Exempt Employees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6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11–</a:t>
            </a:r>
            <a:fld id="{86725807-1940-4ADA-8527-7489C363965B}" type="slidenum">
              <a:rPr lang="en-US" sz="900"/>
              <a:pPr eaLnBrk="1" hangingPunct="1"/>
              <a:t>16</a:t>
            </a:fld>
            <a:endParaRPr lang="en-US" sz="900"/>
          </a:p>
        </p:txBody>
      </p:sp>
      <p:sp>
        <p:nvSpPr>
          <p:cNvPr id="29700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1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11–7</a:t>
            </a:r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Determining Exempt Status under the FLSA</a:t>
            </a:r>
          </a:p>
        </p:txBody>
      </p:sp>
      <p:pic>
        <p:nvPicPr>
          <p:cNvPr id="1018885" name="Picture 5" descr="11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657350"/>
            <a:ext cx="8440737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1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4–</a:t>
            </a:r>
            <a:fld id="{5855AA18-F074-4DB8-A119-4BD8DFE5A553}" type="slidenum">
              <a:rPr lang="en-US" sz="900" smtClean="0"/>
              <a:pPr eaLnBrk="1" hangingPunct="1"/>
              <a:t>17</a:t>
            </a:fld>
            <a:endParaRPr lang="en-US" sz="900" smtClean="0"/>
          </a:p>
        </p:txBody>
      </p:sp>
      <p:sp>
        <p:nvSpPr>
          <p:cNvPr id="108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Wage/Hour </a:t>
            </a:r>
            <a:r>
              <a:rPr lang="en-US" dirty="0" smtClean="0"/>
              <a:t>Regulations</a:t>
            </a:r>
          </a:p>
        </p:txBody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 smtClean="0"/>
              <a:t>Fair Labor Standards Act (</a:t>
            </a:r>
            <a:r>
              <a:rPr lang="en-US" dirty="0" err="1" smtClean="0"/>
              <a:t>FLSA</a:t>
            </a:r>
            <a:r>
              <a:rPr lang="en-US" dirty="0" smtClean="0"/>
              <a:t>)</a:t>
            </a:r>
          </a:p>
          <a:p>
            <a:pPr marL="566738" lvl="1" indent="-222250" eaLnBrk="1" hangingPunct="1">
              <a:spcBef>
                <a:spcPct val="50000"/>
              </a:spcBef>
              <a:defRPr/>
            </a:pPr>
            <a:r>
              <a:rPr lang="en-US" dirty="0" smtClean="0"/>
              <a:t>To qualify for an exemption from the overtime provisions of the act:</a:t>
            </a:r>
          </a:p>
          <a:p>
            <a:pPr marL="914400" lvl="2" indent="-233363" eaLnBrk="1" hangingPunct="1">
              <a:spcBef>
                <a:spcPct val="50000"/>
              </a:spcBef>
              <a:defRPr/>
            </a:pPr>
            <a:r>
              <a:rPr lang="en-US" dirty="0" smtClean="0"/>
              <a:t>Employees must perform their primary duties as executive, administrative, professional, or outside sales employees. </a:t>
            </a:r>
          </a:p>
          <a:p>
            <a:pPr marL="914400" lvl="2" indent="-233363" eaLnBrk="1" hangingPunct="1">
              <a:spcBef>
                <a:spcPct val="50000"/>
              </a:spcBef>
              <a:defRPr/>
            </a:pPr>
            <a:r>
              <a:rPr lang="en-US" dirty="0" smtClean="0"/>
              <a:t>Primary has been interpreted to mean occurring at least 50% of the time.</a:t>
            </a:r>
          </a:p>
        </p:txBody>
      </p:sp>
    </p:spTree>
    <p:extLst>
      <p:ext uri="{BB962C8B-B14F-4D97-AF65-F5344CB8AC3E}">
        <p14:creationId xmlns:p14="http://schemas.microsoft.com/office/powerpoint/2010/main" val="103363509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6–</a:t>
            </a:r>
            <a:fld id="{6A183906-37B5-4EB6-B35A-12B5B43E4293}" type="slidenum">
              <a:rPr lang="en-US" sz="900" smtClean="0"/>
              <a:pPr eaLnBrk="1" hangingPunct="1"/>
              <a:t>18</a:t>
            </a:fld>
            <a:endParaRPr lang="en-US" sz="900" smtClean="0"/>
          </a:p>
        </p:txBody>
      </p:sp>
      <p:sp>
        <p:nvSpPr>
          <p:cNvPr id="101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Wage/Hour </a:t>
            </a:r>
            <a:r>
              <a:rPr lang="en-US" dirty="0" smtClean="0"/>
              <a:t>Regulations</a:t>
            </a:r>
          </a:p>
        </p:txBody>
      </p:sp>
      <p:sp>
        <p:nvSpPr>
          <p:cNvPr id="101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California – Exempt from Overtime</a:t>
            </a:r>
          </a:p>
          <a:p>
            <a:pPr lvl="1" eaLnBrk="1" hangingPunct="1">
              <a:defRPr/>
            </a:pPr>
            <a:r>
              <a:rPr lang="en-US" dirty="0" smtClean="0"/>
              <a:t>Administrative exemption</a:t>
            </a:r>
          </a:p>
          <a:p>
            <a:pPr lvl="1" eaLnBrk="1" hangingPunct="1">
              <a:defRPr/>
            </a:pPr>
            <a:r>
              <a:rPr lang="en-US" dirty="0" smtClean="0"/>
              <a:t>Professional exemption</a:t>
            </a:r>
          </a:p>
          <a:p>
            <a:pPr lvl="1" eaLnBrk="1" hangingPunct="1">
              <a:defRPr/>
            </a:pPr>
            <a:r>
              <a:rPr lang="en-US" dirty="0" smtClean="0"/>
              <a:t>Executive exemption</a:t>
            </a:r>
          </a:p>
          <a:p>
            <a:pPr lvl="1" eaLnBrk="1" hangingPunct="1">
              <a:defRPr/>
            </a:pPr>
            <a:r>
              <a:rPr lang="en-US" dirty="0" smtClean="0"/>
              <a:t>Computer software employee exemption – must also earn $83,132.93 annually or $39.90 per hour (1/1/13)</a:t>
            </a:r>
          </a:p>
        </p:txBody>
      </p:sp>
    </p:spTree>
    <p:extLst>
      <p:ext uri="{BB962C8B-B14F-4D97-AF65-F5344CB8AC3E}">
        <p14:creationId xmlns:p14="http://schemas.microsoft.com/office/powerpoint/2010/main" val="290375491"/>
      </p:ext>
    </p:ext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11–</a:t>
            </a:r>
            <a:fld id="{F30DAE90-91A8-4080-AA4F-EC1AAE10EB96}" type="slidenum">
              <a:rPr lang="en-US" sz="900"/>
              <a:pPr eaLnBrk="1" hangingPunct="1"/>
              <a:t>19</a:t>
            </a:fld>
            <a:endParaRPr lang="en-US" sz="900"/>
          </a:p>
        </p:txBody>
      </p:sp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Compensation for Overtime Work</a:t>
            </a:r>
          </a:p>
        </p:txBody>
      </p:sp>
      <p:grpSp>
        <p:nvGrpSpPr>
          <p:cNvPr id="1070083" name="Group 3"/>
          <p:cNvGrpSpPr>
            <a:grpSpLocks/>
          </p:cNvGrpSpPr>
          <p:nvPr/>
        </p:nvGrpSpPr>
        <p:grpSpPr bwMode="auto">
          <a:xfrm>
            <a:off x="365125" y="1349375"/>
            <a:ext cx="8448675" cy="4000500"/>
            <a:chOff x="208" y="720"/>
            <a:chExt cx="5322" cy="2520"/>
          </a:xfrm>
        </p:grpSpPr>
        <p:pic>
          <p:nvPicPr>
            <p:cNvPr id="30726" name="Picture 4" descr="01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" y="720"/>
              <a:ext cx="5322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7" name="Text Box 5"/>
            <p:cNvSpPr txBox="1">
              <a:spLocks noChangeArrowheads="1"/>
            </p:cNvSpPr>
            <p:nvPr/>
          </p:nvSpPr>
          <p:spPr bwMode="auto">
            <a:xfrm>
              <a:off x="2304" y="958"/>
              <a:ext cx="1118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Common Overtime Issues</a:t>
              </a:r>
            </a:p>
          </p:txBody>
        </p:sp>
        <p:sp>
          <p:nvSpPr>
            <p:cNvPr id="30728" name="Text Box 6"/>
            <p:cNvSpPr txBox="1">
              <a:spLocks noChangeArrowheads="1"/>
            </p:cNvSpPr>
            <p:nvPr/>
          </p:nvSpPr>
          <p:spPr bwMode="auto">
            <a:xfrm>
              <a:off x="518" y="2430"/>
              <a:ext cx="977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Compensatory Time Off</a:t>
              </a:r>
            </a:p>
          </p:txBody>
        </p:sp>
        <p:sp>
          <p:nvSpPr>
            <p:cNvPr id="30729" name="Text Box 7"/>
            <p:cNvSpPr txBox="1">
              <a:spLocks noChangeArrowheads="1"/>
            </p:cNvSpPr>
            <p:nvPr/>
          </p:nvSpPr>
          <p:spPr bwMode="auto">
            <a:xfrm>
              <a:off x="1740" y="2430"/>
              <a:ext cx="97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Incentives for Non-exempts</a:t>
              </a:r>
            </a:p>
          </p:txBody>
        </p:sp>
        <p:sp>
          <p:nvSpPr>
            <p:cNvPr id="30730" name="Text Box 8"/>
            <p:cNvSpPr txBox="1">
              <a:spLocks noChangeArrowheads="1"/>
            </p:cNvSpPr>
            <p:nvPr/>
          </p:nvSpPr>
          <p:spPr bwMode="auto">
            <a:xfrm>
              <a:off x="3073" y="2431"/>
              <a:ext cx="91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Training </a:t>
              </a:r>
              <a:br>
                <a:rPr lang="en-US" sz="1400" b="1">
                  <a:latin typeface="Trebuchet MS" pitchFamily="34" charset="0"/>
                </a:rPr>
              </a:br>
              <a:r>
                <a:rPr lang="en-US" sz="1400" b="1">
                  <a:latin typeface="Trebuchet MS" pitchFamily="34" charset="0"/>
                </a:rPr>
                <a:t>Time</a:t>
              </a:r>
            </a:p>
          </p:txBody>
        </p:sp>
        <p:sp>
          <p:nvSpPr>
            <p:cNvPr id="30731" name="Text Box 9"/>
            <p:cNvSpPr txBox="1">
              <a:spLocks noChangeArrowheads="1"/>
            </p:cNvSpPr>
            <p:nvPr/>
          </p:nvSpPr>
          <p:spPr bwMode="auto">
            <a:xfrm>
              <a:off x="4292" y="2431"/>
              <a:ext cx="92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Travel </a:t>
              </a:r>
              <a:br>
                <a:rPr lang="en-US" sz="1400" b="1">
                  <a:latin typeface="Trebuchet MS" pitchFamily="34" charset="0"/>
                </a:rPr>
              </a:br>
              <a:r>
                <a:rPr lang="en-US" sz="1400" b="1">
                  <a:latin typeface="Trebuchet MS" pitchFamily="34" charset="0"/>
                </a:rPr>
                <a:t>Time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7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11–</a:t>
            </a:r>
            <a:fld id="{5A5D7FF5-5182-45C9-8528-3BC50CD38BB2}" type="slidenum">
              <a:rPr lang="en-US" sz="900"/>
              <a:pPr eaLnBrk="1" hangingPunct="1"/>
              <a:t>2</a:t>
            </a:fld>
            <a:endParaRPr lang="en-US" sz="900"/>
          </a:p>
        </p:txBody>
      </p:sp>
      <p:sp>
        <p:nvSpPr>
          <p:cNvPr id="103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0525"/>
            <a:ext cx="8255000" cy="57943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Nature Of Total Rewards and Compensation</a:t>
            </a:r>
          </a:p>
        </p:txBody>
      </p:sp>
      <p:sp>
        <p:nvSpPr>
          <p:cNvPr id="103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Total Rewards</a:t>
            </a:r>
          </a:p>
          <a:p>
            <a:pPr lvl="1" eaLnBrk="1" hangingPunct="1">
              <a:defRPr/>
            </a:pPr>
            <a:r>
              <a:rPr lang="en-US" smtClean="0"/>
              <a:t>Monetary and non-monetary rewards provided to attract, motivate, and retain employees.</a:t>
            </a:r>
          </a:p>
          <a:p>
            <a:pPr eaLnBrk="1" hangingPunct="1">
              <a:defRPr/>
            </a:pPr>
            <a:r>
              <a:rPr lang="en-US" smtClean="0"/>
              <a:t>Rewards System Strategic Objectives: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Legal compliance with all laws and regulations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Cost-effectiveness for the organization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Internal, external, and individual equity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Performance enhancement for the organization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Performance recognition and talent management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Enhanced recruitment, involvement, and retention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11–</a:t>
            </a:r>
            <a:fld id="{908AA3FC-EF75-4520-8E37-7BBDA72C928E}" type="slidenum">
              <a:rPr lang="en-US" sz="900"/>
              <a:pPr eaLnBrk="1" hangingPunct="1"/>
              <a:t>20</a:t>
            </a:fld>
            <a:endParaRPr lang="en-US" sz="900"/>
          </a:p>
        </p:txBody>
      </p:sp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Independent Contractor Regulations</a:t>
            </a:r>
          </a:p>
        </p:txBody>
      </p:sp>
      <p:grpSp>
        <p:nvGrpSpPr>
          <p:cNvPr id="1072131" name="Group 3"/>
          <p:cNvGrpSpPr>
            <a:grpSpLocks/>
          </p:cNvGrpSpPr>
          <p:nvPr/>
        </p:nvGrpSpPr>
        <p:grpSpPr bwMode="auto">
          <a:xfrm>
            <a:off x="246063" y="1355725"/>
            <a:ext cx="8686800" cy="3797300"/>
            <a:chOff x="155" y="920"/>
            <a:chExt cx="5472" cy="2392"/>
          </a:xfrm>
        </p:grpSpPr>
        <p:pic>
          <p:nvPicPr>
            <p:cNvPr id="31750" name="Picture 4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20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1" name="Text Box 5"/>
            <p:cNvSpPr txBox="1">
              <a:spLocks noChangeArrowheads="1"/>
            </p:cNvSpPr>
            <p:nvPr/>
          </p:nvSpPr>
          <p:spPr bwMode="auto">
            <a:xfrm>
              <a:off x="1613" y="1154"/>
              <a:ext cx="250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Identifying Criteria for Independent Contractors</a:t>
              </a:r>
            </a:p>
          </p:txBody>
        </p:sp>
        <p:sp>
          <p:nvSpPr>
            <p:cNvPr id="31752" name="Text Box 6"/>
            <p:cNvSpPr txBox="1">
              <a:spLocks noChangeArrowheads="1"/>
            </p:cNvSpPr>
            <p:nvPr/>
          </p:nvSpPr>
          <p:spPr bwMode="auto">
            <a:xfrm>
              <a:off x="464" y="2420"/>
              <a:ext cx="120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Behavioral Control</a:t>
              </a:r>
            </a:p>
          </p:txBody>
        </p:sp>
        <p:sp>
          <p:nvSpPr>
            <p:cNvPr id="31753" name="Text Box 7"/>
            <p:cNvSpPr txBox="1">
              <a:spLocks noChangeArrowheads="1"/>
            </p:cNvSpPr>
            <p:nvPr/>
          </p:nvSpPr>
          <p:spPr bwMode="auto">
            <a:xfrm>
              <a:off x="2183" y="2418"/>
              <a:ext cx="138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Financial 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Control</a:t>
              </a:r>
            </a:p>
          </p:txBody>
        </p:sp>
        <p:sp>
          <p:nvSpPr>
            <p:cNvPr id="31754" name="Text Box 8"/>
            <p:cNvSpPr txBox="1">
              <a:spLocks noChangeArrowheads="1"/>
            </p:cNvSpPr>
            <p:nvPr/>
          </p:nvSpPr>
          <p:spPr bwMode="auto">
            <a:xfrm>
              <a:off x="4032" y="2420"/>
              <a:ext cx="126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Relationship-Type Factors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7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11–</a:t>
            </a:r>
            <a:fld id="{B5B196CF-61EF-47B8-8814-13C7E8CC35A9}" type="slidenum">
              <a:rPr lang="en-US" sz="900"/>
              <a:pPr eaLnBrk="1" hangingPunct="1"/>
              <a:t>21</a:t>
            </a:fld>
            <a:endParaRPr lang="en-US" sz="900"/>
          </a:p>
        </p:txBody>
      </p:sp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390525"/>
            <a:ext cx="80772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/>
              <a:t>Acts and Legislation Affecting Compensation</a:t>
            </a:r>
          </a:p>
        </p:txBody>
      </p:sp>
      <p:grpSp>
        <p:nvGrpSpPr>
          <p:cNvPr id="1074179" name="Group 3"/>
          <p:cNvGrpSpPr>
            <a:grpSpLocks/>
          </p:cNvGrpSpPr>
          <p:nvPr/>
        </p:nvGrpSpPr>
        <p:grpSpPr bwMode="auto">
          <a:xfrm>
            <a:off x="182563" y="1622425"/>
            <a:ext cx="8686800" cy="4000500"/>
            <a:chOff x="208" y="720"/>
            <a:chExt cx="5322" cy="2520"/>
          </a:xfrm>
        </p:grpSpPr>
        <p:pic>
          <p:nvPicPr>
            <p:cNvPr id="32774" name="Picture 4" descr="01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" y="720"/>
              <a:ext cx="5322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5" name="Text Box 5"/>
            <p:cNvSpPr txBox="1">
              <a:spLocks noChangeArrowheads="1"/>
            </p:cNvSpPr>
            <p:nvPr/>
          </p:nvSpPr>
          <p:spPr bwMode="auto">
            <a:xfrm>
              <a:off x="2304" y="1054"/>
              <a:ext cx="111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Compensation and the Law</a:t>
              </a:r>
            </a:p>
          </p:txBody>
        </p:sp>
        <p:sp>
          <p:nvSpPr>
            <p:cNvPr id="32776" name="Text Box 6"/>
            <p:cNvSpPr txBox="1">
              <a:spLocks noChangeArrowheads="1"/>
            </p:cNvSpPr>
            <p:nvPr/>
          </p:nvSpPr>
          <p:spPr bwMode="auto">
            <a:xfrm>
              <a:off x="518" y="2334"/>
              <a:ext cx="97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>
                  <a:latin typeface="Trebuchet MS" pitchFamily="34" charset="0"/>
                </a:rPr>
                <a:t>Davis-Bacon Act</a:t>
              </a:r>
              <a:br>
                <a:rPr lang="en-US" sz="1200" b="1">
                  <a:latin typeface="Trebuchet MS" pitchFamily="34" charset="0"/>
                </a:rPr>
              </a:br>
              <a:r>
                <a:rPr lang="en-US" sz="1200" b="1">
                  <a:latin typeface="Trebuchet MS" pitchFamily="34" charset="0"/>
                </a:rPr>
                <a:t>Walsh-Healy Act</a:t>
              </a:r>
              <a:br>
                <a:rPr lang="en-US" sz="1200" b="1">
                  <a:latin typeface="Trebuchet MS" pitchFamily="34" charset="0"/>
                </a:rPr>
              </a:br>
              <a:r>
                <a:rPr lang="en-US" sz="1200" b="1">
                  <a:latin typeface="Trebuchet MS" pitchFamily="34" charset="0"/>
                </a:rPr>
                <a:t>McNamara-O’Hara Act</a:t>
              </a:r>
            </a:p>
          </p:txBody>
        </p:sp>
        <p:sp>
          <p:nvSpPr>
            <p:cNvPr id="32777" name="Text Box 7"/>
            <p:cNvSpPr txBox="1">
              <a:spLocks noChangeArrowheads="1"/>
            </p:cNvSpPr>
            <p:nvPr/>
          </p:nvSpPr>
          <p:spPr bwMode="auto">
            <a:xfrm>
              <a:off x="1740" y="2392"/>
              <a:ext cx="979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>
                  <a:latin typeface="Trebuchet MS" pitchFamily="34" charset="0"/>
                </a:rPr>
                <a:t>Equal Pay Act </a:t>
              </a:r>
              <a:br>
                <a:rPr lang="en-US" sz="1200" b="1">
                  <a:latin typeface="Trebuchet MS" pitchFamily="34" charset="0"/>
                </a:rPr>
              </a:br>
              <a:r>
                <a:rPr lang="en-US" sz="1200" b="1">
                  <a:latin typeface="Trebuchet MS" pitchFamily="34" charset="0"/>
                </a:rPr>
                <a:t>of 1963 and </a:t>
              </a:r>
              <a:br>
                <a:rPr lang="en-US" sz="1200" b="1">
                  <a:latin typeface="Trebuchet MS" pitchFamily="34" charset="0"/>
                </a:rPr>
              </a:br>
              <a:r>
                <a:rPr lang="en-US" sz="1200" b="1">
                  <a:latin typeface="Trebuchet MS" pitchFamily="34" charset="0"/>
                </a:rPr>
                <a:t>Pay Equity</a:t>
              </a:r>
            </a:p>
          </p:txBody>
        </p:sp>
        <p:sp>
          <p:nvSpPr>
            <p:cNvPr id="32778" name="Text Box 8"/>
            <p:cNvSpPr txBox="1">
              <a:spLocks noChangeArrowheads="1"/>
            </p:cNvSpPr>
            <p:nvPr/>
          </p:nvSpPr>
          <p:spPr bwMode="auto">
            <a:xfrm>
              <a:off x="3073" y="2431"/>
              <a:ext cx="91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State and </a:t>
              </a:r>
              <a:br>
                <a:rPr lang="en-US" sz="1400" b="1">
                  <a:latin typeface="Trebuchet MS" pitchFamily="34" charset="0"/>
                </a:rPr>
              </a:br>
              <a:r>
                <a:rPr lang="en-US" sz="1400" b="1">
                  <a:latin typeface="Trebuchet MS" pitchFamily="34" charset="0"/>
                </a:rPr>
                <a:t>Local Laws</a:t>
              </a:r>
            </a:p>
          </p:txBody>
        </p:sp>
        <p:sp>
          <p:nvSpPr>
            <p:cNvPr id="32779" name="Text Box 9"/>
            <p:cNvSpPr txBox="1">
              <a:spLocks noChangeArrowheads="1"/>
            </p:cNvSpPr>
            <p:nvPr/>
          </p:nvSpPr>
          <p:spPr bwMode="auto">
            <a:xfrm>
              <a:off x="4292" y="2431"/>
              <a:ext cx="92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Garnishment Laws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7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11–</a:t>
            </a:r>
            <a:fld id="{860DFBBD-101C-4B13-908D-C42EBA9DD9ED}" type="slidenum">
              <a:rPr lang="en-US" sz="900"/>
              <a:pPr eaLnBrk="1" hangingPunct="1"/>
              <a:t>22</a:t>
            </a:fld>
            <a:endParaRPr lang="en-US" sz="900"/>
          </a:p>
        </p:txBody>
      </p:sp>
      <p:sp>
        <p:nvSpPr>
          <p:cNvPr id="33796" name="Line 2"/>
          <p:cNvSpPr>
            <a:spLocks noChangeShapeType="1"/>
          </p:cNvSpPr>
          <p:nvPr/>
        </p:nvSpPr>
        <p:spPr bwMode="auto">
          <a:xfrm>
            <a:off x="460375" y="1600200"/>
            <a:ext cx="173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797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751012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11–8</a:t>
            </a:r>
          </a:p>
        </p:txBody>
      </p:sp>
      <p:sp>
        <p:nvSpPr>
          <p:cNvPr id="33798" name="Text Box 4"/>
          <p:cNvSpPr txBox="1">
            <a:spLocks noChangeArrowheads="1"/>
          </p:cNvSpPr>
          <p:nvPr/>
        </p:nvSpPr>
        <p:spPr bwMode="auto">
          <a:xfrm>
            <a:off x="387350" y="777875"/>
            <a:ext cx="17160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Compensation Administration Process</a:t>
            </a:r>
          </a:p>
        </p:txBody>
      </p:sp>
      <p:pic>
        <p:nvPicPr>
          <p:cNvPr id="1020933" name="Picture 5" descr="11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136525"/>
            <a:ext cx="5856288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0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11–</a:t>
            </a:r>
            <a:fld id="{77655DF2-9B37-4F8F-840A-709336FB278C}" type="slidenum">
              <a:rPr lang="en-US" sz="900"/>
              <a:pPr eaLnBrk="1" hangingPunct="1"/>
              <a:t>23</a:t>
            </a:fld>
            <a:endParaRPr lang="en-US" sz="900"/>
          </a:p>
        </p:txBody>
      </p:sp>
      <p:sp>
        <p:nvSpPr>
          <p:cNvPr id="107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Valuing Jobs with Job Evaluation Methods</a:t>
            </a:r>
          </a:p>
        </p:txBody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Job Evaluation</a:t>
            </a:r>
          </a:p>
          <a:p>
            <a:pPr lvl="1" eaLnBrk="1" hangingPunct="1">
              <a:defRPr/>
            </a:pPr>
            <a:r>
              <a:rPr lang="en-US" smtClean="0"/>
              <a:t>The formal systematic means used to identify the relative worth of jobs within an organization.</a:t>
            </a:r>
          </a:p>
          <a:p>
            <a:pPr eaLnBrk="1" hangingPunct="1">
              <a:defRPr/>
            </a:pPr>
            <a:r>
              <a:rPr lang="en-US" smtClean="0"/>
              <a:t>Compensable Factor</a:t>
            </a:r>
          </a:p>
          <a:p>
            <a:pPr lvl="1" eaLnBrk="1" hangingPunct="1">
              <a:defRPr/>
            </a:pPr>
            <a:r>
              <a:rPr lang="en-US" smtClean="0"/>
              <a:t>A job value commonly present throughout a group of jobs.</a:t>
            </a:r>
          </a:p>
          <a:p>
            <a:pPr lvl="1" eaLnBrk="1" hangingPunct="1">
              <a:defRPr/>
            </a:pPr>
            <a:r>
              <a:rPr lang="en-US" smtClean="0"/>
              <a:t>Something for which an organization will compensate an employee.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11–</a:t>
            </a:r>
            <a:fld id="{FD2F9002-E62A-466F-BE24-0E5B030DA6FF}" type="slidenum">
              <a:rPr lang="en-US" sz="900"/>
              <a:pPr eaLnBrk="1" hangingPunct="1"/>
              <a:t>24</a:t>
            </a:fld>
            <a:endParaRPr lang="en-US" sz="900"/>
          </a:p>
        </p:txBody>
      </p:sp>
      <p:sp>
        <p:nvSpPr>
          <p:cNvPr id="35844" name="Line 2"/>
          <p:cNvSpPr>
            <a:spLocks noChangeShapeType="1"/>
          </p:cNvSpPr>
          <p:nvPr/>
        </p:nvSpPr>
        <p:spPr bwMode="auto">
          <a:xfrm>
            <a:off x="460375" y="960438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45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11–9</a:t>
            </a:r>
          </a:p>
        </p:txBody>
      </p:sp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47545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Examples of Compensable Factors for Different Job Families in a Hotel</a:t>
            </a:r>
          </a:p>
        </p:txBody>
      </p:sp>
      <p:pic>
        <p:nvPicPr>
          <p:cNvPr id="1022981" name="Picture 5" descr="11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50925"/>
            <a:ext cx="7313613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11–</a:t>
            </a:r>
            <a:fld id="{177B3F6C-5E8E-42FE-BE60-75971B96CFA7}" type="slidenum">
              <a:rPr lang="en-US" sz="900"/>
              <a:pPr eaLnBrk="1" hangingPunct="1"/>
              <a:t>25</a:t>
            </a:fld>
            <a:endParaRPr lang="en-US" sz="900"/>
          </a:p>
        </p:txBody>
      </p:sp>
      <p:sp>
        <p:nvSpPr>
          <p:cNvPr id="108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Job Evaluation Methods</a:t>
            </a:r>
          </a:p>
        </p:txBody>
      </p:sp>
      <p:grpSp>
        <p:nvGrpSpPr>
          <p:cNvPr id="1082371" name="Group 3"/>
          <p:cNvGrpSpPr>
            <a:grpSpLocks/>
          </p:cNvGrpSpPr>
          <p:nvPr/>
        </p:nvGrpSpPr>
        <p:grpSpPr bwMode="auto">
          <a:xfrm>
            <a:off x="182563" y="1428750"/>
            <a:ext cx="8686800" cy="4000500"/>
            <a:chOff x="208" y="720"/>
            <a:chExt cx="5322" cy="2520"/>
          </a:xfrm>
        </p:grpSpPr>
        <p:pic>
          <p:nvPicPr>
            <p:cNvPr id="36870" name="Picture 4" descr="01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" y="720"/>
              <a:ext cx="5322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1" name="Text Box 5"/>
            <p:cNvSpPr txBox="1">
              <a:spLocks noChangeArrowheads="1"/>
            </p:cNvSpPr>
            <p:nvPr/>
          </p:nvSpPr>
          <p:spPr bwMode="auto">
            <a:xfrm>
              <a:off x="2304" y="1054"/>
              <a:ext cx="111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Job Evaluation Methods</a:t>
              </a:r>
            </a:p>
          </p:txBody>
        </p:sp>
        <p:sp>
          <p:nvSpPr>
            <p:cNvPr id="36872" name="Text Box 6"/>
            <p:cNvSpPr txBox="1">
              <a:spLocks noChangeArrowheads="1"/>
            </p:cNvSpPr>
            <p:nvPr/>
          </p:nvSpPr>
          <p:spPr bwMode="auto">
            <a:xfrm>
              <a:off x="518" y="2410"/>
              <a:ext cx="97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Point 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Method</a:t>
              </a:r>
            </a:p>
          </p:txBody>
        </p:sp>
        <p:sp>
          <p:nvSpPr>
            <p:cNvPr id="36873" name="Text Box 7"/>
            <p:cNvSpPr txBox="1">
              <a:spLocks noChangeArrowheads="1"/>
            </p:cNvSpPr>
            <p:nvPr/>
          </p:nvSpPr>
          <p:spPr bwMode="auto">
            <a:xfrm>
              <a:off x="1740" y="2410"/>
              <a:ext cx="97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Ranking Method</a:t>
              </a:r>
            </a:p>
          </p:txBody>
        </p:sp>
        <p:sp>
          <p:nvSpPr>
            <p:cNvPr id="36874" name="Text Box 8"/>
            <p:cNvSpPr txBox="1">
              <a:spLocks noChangeArrowheads="1"/>
            </p:cNvSpPr>
            <p:nvPr/>
          </p:nvSpPr>
          <p:spPr bwMode="auto">
            <a:xfrm>
              <a:off x="3073" y="2411"/>
              <a:ext cx="91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Classification Method</a:t>
              </a:r>
            </a:p>
          </p:txBody>
        </p:sp>
        <p:sp>
          <p:nvSpPr>
            <p:cNvPr id="36875" name="Text Box 9"/>
            <p:cNvSpPr txBox="1">
              <a:spLocks noChangeArrowheads="1"/>
            </p:cNvSpPr>
            <p:nvPr/>
          </p:nvSpPr>
          <p:spPr bwMode="auto">
            <a:xfrm>
              <a:off x="4292" y="2334"/>
              <a:ext cx="920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Factor-Comparison Method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8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11–</a:t>
            </a:r>
            <a:fld id="{55EC9991-E391-4797-9DCA-AAF200D73C8E}" type="slidenum">
              <a:rPr lang="en-US" sz="900"/>
              <a:pPr eaLnBrk="1" hangingPunct="1"/>
              <a:t>26</a:t>
            </a:fld>
            <a:endParaRPr lang="en-US" sz="900"/>
          </a:p>
        </p:txBody>
      </p:sp>
      <p:sp>
        <p:nvSpPr>
          <p:cNvPr id="108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Valuing Jobs Using Market Pricing</a:t>
            </a:r>
          </a:p>
        </p:txBody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Market Pricing</a:t>
            </a:r>
          </a:p>
          <a:p>
            <a:pPr lvl="1" eaLnBrk="1" hangingPunct="1">
              <a:defRPr/>
            </a:pPr>
            <a:r>
              <a:rPr lang="en-US" smtClean="0"/>
              <a:t>Using market pay data to identify the relative value of jobs based on what other firms pay for similar jobs.</a:t>
            </a:r>
          </a:p>
        </p:txBody>
      </p:sp>
      <p:grpSp>
        <p:nvGrpSpPr>
          <p:cNvPr id="1084420" name="Group 4"/>
          <p:cNvGrpSpPr>
            <a:grpSpLocks/>
          </p:cNvGrpSpPr>
          <p:nvPr/>
        </p:nvGrpSpPr>
        <p:grpSpPr bwMode="auto">
          <a:xfrm>
            <a:off x="365125" y="2422525"/>
            <a:ext cx="8594725" cy="3790950"/>
            <a:chOff x="277" y="751"/>
            <a:chExt cx="5414" cy="2791"/>
          </a:xfrm>
        </p:grpSpPr>
        <p:pic>
          <p:nvPicPr>
            <p:cNvPr id="37895" name="Picture 5" descr="010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" y="751"/>
              <a:ext cx="5414" cy="2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6" name="Text Box 6"/>
            <p:cNvSpPr txBox="1">
              <a:spLocks noChangeArrowheads="1"/>
            </p:cNvSpPr>
            <p:nvPr/>
          </p:nvSpPr>
          <p:spPr bwMode="auto">
            <a:xfrm>
              <a:off x="500" y="980"/>
              <a:ext cx="21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Advantages</a:t>
              </a:r>
            </a:p>
          </p:txBody>
        </p:sp>
        <p:sp>
          <p:nvSpPr>
            <p:cNvPr id="37897" name="Text Box 7"/>
            <p:cNvSpPr txBox="1">
              <a:spLocks noChangeArrowheads="1"/>
            </p:cNvSpPr>
            <p:nvPr/>
          </p:nvSpPr>
          <p:spPr bwMode="auto">
            <a:xfrm>
              <a:off x="3053" y="980"/>
              <a:ext cx="22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Disadvantages</a:t>
              </a:r>
            </a:p>
          </p:txBody>
        </p:sp>
        <p:sp>
          <p:nvSpPr>
            <p:cNvPr id="37898" name="Text Box 8"/>
            <p:cNvSpPr txBox="1">
              <a:spLocks noChangeArrowheads="1"/>
            </p:cNvSpPr>
            <p:nvPr/>
          </p:nvSpPr>
          <p:spPr bwMode="auto">
            <a:xfrm>
              <a:off x="500" y="1502"/>
              <a:ext cx="2132" cy="1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bIns="0" anchorCtr="1"/>
            <a:lstStyle>
              <a:lvl1pPr marL="179388" indent="-179388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35000"/>
                </a:spcBef>
                <a:buFontTx/>
                <a:buChar char="•"/>
              </a:pPr>
              <a:r>
                <a:rPr lang="en-US" sz="1600" b="1">
                  <a:latin typeface="Trebuchet MS" pitchFamily="34" charset="0"/>
                </a:rPr>
                <a:t>Ties organizational pay levels to the external job market, without “internal” job evaluation distortion.</a:t>
              </a:r>
            </a:p>
            <a:p>
              <a:pPr eaLnBrk="1" hangingPunct="1">
                <a:spcBef>
                  <a:spcPct val="35000"/>
                </a:spcBef>
                <a:buFontTx/>
                <a:buChar char="•"/>
              </a:pPr>
              <a:r>
                <a:rPr lang="en-US" sz="1600" b="1">
                  <a:latin typeface="Trebuchet MS" pitchFamily="34" charset="0"/>
                </a:rPr>
                <a:t>Communicates to employees that the compensation system is “market linked.”</a:t>
              </a:r>
            </a:p>
          </p:txBody>
        </p:sp>
        <p:sp>
          <p:nvSpPr>
            <p:cNvPr id="37899" name="Text Box 9"/>
            <p:cNvSpPr txBox="1">
              <a:spLocks noChangeArrowheads="1"/>
            </p:cNvSpPr>
            <p:nvPr/>
          </p:nvSpPr>
          <p:spPr bwMode="auto">
            <a:xfrm>
              <a:off x="3080" y="1502"/>
              <a:ext cx="2207" cy="1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bIns="0" anchorCtr="1"/>
            <a:lstStyle>
              <a:lvl1pPr marL="179388" indent="-179388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35000"/>
                </a:spcBef>
                <a:buFontTx/>
                <a:buChar char="•"/>
              </a:pPr>
              <a:r>
                <a:rPr lang="en-US" sz="1600" b="1">
                  <a:latin typeface="Trebuchet MS" pitchFamily="34" charset="0"/>
                </a:rPr>
                <a:t>It relies on market survey data.</a:t>
              </a:r>
            </a:p>
            <a:p>
              <a:pPr eaLnBrk="1" hangingPunct="1">
                <a:spcBef>
                  <a:spcPct val="35000"/>
                </a:spcBef>
                <a:buFontTx/>
                <a:buChar char="•"/>
              </a:pPr>
              <a:r>
                <a:rPr lang="en-US" sz="1600" b="1">
                  <a:latin typeface="Trebuchet MS" pitchFamily="34" charset="0"/>
                </a:rPr>
                <a:t>A specific job may differ from a “matching” job in the survey.</a:t>
              </a:r>
            </a:p>
            <a:p>
              <a:pPr eaLnBrk="1" hangingPunct="1">
                <a:spcBef>
                  <a:spcPct val="35000"/>
                </a:spcBef>
                <a:buFontTx/>
                <a:buChar char="•"/>
              </a:pPr>
              <a:r>
                <a:rPr lang="en-US" sz="1600" b="1">
                  <a:latin typeface="Trebuchet MS" pitchFamily="34" charset="0"/>
                </a:rPr>
                <a:t>The market data’s scope (range of sources) is a concern.</a:t>
              </a:r>
            </a:p>
            <a:p>
              <a:pPr eaLnBrk="1" hangingPunct="1">
                <a:spcBef>
                  <a:spcPct val="35000"/>
                </a:spcBef>
                <a:buFontTx/>
                <a:buChar char="•"/>
              </a:pPr>
              <a:r>
                <a:rPr lang="en-US" sz="1600" b="1">
                  <a:latin typeface="Trebuchet MS" pitchFamily="34" charset="0"/>
                </a:rPr>
                <a:t>Tying pay levels to market data can lead to wide fluctuations.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8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11–</a:t>
            </a:r>
            <a:fld id="{7950D615-3921-466C-8DAC-EB9537AE9EA6}" type="slidenum">
              <a:rPr lang="en-US" sz="900"/>
              <a:pPr eaLnBrk="1" hangingPunct="1"/>
              <a:t>27</a:t>
            </a:fld>
            <a:endParaRPr lang="en-US" sz="900"/>
          </a:p>
        </p:txBody>
      </p:sp>
      <p:sp>
        <p:nvSpPr>
          <p:cNvPr id="108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Pay Surveys</a:t>
            </a:r>
          </a:p>
        </p:txBody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mtClean="0"/>
              <a:t>Pay Survey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Collection of data on compensation rates for workers performing similar jobs in other organizations.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mtClean="0"/>
              <a:t>Benchmark Jobs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Jobs found in many organizations.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mtClean="0"/>
              <a:t>Internet-Based Pay Surveys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Pay survey questionnaires are distributed electronically rather than as printed copies.</a:t>
            </a:r>
          </a:p>
          <a:p>
            <a:pPr lvl="1" eaLnBrk="1" hangingPunct="1">
              <a:spcBef>
                <a:spcPct val="50000"/>
              </a:spcBef>
              <a:defRPr/>
            </a:pPr>
            <a:endParaRPr lang="en-US" smtClean="0"/>
          </a:p>
          <a:p>
            <a:pPr lvl="1" eaLnBrk="1" hangingPunct="1">
              <a:spcBef>
                <a:spcPct val="50000"/>
              </a:spcBef>
              <a:defRPr/>
            </a:pPr>
            <a:endParaRPr lang="en-U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11–</a:t>
            </a:r>
            <a:fld id="{C95878D3-5868-40A8-8057-715ABFC5291C}" type="slidenum">
              <a:rPr lang="en-US" sz="900"/>
              <a:pPr eaLnBrk="1" hangingPunct="1"/>
              <a:t>28</a:t>
            </a:fld>
            <a:endParaRPr lang="en-US" sz="900"/>
          </a:p>
        </p:txBody>
      </p:sp>
      <p:sp>
        <p:nvSpPr>
          <p:cNvPr id="108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Using Pay Surveys</a:t>
            </a:r>
          </a:p>
        </p:txBody>
      </p:sp>
      <p:grpSp>
        <p:nvGrpSpPr>
          <p:cNvPr id="1088515" name="Group 3"/>
          <p:cNvGrpSpPr>
            <a:grpSpLocks/>
          </p:cNvGrpSpPr>
          <p:nvPr/>
        </p:nvGrpSpPr>
        <p:grpSpPr bwMode="auto">
          <a:xfrm>
            <a:off x="1255713" y="1098550"/>
            <a:ext cx="6424612" cy="5165725"/>
            <a:chOff x="791" y="692"/>
            <a:chExt cx="4181" cy="3369"/>
          </a:xfrm>
        </p:grpSpPr>
        <p:pic>
          <p:nvPicPr>
            <p:cNvPr id="39942" name="Picture 4" descr="010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" y="692"/>
              <a:ext cx="4181" cy="3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3" name="Text Box 5"/>
            <p:cNvSpPr txBox="1">
              <a:spLocks noChangeArrowheads="1"/>
            </p:cNvSpPr>
            <p:nvPr/>
          </p:nvSpPr>
          <p:spPr bwMode="auto">
            <a:xfrm>
              <a:off x="1498" y="1102"/>
              <a:ext cx="921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Participants</a:t>
              </a:r>
            </a:p>
          </p:txBody>
        </p:sp>
        <p:sp>
          <p:nvSpPr>
            <p:cNvPr id="39944" name="Text Box 6"/>
            <p:cNvSpPr txBox="1">
              <a:spLocks noChangeArrowheads="1"/>
            </p:cNvSpPr>
            <p:nvPr/>
          </p:nvSpPr>
          <p:spPr bwMode="auto">
            <a:xfrm>
              <a:off x="3456" y="1102"/>
              <a:ext cx="921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Broad-based</a:t>
              </a:r>
            </a:p>
          </p:txBody>
        </p:sp>
        <p:sp>
          <p:nvSpPr>
            <p:cNvPr id="39945" name="Text Box 7"/>
            <p:cNvSpPr txBox="1">
              <a:spLocks noChangeArrowheads="1"/>
            </p:cNvSpPr>
            <p:nvPr/>
          </p:nvSpPr>
          <p:spPr bwMode="auto">
            <a:xfrm>
              <a:off x="3744" y="2608"/>
              <a:ext cx="921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Timeliness</a:t>
              </a:r>
            </a:p>
          </p:txBody>
        </p:sp>
        <p:sp>
          <p:nvSpPr>
            <p:cNvPr id="39946" name="Text Box 8"/>
            <p:cNvSpPr txBox="1">
              <a:spLocks noChangeArrowheads="1"/>
            </p:cNvSpPr>
            <p:nvPr/>
          </p:nvSpPr>
          <p:spPr bwMode="auto">
            <a:xfrm>
              <a:off x="1210" y="2608"/>
              <a:ext cx="921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Job-matches</a:t>
              </a:r>
            </a:p>
          </p:txBody>
        </p:sp>
        <p:sp>
          <p:nvSpPr>
            <p:cNvPr id="39947" name="Text Box 9"/>
            <p:cNvSpPr txBox="1">
              <a:spLocks noChangeArrowheads="1"/>
            </p:cNvSpPr>
            <p:nvPr/>
          </p:nvSpPr>
          <p:spPr bwMode="auto">
            <a:xfrm>
              <a:off x="2477" y="3358"/>
              <a:ext cx="921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Methodology</a:t>
              </a:r>
            </a:p>
          </p:txBody>
        </p:sp>
        <p:sp>
          <p:nvSpPr>
            <p:cNvPr id="39948" name="Text Box 10"/>
            <p:cNvSpPr txBox="1">
              <a:spLocks noChangeArrowheads="1"/>
            </p:cNvSpPr>
            <p:nvPr/>
          </p:nvSpPr>
          <p:spPr bwMode="auto">
            <a:xfrm>
              <a:off x="2477" y="1892"/>
              <a:ext cx="921" cy="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3716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Survey Data Relevance and Validity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8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11–</a:t>
            </a:r>
            <a:fld id="{E2276313-5FA5-4608-9FEB-5CB12DAA7381}" type="slidenum">
              <a:rPr lang="en-US" sz="900"/>
              <a:pPr eaLnBrk="1" hangingPunct="1"/>
              <a:t>29</a:t>
            </a:fld>
            <a:endParaRPr lang="en-US" sz="900"/>
          </a:p>
        </p:txBody>
      </p:sp>
      <p:sp>
        <p:nvSpPr>
          <p:cNvPr id="109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Pay Structures</a:t>
            </a:r>
          </a:p>
        </p:txBody>
      </p:sp>
      <p:sp>
        <p:nvSpPr>
          <p:cNvPr id="109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050925"/>
            <a:ext cx="7897813" cy="5303838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defRPr/>
            </a:pPr>
            <a:r>
              <a:rPr lang="en-US" smtClean="0"/>
              <a:t>Job Family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A group of jobs having common </a:t>
            </a:r>
            <a:br>
              <a:rPr lang="en-US" smtClean="0"/>
            </a:br>
            <a:r>
              <a:rPr lang="en-US" smtClean="0"/>
              <a:t>organizational characteristics.</a:t>
            </a:r>
          </a:p>
          <a:p>
            <a:pPr eaLnBrk="1" hangingPunct="1">
              <a:spcBef>
                <a:spcPct val="30000"/>
              </a:spcBef>
              <a:defRPr/>
            </a:pPr>
            <a:r>
              <a:rPr lang="en-US" smtClean="0"/>
              <a:t>Common Pay Structures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Hourly and salaried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Office, plant, technical, professional, managerial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Clerical, information technology, professional, supervisory, management, and executive</a:t>
            </a:r>
          </a:p>
          <a:p>
            <a:pPr eaLnBrk="1" hangingPunct="1">
              <a:spcBef>
                <a:spcPct val="30000"/>
              </a:spcBef>
              <a:defRPr/>
            </a:pPr>
            <a:r>
              <a:rPr lang="en-US" smtClean="0"/>
              <a:t>Pay Grades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Groupings of individual jobs having </a:t>
            </a:r>
            <a:br>
              <a:rPr lang="en-US" smtClean="0"/>
            </a:br>
            <a:r>
              <a:rPr lang="en-US" smtClean="0"/>
              <a:t>approximately the same job worth.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11–</a:t>
            </a:r>
            <a:fld id="{5592FD5B-CB5E-413B-9AAE-571EB3288F8A}" type="slidenum">
              <a:rPr lang="en-US" sz="900"/>
              <a:pPr eaLnBrk="1" hangingPunct="1"/>
              <a:t>3</a:t>
            </a:fld>
            <a:endParaRPr lang="en-US" sz="900"/>
          </a:p>
        </p:txBody>
      </p:sp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Compensation Approaches</a:t>
            </a:r>
          </a:p>
        </p:txBody>
      </p:sp>
      <p:grpSp>
        <p:nvGrpSpPr>
          <p:cNvPr id="1039363" name="Group 3"/>
          <p:cNvGrpSpPr>
            <a:grpSpLocks/>
          </p:cNvGrpSpPr>
          <p:nvPr/>
        </p:nvGrpSpPr>
        <p:grpSpPr bwMode="auto">
          <a:xfrm>
            <a:off x="439738" y="1417638"/>
            <a:ext cx="8594725" cy="4389437"/>
            <a:chOff x="277" y="751"/>
            <a:chExt cx="5414" cy="2791"/>
          </a:xfrm>
        </p:grpSpPr>
        <p:pic>
          <p:nvPicPr>
            <p:cNvPr id="15366" name="Picture 4" descr="010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" y="751"/>
              <a:ext cx="5414" cy="2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7" name="Text Box 5"/>
            <p:cNvSpPr txBox="1">
              <a:spLocks noChangeArrowheads="1"/>
            </p:cNvSpPr>
            <p:nvPr/>
          </p:nvSpPr>
          <p:spPr bwMode="auto">
            <a:xfrm>
              <a:off x="500" y="980"/>
              <a:ext cx="21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Traditional Approach</a:t>
              </a:r>
            </a:p>
          </p:txBody>
        </p:sp>
        <p:sp>
          <p:nvSpPr>
            <p:cNvPr id="15368" name="Text Box 6"/>
            <p:cNvSpPr txBox="1">
              <a:spLocks noChangeArrowheads="1"/>
            </p:cNvSpPr>
            <p:nvPr/>
          </p:nvSpPr>
          <p:spPr bwMode="auto">
            <a:xfrm>
              <a:off x="3053" y="980"/>
              <a:ext cx="22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Total Rewards Approach</a:t>
              </a:r>
            </a:p>
          </p:txBody>
        </p:sp>
        <p:sp>
          <p:nvSpPr>
            <p:cNvPr id="15369" name="Text Box 7"/>
            <p:cNvSpPr txBox="1">
              <a:spLocks noChangeArrowheads="1"/>
            </p:cNvSpPr>
            <p:nvPr/>
          </p:nvSpPr>
          <p:spPr bwMode="auto">
            <a:xfrm>
              <a:off x="500" y="1502"/>
              <a:ext cx="2132" cy="1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182880" bIns="0" anchorCtr="1"/>
            <a:lstStyle>
              <a:lvl1pPr marL="179388" indent="-179388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1400" b="1">
                  <a:latin typeface="Trebuchet MS" pitchFamily="34" charset="0"/>
                </a:rPr>
                <a:t>Compensation is primarily base pay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1400" b="1">
                  <a:latin typeface="Trebuchet MS" pitchFamily="34" charset="0"/>
                </a:rPr>
                <a:t>Bonuses are for executives only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1400" b="1">
                  <a:latin typeface="Trebuchet MS" pitchFamily="34" charset="0"/>
                </a:rPr>
                <a:t>Fixed benefits tied to long tenure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1400" b="1">
                  <a:latin typeface="Trebuchet MS" pitchFamily="34" charset="0"/>
                </a:rPr>
                <a:t>Pay grade progression is based on organizational promotions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1400" b="1">
                  <a:latin typeface="Trebuchet MS" pitchFamily="34" charset="0"/>
                </a:rPr>
                <a:t>One organization-wide pay plan for all employees</a:t>
              </a:r>
            </a:p>
          </p:txBody>
        </p:sp>
        <p:sp>
          <p:nvSpPr>
            <p:cNvPr id="15370" name="Text Box 8"/>
            <p:cNvSpPr txBox="1">
              <a:spLocks noChangeArrowheads="1"/>
            </p:cNvSpPr>
            <p:nvPr/>
          </p:nvSpPr>
          <p:spPr bwMode="auto">
            <a:xfrm>
              <a:off x="3080" y="1502"/>
              <a:ext cx="2207" cy="1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182880" bIns="0" anchorCtr="1"/>
            <a:lstStyle>
              <a:lvl1pPr marL="179388" indent="-179388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1400" b="1">
                  <a:latin typeface="Trebuchet MS" pitchFamily="34" charset="0"/>
                </a:rPr>
                <a:t>Variable pay used with base pay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1400" b="1">
                  <a:latin typeface="Trebuchet MS" pitchFamily="34" charset="0"/>
                </a:rPr>
                <a:t>Annual/long-term incentives provided to all employees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1400" b="1">
                  <a:latin typeface="Trebuchet MS" pitchFamily="34" charset="0"/>
                </a:rPr>
                <a:t>Flexible and portable benefits offered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1400" b="1">
                  <a:latin typeface="Trebuchet MS" pitchFamily="34" charset="0"/>
                </a:rPr>
                <a:t>Knowledge-based broadbands determine pay grades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1400" b="1">
                  <a:latin typeface="Trebuchet MS" pitchFamily="34" charset="0"/>
                </a:rPr>
                <a:t>Multiple pay plans consider job family, location, and business units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3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11–</a:t>
            </a:r>
            <a:fld id="{60BC2255-B106-40EE-80DD-0F51E15BC58D}" type="slidenum">
              <a:rPr lang="en-US" sz="900"/>
              <a:pPr eaLnBrk="1" hangingPunct="1"/>
              <a:t>30</a:t>
            </a:fld>
            <a:endParaRPr lang="en-US" sz="900"/>
          </a:p>
        </p:txBody>
      </p:sp>
      <p:sp>
        <p:nvSpPr>
          <p:cNvPr id="41988" name="Line 2"/>
          <p:cNvSpPr>
            <a:spLocks noChangeShapeType="1"/>
          </p:cNvSpPr>
          <p:nvPr/>
        </p:nvSpPr>
        <p:spPr bwMode="auto">
          <a:xfrm>
            <a:off x="460375" y="1417638"/>
            <a:ext cx="191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89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11–10</a:t>
            </a:r>
          </a:p>
        </p:txBody>
      </p:sp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457200" y="795338"/>
            <a:ext cx="1920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Establishing Pay Structures</a:t>
            </a:r>
          </a:p>
        </p:txBody>
      </p:sp>
      <p:pic>
        <p:nvPicPr>
          <p:cNvPr id="1025029" name="Picture 5" descr="11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"/>
          <a:stretch>
            <a:fillRect/>
          </a:stretch>
        </p:blipFill>
        <p:spPr bwMode="auto">
          <a:xfrm>
            <a:off x="3119438" y="136525"/>
            <a:ext cx="4786312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5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11–</a:t>
            </a:r>
            <a:fld id="{6789176D-5762-4430-AED3-89847F29A806}" type="slidenum">
              <a:rPr lang="en-US" sz="900"/>
              <a:pPr eaLnBrk="1" hangingPunct="1"/>
              <a:t>31</a:t>
            </a:fld>
            <a:endParaRPr lang="en-US" sz="900"/>
          </a:p>
        </p:txBody>
      </p:sp>
      <p:sp>
        <p:nvSpPr>
          <p:cNvPr id="109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Pay Structures (cont’d)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050925"/>
            <a:ext cx="8102600" cy="5303838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mtClean="0"/>
              <a:t>Market Line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Shows relationship between job value as determined by job evaluation points and job value as determined by pay survey rates.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Shows distribution of pay for the surveyed jobs, allowing a linear trend line to be developed by the </a:t>
            </a:r>
            <a:r>
              <a:rPr lang="en-US" i="1" smtClean="0"/>
              <a:t>least-squares regression method.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mtClean="0"/>
              <a:t>Market Banding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Grouping jobs into pay grades based on similar market survey amounts.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11–</a:t>
            </a:r>
            <a:fld id="{2867C6F3-7D04-4B88-9AAD-68F908AA8B80}" type="slidenum">
              <a:rPr lang="en-US" sz="900"/>
              <a:pPr eaLnBrk="1" hangingPunct="1"/>
              <a:t>32</a:t>
            </a:fld>
            <a:endParaRPr lang="en-US" sz="900"/>
          </a:p>
        </p:txBody>
      </p:sp>
      <p:sp>
        <p:nvSpPr>
          <p:cNvPr id="44036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37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11–11</a:t>
            </a:r>
          </a:p>
        </p:txBody>
      </p:sp>
      <p:sp>
        <p:nvSpPr>
          <p:cNvPr id="44038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Market-Banded Pay Grades for Community Bank</a:t>
            </a:r>
          </a:p>
        </p:txBody>
      </p:sp>
      <p:pic>
        <p:nvPicPr>
          <p:cNvPr id="1027077" name="Picture 5" descr="11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960438"/>
            <a:ext cx="8686800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11–</a:t>
            </a:r>
            <a:fld id="{49E2BA93-A023-463B-A341-39D1A3721E00}" type="slidenum">
              <a:rPr lang="en-US" sz="900"/>
              <a:pPr eaLnBrk="1" hangingPunct="1"/>
              <a:t>33</a:t>
            </a:fld>
            <a:endParaRPr lang="en-US" sz="900"/>
          </a:p>
        </p:txBody>
      </p:sp>
      <p:sp>
        <p:nvSpPr>
          <p:cNvPr id="45060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61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11–12</a:t>
            </a:r>
          </a:p>
        </p:txBody>
      </p:sp>
      <p:sp>
        <p:nvSpPr>
          <p:cNvPr id="45062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Example of Pay Grades and Pay Ranges</a:t>
            </a:r>
          </a:p>
        </p:txBody>
      </p:sp>
      <p:pic>
        <p:nvPicPr>
          <p:cNvPr id="1029125" name="Picture 5" descr="1112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050925"/>
            <a:ext cx="4572000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126" name="Picture 6" descr="1112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1895475"/>
            <a:ext cx="4024313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1029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029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11–</a:t>
            </a:r>
            <a:fld id="{F42B547B-3559-4345-B230-5EE78D830741}" type="slidenum">
              <a:rPr lang="en-US" sz="900"/>
              <a:pPr eaLnBrk="1" hangingPunct="1"/>
              <a:t>34</a:t>
            </a:fld>
            <a:endParaRPr lang="en-US" sz="900"/>
          </a:p>
        </p:txBody>
      </p:sp>
      <p:sp>
        <p:nvSpPr>
          <p:cNvPr id="110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Pay Ranges</a:t>
            </a:r>
          </a:p>
        </p:txBody>
      </p:sp>
      <p:sp>
        <p:nvSpPr>
          <p:cNvPr id="110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Broadbanding</a:t>
            </a:r>
          </a:p>
          <a:p>
            <a:pPr lvl="1" eaLnBrk="1" hangingPunct="1">
              <a:defRPr/>
            </a:pPr>
            <a:r>
              <a:rPr lang="en-US" smtClean="0"/>
              <a:t>The practice of using fewer pay grades having broader pay ranges that in traditional systems.</a:t>
            </a:r>
          </a:p>
          <a:p>
            <a:pPr lvl="1" eaLnBrk="1" hangingPunct="1">
              <a:defRPr/>
            </a:pPr>
            <a:r>
              <a:rPr lang="en-US" smtClean="0"/>
              <a:t>Benefits</a:t>
            </a:r>
          </a:p>
          <a:p>
            <a:pPr lvl="2" eaLnBrk="1" hangingPunct="1">
              <a:spcBef>
                <a:spcPct val="40000"/>
              </a:spcBef>
              <a:defRPr/>
            </a:pPr>
            <a:r>
              <a:rPr lang="en-US" smtClean="0"/>
              <a:t>Encourages horizontal movement of employees</a:t>
            </a:r>
          </a:p>
          <a:p>
            <a:pPr lvl="2" eaLnBrk="1" hangingPunct="1">
              <a:spcBef>
                <a:spcPct val="40000"/>
              </a:spcBef>
              <a:defRPr/>
            </a:pPr>
            <a:r>
              <a:rPr lang="en-US" smtClean="0"/>
              <a:t>Is consistent with trend towards flatter organizations</a:t>
            </a:r>
          </a:p>
          <a:p>
            <a:pPr lvl="2" eaLnBrk="1" hangingPunct="1">
              <a:spcBef>
                <a:spcPct val="40000"/>
              </a:spcBef>
              <a:defRPr/>
            </a:pPr>
            <a:r>
              <a:rPr lang="en-US" smtClean="0"/>
              <a:t>Creates a more flexible organization</a:t>
            </a:r>
          </a:p>
          <a:p>
            <a:pPr lvl="2" eaLnBrk="1" hangingPunct="1">
              <a:spcBef>
                <a:spcPct val="40000"/>
              </a:spcBef>
              <a:defRPr/>
            </a:pPr>
            <a:r>
              <a:rPr lang="en-US" smtClean="0"/>
              <a:t>Encourages competency development</a:t>
            </a:r>
          </a:p>
          <a:p>
            <a:pPr lvl="2" eaLnBrk="1" hangingPunct="1">
              <a:spcBef>
                <a:spcPct val="40000"/>
              </a:spcBef>
              <a:defRPr/>
            </a:pPr>
            <a:r>
              <a:rPr lang="en-US" smtClean="0"/>
              <a:t>Emphasizes career development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11–</a:t>
            </a:r>
            <a:fld id="{6580C969-7BF5-420B-9556-5EAC650153F8}" type="slidenum">
              <a:rPr lang="en-US" sz="900"/>
              <a:pPr eaLnBrk="1" hangingPunct="1"/>
              <a:t>35</a:t>
            </a:fld>
            <a:endParaRPr lang="en-US" sz="900"/>
          </a:p>
        </p:txBody>
      </p:sp>
      <p:sp>
        <p:nvSpPr>
          <p:cNvPr id="110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Individual Pay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Rates Out of Range</a:t>
            </a:r>
          </a:p>
          <a:p>
            <a:pPr lvl="1" eaLnBrk="1" hangingPunct="1">
              <a:defRPr/>
            </a:pPr>
            <a:r>
              <a:rPr lang="en-US" smtClean="0"/>
              <a:t>Red-Circled Employees</a:t>
            </a:r>
          </a:p>
          <a:p>
            <a:pPr lvl="2" eaLnBrk="1" hangingPunct="1">
              <a:defRPr/>
            </a:pPr>
            <a:r>
              <a:rPr lang="en-US" smtClean="0"/>
              <a:t>An incumbent (current jobholder) who is paid above the range set for the job.</a:t>
            </a:r>
          </a:p>
          <a:p>
            <a:pPr lvl="1" eaLnBrk="1" hangingPunct="1">
              <a:defRPr/>
            </a:pPr>
            <a:r>
              <a:rPr lang="en-US" smtClean="0"/>
              <a:t>Green-Circled Employees</a:t>
            </a:r>
          </a:p>
          <a:p>
            <a:pPr lvl="2" eaLnBrk="1" hangingPunct="1">
              <a:defRPr/>
            </a:pPr>
            <a:r>
              <a:rPr lang="en-US" smtClean="0"/>
              <a:t>An incumbent who is paid below the range set for the job.</a:t>
            </a:r>
          </a:p>
          <a:p>
            <a:pPr eaLnBrk="1" hangingPunct="1">
              <a:defRPr/>
            </a:pPr>
            <a:r>
              <a:rPr lang="en-US" smtClean="0"/>
              <a:t>Pay Compression</a:t>
            </a:r>
          </a:p>
          <a:p>
            <a:pPr lvl="1" eaLnBrk="1" hangingPunct="1">
              <a:defRPr/>
            </a:pPr>
            <a:r>
              <a:rPr lang="en-US" smtClean="0"/>
              <a:t>A situation in which pay differences among individuals with different levels of experience and performance in the organization becomes small.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11–</a:t>
            </a:r>
            <a:fld id="{5BEEB951-08D2-475E-A5E0-303E756B4224}" type="slidenum">
              <a:rPr lang="en-US" sz="900"/>
              <a:pPr eaLnBrk="1" hangingPunct="1"/>
              <a:t>36</a:t>
            </a:fld>
            <a:endParaRPr lang="en-US" sz="900"/>
          </a:p>
        </p:txBody>
      </p:sp>
      <p:sp>
        <p:nvSpPr>
          <p:cNvPr id="48132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11–13</a:t>
            </a: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365125" y="730250"/>
            <a:ext cx="20129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Pay Adjustment Matrix</a:t>
            </a:r>
          </a:p>
        </p:txBody>
      </p:sp>
      <p:sp>
        <p:nvSpPr>
          <p:cNvPr id="48134" name="Line 2"/>
          <p:cNvSpPr>
            <a:spLocks noChangeShapeType="1"/>
          </p:cNvSpPr>
          <p:nvPr/>
        </p:nvSpPr>
        <p:spPr bwMode="auto">
          <a:xfrm>
            <a:off x="460375" y="1325563"/>
            <a:ext cx="191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8135" name="Picture 6" descr="12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228600"/>
            <a:ext cx="53943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1047" name="Rectangle 7"/>
          <p:cNvSpPr>
            <a:spLocks noChangeArrowheads="1"/>
          </p:cNvSpPr>
          <p:nvPr/>
        </p:nvSpPr>
        <p:spPr bwMode="auto">
          <a:xfrm>
            <a:off x="182563" y="4435475"/>
            <a:ext cx="32924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69863" indent="-169863">
              <a:spcBef>
                <a:spcPct val="20000"/>
              </a:spcBef>
              <a:buClr>
                <a:srgbClr val="993300"/>
              </a:buClr>
              <a:buFontTx/>
              <a:buChar char="•"/>
              <a:defRPr/>
            </a:pPr>
            <a:r>
              <a:rPr lang="en-US" sz="180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Compa-ratio</a:t>
            </a:r>
          </a:p>
          <a:p>
            <a:pPr marL="511175" lvl="1" indent="-227013">
              <a:spcBef>
                <a:spcPct val="20000"/>
              </a:spcBef>
              <a:buClr>
                <a:srgbClr val="336699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6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pay level divided by the midpoint of the pay range.</a:t>
            </a:r>
          </a:p>
        </p:txBody>
      </p:sp>
      <p:graphicFrame>
        <p:nvGraphicFramePr>
          <p:cNvPr id="48137" name="Object 8"/>
          <p:cNvGraphicFramePr>
            <a:graphicFrameLocks noChangeAspect="1"/>
          </p:cNvGraphicFramePr>
          <p:nvPr/>
        </p:nvGraphicFramePr>
        <p:xfrm>
          <a:off x="1646238" y="5440363"/>
          <a:ext cx="54229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2" name="Equation" r:id="rId6" imgW="3695700" imgH="419100" progId="Equation.3">
                  <p:embed/>
                </p:oleObj>
              </mc:Choice>
              <mc:Fallback>
                <p:oleObj name="Equation" r:id="rId6" imgW="3695700" imgH="4191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238" y="5440363"/>
                        <a:ext cx="542290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1049" name="Freeform 9"/>
          <p:cNvSpPr>
            <a:spLocks/>
          </p:cNvSpPr>
          <p:nvPr/>
        </p:nvSpPr>
        <p:spPr bwMode="auto">
          <a:xfrm>
            <a:off x="7040563" y="3246438"/>
            <a:ext cx="1554162" cy="2468562"/>
          </a:xfrm>
          <a:custGeom>
            <a:avLst/>
            <a:gdLst>
              <a:gd name="T0" fmla="*/ 1013431 w 1325"/>
              <a:gd name="T1" fmla="*/ 0 h 1785"/>
              <a:gd name="T2" fmla="*/ 1554162 w 1325"/>
              <a:gd name="T3" fmla="*/ 0 h 1785"/>
              <a:gd name="T4" fmla="*/ 1554162 w 1325"/>
              <a:gd name="T5" fmla="*/ 2468562 h 1785"/>
              <a:gd name="T6" fmla="*/ 0 w 1325"/>
              <a:gd name="T7" fmla="*/ 2468562 h 17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25" h="1785">
                <a:moveTo>
                  <a:pt x="864" y="0"/>
                </a:moveTo>
                <a:lnTo>
                  <a:pt x="1325" y="0"/>
                </a:lnTo>
                <a:lnTo>
                  <a:pt x="1325" y="1785"/>
                </a:lnTo>
                <a:lnTo>
                  <a:pt x="0" y="1785"/>
                </a:lnTo>
              </a:path>
            </a:pathLst>
          </a:custGeom>
          <a:noFill/>
          <a:ln w="28575" cap="flat" cmpd="sng">
            <a:solidFill>
              <a:srgbClr val="003366"/>
            </a:solidFill>
            <a:prstDash val="solid"/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139" name="Text Box 10"/>
          <p:cNvSpPr txBox="1">
            <a:spLocks noChangeArrowheads="1"/>
          </p:cNvSpPr>
          <p:nvPr/>
        </p:nvSpPr>
        <p:spPr bwMode="auto">
          <a:xfrm>
            <a:off x="3484563" y="3192463"/>
            <a:ext cx="3651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  <a:latin typeface="Trebuchet MS" pitchFamily="34" charset="0"/>
              </a:rPr>
              <a:t>89</a:t>
            </a:r>
          </a:p>
        </p:txBody>
      </p:sp>
      <p:sp>
        <p:nvSpPr>
          <p:cNvPr id="48140" name="Line 11"/>
          <p:cNvSpPr>
            <a:spLocks noChangeShapeType="1"/>
          </p:cNvSpPr>
          <p:nvPr/>
        </p:nvSpPr>
        <p:spPr bwMode="auto">
          <a:xfrm>
            <a:off x="3932238" y="3313113"/>
            <a:ext cx="3271837" cy="0"/>
          </a:xfrm>
          <a:prstGeom prst="line">
            <a:avLst/>
          </a:prstGeom>
          <a:noFill/>
          <a:ln w="38100">
            <a:solidFill>
              <a:srgbClr val="99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111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104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11–</a:t>
            </a:r>
            <a:fld id="{A08BCFE8-FB29-4C4D-8AEE-5382CD2D9BB7}" type="slidenum">
              <a:rPr lang="en-US" sz="900"/>
              <a:pPr eaLnBrk="1" hangingPunct="1"/>
              <a:t>37</a:t>
            </a:fld>
            <a:endParaRPr lang="en-US" sz="900"/>
          </a:p>
        </p:txBody>
      </p:sp>
      <p:sp>
        <p:nvSpPr>
          <p:cNvPr id="110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Standardized Pay Adjustments</a:t>
            </a:r>
          </a:p>
        </p:txBody>
      </p:sp>
      <p:grpSp>
        <p:nvGrpSpPr>
          <p:cNvPr id="1106947" name="Group 3"/>
          <p:cNvGrpSpPr>
            <a:grpSpLocks/>
          </p:cNvGrpSpPr>
          <p:nvPr/>
        </p:nvGrpSpPr>
        <p:grpSpPr bwMode="auto">
          <a:xfrm>
            <a:off x="182563" y="1439863"/>
            <a:ext cx="8686800" cy="4000500"/>
            <a:chOff x="208" y="720"/>
            <a:chExt cx="5322" cy="2520"/>
          </a:xfrm>
        </p:grpSpPr>
        <p:pic>
          <p:nvPicPr>
            <p:cNvPr id="49158" name="Picture 4" descr="01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" y="720"/>
              <a:ext cx="5322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59" name="Text Box 5"/>
            <p:cNvSpPr txBox="1">
              <a:spLocks noChangeArrowheads="1"/>
            </p:cNvSpPr>
            <p:nvPr/>
          </p:nvSpPr>
          <p:spPr bwMode="auto">
            <a:xfrm>
              <a:off x="2304" y="1054"/>
              <a:ext cx="111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Standardized Pay Increases </a:t>
              </a:r>
            </a:p>
          </p:txBody>
        </p:sp>
        <p:sp>
          <p:nvSpPr>
            <p:cNvPr id="49160" name="Text Box 6"/>
            <p:cNvSpPr txBox="1">
              <a:spLocks noChangeArrowheads="1"/>
            </p:cNvSpPr>
            <p:nvPr/>
          </p:nvSpPr>
          <p:spPr bwMode="auto">
            <a:xfrm>
              <a:off x="518" y="2497"/>
              <a:ext cx="9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Seniority</a:t>
              </a:r>
            </a:p>
          </p:txBody>
        </p:sp>
        <p:sp>
          <p:nvSpPr>
            <p:cNvPr id="49161" name="Text Box 7"/>
            <p:cNvSpPr txBox="1">
              <a:spLocks noChangeArrowheads="1"/>
            </p:cNvSpPr>
            <p:nvPr/>
          </p:nvSpPr>
          <p:spPr bwMode="auto">
            <a:xfrm>
              <a:off x="1740" y="2363"/>
              <a:ext cx="979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Cost-of-Living Adjustments</a:t>
              </a:r>
              <a:br>
                <a:rPr lang="en-US" sz="1400" b="1">
                  <a:latin typeface="Trebuchet MS" pitchFamily="34" charset="0"/>
                </a:rPr>
              </a:br>
              <a:r>
                <a:rPr lang="en-US" sz="1400" b="1">
                  <a:latin typeface="Trebuchet MS" pitchFamily="34" charset="0"/>
                </a:rPr>
                <a:t>(COLA)</a:t>
              </a:r>
            </a:p>
          </p:txBody>
        </p:sp>
        <p:sp>
          <p:nvSpPr>
            <p:cNvPr id="49162" name="Text Box 8"/>
            <p:cNvSpPr txBox="1">
              <a:spLocks noChangeArrowheads="1"/>
            </p:cNvSpPr>
            <p:nvPr/>
          </p:nvSpPr>
          <p:spPr bwMode="auto">
            <a:xfrm>
              <a:off x="3073" y="2364"/>
              <a:ext cx="919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Across-the-Board </a:t>
              </a:r>
              <a:br>
                <a:rPr lang="en-US" sz="1400" b="1">
                  <a:latin typeface="Trebuchet MS" pitchFamily="34" charset="0"/>
                </a:rPr>
              </a:br>
              <a:r>
                <a:rPr lang="en-US" sz="1400" b="1">
                  <a:latin typeface="Trebuchet MS" pitchFamily="34" charset="0"/>
                </a:rPr>
                <a:t>Increases</a:t>
              </a:r>
            </a:p>
          </p:txBody>
        </p:sp>
        <p:sp>
          <p:nvSpPr>
            <p:cNvPr id="49163" name="Text Box 9"/>
            <p:cNvSpPr txBox="1">
              <a:spLocks noChangeArrowheads="1"/>
            </p:cNvSpPr>
            <p:nvPr/>
          </p:nvSpPr>
          <p:spPr bwMode="auto">
            <a:xfrm>
              <a:off x="4292" y="2364"/>
              <a:ext cx="920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Lump-Sum Increases</a:t>
              </a:r>
              <a:br>
                <a:rPr lang="en-US" sz="1400" b="1">
                  <a:latin typeface="Trebuchet MS" pitchFamily="34" charset="0"/>
                </a:rPr>
              </a:br>
              <a:r>
                <a:rPr lang="en-US" sz="1400" b="1">
                  <a:latin typeface="Trebuchet MS" pitchFamily="34" charset="0"/>
                </a:rPr>
                <a:t>(LSI)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06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11–</a:t>
            </a:r>
            <a:fld id="{291CD829-3A49-449F-9F2A-650AB4B8CE8E}" type="slidenum">
              <a:rPr lang="en-US" sz="900"/>
              <a:pPr eaLnBrk="1" hangingPunct="1"/>
              <a:t>4</a:t>
            </a:fld>
            <a:endParaRPr lang="en-US" sz="900"/>
          </a:p>
        </p:txBody>
      </p:sp>
      <p:sp>
        <p:nvSpPr>
          <p:cNvPr id="16388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389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11–1</a:t>
            </a:r>
          </a:p>
        </p:txBody>
      </p:sp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Total Rewards Components</a:t>
            </a:r>
          </a:p>
        </p:txBody>
      </p:sp>
      <p:pic>
        <p:nvPicPr>
          <p:cNvPr id="1006597" name="Picture 5" descr="1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868363"/>
            <a:ext cx="8594725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0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11–</a:t>
            </a:r>
            <a:fld id="{EE751B5B-2C70-431D-8472-2339CADB26A0}" type="slidenum">
              <a:rPr lang="en-US" sz="900"/>
              <a:pPr eaLnBrk="1" hangingPunct="1"/>
              <a:t>5</a:t>
            </a:fld>
            <a:endParaRPr lang="en-US" sz="900"/>
          </a:p>
        </p:txBody>
      </p:sp>
      <p:sp>
        <p:nvSpPr>
          <p:cNvPr id="17412" name="Line 2"/>
          <p:cNvSpPr>
            <a:spLocks noChangeShapeType="1"/>
          </p:cNvSpPr>
          <p:nvPr/>
        </p:nvSpPr>
        <p:spPr bwMode="auto">
          <a:xfrm>
            <a:off x="460375" y="1600200"/>
            <a:ext cx="191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13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11–2</a:t>
            </a:r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365125" y="777875"/>
            <a:ext cx="23780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Continuum of Compensation Philosophies</a:t>
            </a:r>
          </a:p>
        </p:txBody>
      </p:sp>
      <p:pic>
        <p:nvPicPr>
          <p:cNvPr id="1008645" name="Picture 5" descr="11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136525"/>
            <a:ext cx="2992438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100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11–</a:t>
            </a:r>
            <a:fld id="{2CA05501-C477-4634-8F79-5C25E291D477}" type="slidenum">
              <a:rPr lang="en-US" sz="900"/>
              <a:pPr eaLnBrk="1" hangingPunct="1"/>
              <a:t>6</a:t>
            </a:fld>
            <a:endParaRPr lang="en-US" sz="900"/>
          </a:p>
        </p:txBody>
      </p:sp>
      <p:sp>
        <p:nvSpPr>
          <p:cNvPr id="19460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61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11–4</a:t>
            </a: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Typical Division of Compensation Responsibilities in HR</a:t>
            </a:r>
          </a:p>
        </p:txBody>
      </p:sp>
      <p:pic>
        <p:nvPicPr>
          <p:cNvPr id="1012741" name="Picture 5" descr="11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543050"/>
            <a:ext cx="8669338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1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11–</a:t>
            </a:r>
            <a:fld id="{1A073998-048B-4072-B7DA-52B1F5302AC8}" type="slidenum">
              <a:rPr lang="en-US" sz="900"/>
              <a:pPr eaLnBrk="1" hangingPunct="1"/>
              <a:t>7</a:t>
            </a:fld>
            <a:endParaRPr lang="en-US" sz="900"/>
          </a:p>
        </p:txBody>
      </p:sp>
      <p:sp>
        <p:nvSpPr>
          <p:cNvPr id="104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Compensation System Design Issues</a:t>
            </a:r>
          </a:p>
        </p:txBody>
      </p:sp>
      <p:grpSp>
        <p:nvGrpSpPr>
          <p:cNvPr id="1049603" name="Group 3"/>
          <p:cNvGrpSpPr>
            <a:grpSpLocks/>
          </p:cNvGrpSpPr>
          <p:nvPr/>
        </p:nvGrpSpPr>
        <p:grpSpPr bwMode="auto">
          <a:xfrm>
            <a:off x="246063" y="1460500"/>
            <a:ext cx="8686800" cy="3797300"/>
            <a:chOff x="155" y="920"/>
            <a:chExt cx="5472" cy="2392"/>
          </a:xfrm>
        </p:grpSpPr>
        <p:pic>
          <p:nvPicPr>
            <p:cNvPr id="20486" name="Picture 4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20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Text Box 5"/>
            <p:cNvSpPr txBox="1">
              <a:spLocks noChangeArrowheads="1"/>
            </p:cNvSpPr>
            <p:nvPr/>
          </p:nvSpPr>
          <p:spPr bwMode="auto">
            <a:xfrm>
              <a:off x="1613" y="1154"/>
              <a:ext cx="250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Compensation Fairness </a:t>
              </a:r>
              <a:br>
                <a:rPr lang="en-US" sz="2000" b="1">
                  <a:latin typeface="Trebuchet MS" pitchFamily="34" charset="0"/>
                </a:rPr>
              </a:br>
              <a:r>
                <a:rPr lang="en-US" sz="2000" b="1">
                  <a:latin typeface="Trebuchet MS" pitchFamily="34" charset="0"/>
                </a:rPr>
                <a:t>and Equity</a:t>
              </a:r>
            </a:p>
          </p:txBody>
        </p:sp>
        <p:sp>
          <p:nvSpPr>
            <p:cNvPr id="20488" name="Text Box 6"/>
            <p:cNvSpPr txBox="1">
              <a:spLocks noChangeArrowheads="1"/>
            </p:cNvSpPr>
            <p:nvPr/>
          </p:nvSpPr>
          <p:spPr bwMode="auto">
            <a:xfrm>
              <a:off x="464" y="2420"/>
              <a:ext cx="120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External 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Equity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  <p:sp>
          <p:nvSpPr>
            <p:cNvPr id="20489" name="Text Box 7"/>
            <p:cNvSpPr txBox="1">
              <a:spLocks noChangeArrowheads="1"/>
            </p:cNvSpPr>
            <p:nvPr/>
          </p:nvSpPr>
          <p:spPr bwMode="auto">
            <a:xfrm>
              <a:off x="2183" y="2371"/>
              <a:ext cx="1382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Internal Equity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400" b="1" i="1">
                  <a:latin typeface="Trebuchet MS" pitchFamily="34" charset="0"/>
                </a:rPr>
                <a:t>Procedural Justice</a:t>
              </a:r>
              <a:br>
                <a:rPr lang="en-US" sz="1400" b="1" i="1">
                  <a:latin typeface="Trebuchet MS" pitchFamily="34" charset="0"/>
                </a:rPr>
              </a:br>
              <a:r>
                <a:rPr lang="en-US" sz="1400" b="1" i="1">
                  <a:latin typeface="Trebuchet MS" pitchFamily="34" charset="0"/>
                </a:rPr>
                <a:t>Distributive Justice</a:t>
              </a:r>
              <a:endParaRPr lang="en-US" sz="1200" b="1" i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  <p:sp>
          <p:nvSpPr>
            <p:cNvPr id="20490" name="Text Box 8"/>
            <p:cNvSpPr txBox="1">
              <a:spLocks noChangeArrowheads="1"/>
            </p:cNvSpPr>
            <p:nvPr/>
          </p:nvSpPr>
          <p:spPr bwMode="auto">
            <a:xfrm>
              <a:off x="4032" y="2420"/>
              <a:ext cx="126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Pay Secrecy vs. Openness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49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11–</a:t>
            </a:r>
            <a:fld id="{CCB17FFB-7B2E-4656-AE03-4A3DAA3840E7}" type="slidenum">
              <a:rPr lang="en-US" sz="900"/>
              <a:pPr eaLnBrk="1" hangingPunct="1"/>
              <a:t>8</a:t>
            </a:fld>
            <a:endParaRPr lang="en-US" sz="900"/>
          </a:p>
        </p:txBody>
      </p:sp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390525"/>
            <a:ext cx="8077200" cy="51911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smtClean="0"/>
              <a:t>Compensation System Design Issues (cont’d)</a:t>
            </a:r>
          </a:p>
        </p:txBody>
      </p:sp>
      <p:grpSp>
        <p:nvGrpSpPr>
          <p:cNvPr id="1051651" name="Group 3"/>
          <p:cNvGrpSpPr>
            <a:grpSpLocks/>
          </p:cNvGrpSpPr>
          <p:nvPr/>
        </p:nvGrpSpPr>
        <p:grpSpPr bwMode="auto">
          <a:xfrm>
            <a:off x="246063" y="1460500"/>
            <a:ext cx="8686800" cy="3797300"/>
            <a:chOff x="155" y="920"/>
            <a:chExt cx="5472" cy="2392"/>
          </a:xfrm>
        </p:grpSpPr>
        <p:pic>
          <p:nvPicPr>
            <p:cNvPr id="21510" name="Picture 4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20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1" name="Text Box 5"/>
            <p:cNvSpPr txBox="1">
              <a:spLocks noChangeArrowheads="1"/>
            </p:cNvSpPr>
            <p:nvPr/>
          </p:nvSpPr>
          <p:spPr bwMode="auto">
            <a:xfrm>
              <a:off x="1613" y="1154"/>
              <a:ext cx="250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Market Competitiveness </a:t>
              </a:r>
              <a:br>
                <a:rPr lang="en-US" sz="2000" b="1">
                  <a:latin typeface="Trebuchet MS" pitchFamily="34" charset="0"/>
                </a:rPr>
              </a:br>
              <a:r>
                <a:rPr lang="en-US" sz="2000" b="1">
                  <a:latin typeface="Trebuchet MS" pitchFamily="34" charset="0"/>
                </a:rPr>
                <a:t>and Compensation</a:t>
              </a:r>
            </a:p>
          </p:txBody>
        </p:sp>
        <p:sp>
          <p:nvSpPr>
            <p:cNvPr id="21512" name="Text Box 6"/>
            <p:cNvSpPr txBox="1">
              <a:spLocks noChangeArrowheads="1"/>
            </p:cNvSpPr>
            <p:nvPr/>
          </p:nvSpPr>
          <p:spPr bwMode="auto">
            <a:xfrm>
              <a:off x="464" y="2419"/>
              <a:ext cx="120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“Meet the Market” Strategy</a:t>
              </a:r>
            </a:p>
          </p:txBody>
        </p:sp>
        <p:sp>
          <p:nvSpPr>
            <p:cNvPr id="21513" name="Text Box 7"/>
            <p:cNvSpPr txBox="1">
              <a:spLocks noChangeArrowheads="1"/>
            </p:cNvSpPr>
            <p:nvPr/>
          </p:nvSpPr>
          <p:spPr bwMode="auto">
            <a:xfrm>
              <a:off x="2183" y="2418"/>
              <a:ext cx="138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“Lag the Market” 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Strategy</a:t>
              </a:r>
            </a:p>
          </p:txBody>
        </p:sp>
        <p:sp>
          <p:nvSpPr>
            <p:cNvPr id="21514" name="Text Box 8"/>
            <p:cNvSpPr txBox="1">
              <a:spLocks noChangeArrowheads="1"/>
            </p:cNvSpPr>
            <p:nvPr/>
          </p:nvSpPr>
          <p:spPr bwMode="auto">
            <a:xfrm>
              <a:off x="4032" y="2419"/>
              <a:ext cx="126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“Lead the Market” Strategy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5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11–</a:t>
            </a:r>
            <a:fld id="{290CD283-20F4-4931-8A89-978904C27D36}" type="slidenum">
              <a:rPr lang="en-US" sz="900"/>
              <a:pPr eaLnBrk="1" hangingPunct="1"/>
              <a:t>9</a:t>
            </a:fld>
            <a:endParaRPr lang="en-US" sz="900"/>
          </a:p>
        </p:txBody>
      </p:sp>
      <p:sp>
        <p:nvSpPr>
          <p:cNvPr id="22532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33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11–5</a:t>
            </a:r>
          </a:p>
        </p:txBody>
      </p:sp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Compensation Quartile Strategies</a:t>
            </a:r>
          </a:p>
        </p:txBody>
      </p:sp>
      <p:pic>
        <p:nvPicPr>
          <p:cNvPr id="1014789" name="Picture 5" descr="11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868363"/>
            <a:ext cx="6896100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1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uman Resource Management 13e.">
  <a:themeElements>
    <a:clrScheme name="Human Resource Management 13e.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Human Resource Management 13e.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uman Resource Management 13e.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man Resource Management 13e.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man Resource Management 13e.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man Resource Management 13e.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3682</TotalTime>
  <Words>1005</Words>
  <Application>Microsoft Office PowerPoint</Application>
  <PresentationFormat>On-screen Show (4:3)</PresentationFormat>
  <Paragraphs>268</Paragraphs>
  <Slides>37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Human Resource Management 13e.</vt:lpstr>
      <vt:lpstr>Equation</vt:lpstr>
      <vt:lpstr>CHAPTER 11 Total Rewards and Compensation</vt:lpstr>
      <vt:lpstr>Nature Of Total Rewards and Compensation</vt:lpstr>
      <vt:lpstr>Compensation Approaches</vt:lpstr>
      <vt:lpstr>PowerPoint Presentation</vt:lpstr>
      <vt:lpstr>PowerPoint Presentation</vt:lpstr>
      <vt:lpstr>PowerPoint Presentation</vt:lpstr>
      <vt:lpstr>Compensation System Design Issues</vt:lpstr>
      <vt:lpstr>Compensation System Design Issues (cont’d)</vt:lpstr>
      <vt:lpstr>PowerPoint Presentation</vt:lpstr>
      <vt:lpstr>Competency-Based Pay System Design Issues</vt:lpstr>
      <vt:lpstr>Compensation System Design Issues (cont’d)</vt:lpstr>
      <vt:lpstr>PowerPoint Presentation</vt:lpstr>
      <vt:lpstr>Global Compensation Issues</vt:lpstr>
      <vt:lpstr>Legal Constraints On Pay Systems</vt:lpstr>
      <vt:lpstr>Categories of Exempt Employees </vt:lpstr>
      <vt:lpstr>PowerPoint Presentation</vt:lpstr>
      <vt:lpstr>Wage/Hour Regulations</vt:lpstr>
      <vt:lpstr>Wage/Hour Regulations</vt:lpstr>
      <vt:lpstr>Compensation for Overtime Work</vt:lpstr>
      <vt:lpstr>Independent Contractor Regulations</vt:lpstr>
      <vt:lpstr>Acts and Legislation Affecting Compensation</vt:lpstr>
      <vt:lpstr>PowerPoint Presentation</vt:lpstr>
      <vt:lpstr>Valuing Jobs with Job Evaluation Methods</vt:lpstr>
      <vt:lpstr>PowerPoint Presentation</vt:lpstr>
      <vt:lpstr>Job Evaluation Methods</vt:lpstr>
      <vt:lpstr>Valuing Jobs Using Market Pricing</vt:lpstr>
      <vt:lpstr>Pay Surveys</vt:lpstr>
      <vt:lpstr>Using Pay Surveys</vt:lpstr>
      <vt:lpstr>Pay Structures</vt:lpstr>
      <vt:lpstr>PowerPoint Presentation</vt:lpstr>
      <vt:lpstr>Pay Structures (cont’d)</vt:lpstr>
      <vt:lpstr>PowerPoint Presentation</vt:lpstr>
      <vt:lpstr>PowerPoint Presentation</vt:lpstr>
      <vt:lpstr>Pay Ranges</vt:lpstr>
      <vt:lpstr>Individual Pay</vt:lpstr>
      <vt:lpstr>PowerPoint Presentation</vt:lpstr>
      <vt:lpstr>Standardized Pay Adjustments</vt:lpstr>
    </vt:vector>
  </TitlesOfParts>
  <Manager>Julia Chase | Susan Smart</Manager>
  <Company>Cengage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Resource Management 13e.</dc:title>
  <dc:subject>Chapter 11</dc:subject>
  <dc:creator>Charlie Cook, The University of West Alabama</dc:creator>
  <cp:lastModifiedBy> Phyllis Sigerist</cp:lastModifiedBy>
  <cp:revision>338</cp:revision>
  <dcterms:created xsi:type="dcterms:W3CDTF">2003-02-17T02:06:55Z</dcterms:created>
  <dcterms:modified xsi:type="dcterms:W3CDTF">2013-05-19T23:38:03Z</dcterms:modified>
</cp:coreProperties>
</file>