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734" r:id="rId3"/>
    <p:sldId id="736" r:id="rId4"/>
    <p:sldId id="716" r:id="rId5"/>
    <p:sldId id="717" r:id="rId6"/>
    <p:sldId id="771" r:id="rId7"/>
    <p:sldId id="718" r:id="rId8"/>
    <p:sldId id="772" r:id="rId9"/>
    <p:sldId id="739" r:id="rId10"/>
    <p:sldId id="719" r:id="rId11"/>
    <p:sldId id="741" r:id="rId12"/>
    <p:sldId id="720" r:id="rId13"/>
    <p:sldId id="743" r:id="rId14"/>
    <p:sldId id="773" r:id="rId15"/>
    <p:sldId id="721" r:id="rId16"/>
    <p:sldId id="745" r:id="rId17"/>
    <p:sldId id="722" r:id="rId18"/>
    <p:sldId id="746" r:id="rId19"/>
    <p:sldId id="748" r:id="rId20"/>
    <p:sldId id="723" r:id="rId21"/>
    <p:sldId id="749" r:id="rId22"/>
    <p:sldId id="724" r:id="rId23"/>
    <p:sldId id="750" r:id="rId24"/>
    <p:sldId id="753" r:id="rId25"/>
    <p:sldId id="725" r:id="rId26"/>
    <p:sldId id="755" r:id="rId27"/>
    <p:sldId id="726" r:id="rId28"/>
    <p:sldId id="756" r:id="rId29"/>
    <p:sldId id="727" r:id="rId30"/>
    <p:sldId id="759" r:id="rId31"/>
    <p:sldId id="760" r:id="rId32"/>
    <p:sldId id="728" r:id="rId33"/>
    <p:sldId id="762" r:id="rId34"/>
    <p:sldId id="763" r:id="rId35"/>
    <p:sldId id="764" r:id="rId36"/>
    <p:sldId id="765" r:id="rId37"/>
    <p:sldId id="766" r:id="rId38"/>
    <p:sldId id="729" r:id="rId39"/>
    <p:sldId id="730" r:id="rId40"/>
    <p:sldId id="769" r:id="rId41"/>
    <p:sldId id="770" r:id="rId42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003366"/>
    <a:srgbClr val="CC6600"/>
    <a:srgbClr val="003300"/>
    <a:srgbClr val="336600"/>
    <a:srgbClr val="99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564" y="-96"/>
      </p:cViewPr>
      <p:guideLst>
        <p:guide orient="horz" pos="2924"/>
        <p:guide pos="218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13573ED-A108-4F73-A35A-031F94A9C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64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0041966-C889-42FD-B5F6-F856DFADC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94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440697-DABD-403A-BA27-F60E7988A877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F4F39C-F85C-406B-92C3-0ACA405FC892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7F67C8-1CE3-41C8-8197-2925D565D9E9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B4D756-EE55-48F8-BF2D-10EE1D9BEE64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D84F5D-8F60-47CB-AB7B-5853601C938D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E417A5-5DB4-4E72-B517-44A61A1F857B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7BC038-45A5-4A5F-B471-DB4DBE78833E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CAD9AA-A6AF-4C1E-90C8-637B542A3ED5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BC3F0D-12A1-4AC7-A821-FE374EE29055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D5948F-8220-43F9-9973-E68988065177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722399-26AA-4F4C-AA3F-102B5BE1390B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7BD8DC-E3B0-4D6A-B6DE-0C5A2A806F3F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371CED-191E-49DC-8066-7374B9A5DDB0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547A46-46E6-4346-B719-FE3DBC89CD76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4FB14-09EA-4FD2-98B4-5B2685C9A5B9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A3F067-5262-4583-98C3-46052C412B42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95D8C-0DDB-4233-8EF0-689FC7C99938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B3370-429F-4779-A050-087159347CF9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28542-87B4-4324-A983-DCF5C4363D39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6D8A08-2562-4B03-9BA0-0CA2F37A35B3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5BD65-B4BA-40E7-94EC-0783F0FB3F86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54F60A-B82E-4F12-BC9A-72B918868A2C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7E579D-10D7-40E0-8567-F54ED706A737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76E557-09CF-4D76-A46D-298987DA6DFB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32874-358B-42A0-9A7B-00D55AF72FE2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E7C6C0-49A6-4829-A24A-A56ACC95B3CA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4DD79C-E70D-4383-BF5E-D5C283D7C2D4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E579F1-9AEE-44CB-A67A-F3404D0C4BBB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32C2CB-7A73-4F57-8F66-1FC1CB524FA1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679243-469A-4D83-B060-7B6446A40C9B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FCA1CC-A97C-488B-B8B0-8D5F7A5D290F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124722-11D9-42AC-8FC9-0C37BEA59ADD}" type="slidenum">
              <a:rPr lang="en-US" sz="1200">
                <a:latin typeface="Times New Roman" pitchFamily="18" charset="0"/>
              </a:rPr>
              <a:pPr eaLnBrk="1" hangingPunct="1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FE52F2-57C3-428D-B2B4-C9B70322A243}" type="slidenum">
              <a:rPr lang="en-US" sz="1200">
                <a:latin typeface="Times New Roman" pitchFamily="18" charset="0"/>
              </a:rPr>
              <a:pPr eaLnBrk="1" hangingPunct="1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7B958-96D7-4408-B01F-55461DF8AA96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AA1258-04F2-4897-9117-BFD6CCBABD50}" type="slidenum">
              <a:rPr lang="en-US" sz="1200">
                <a:latin typeface="Times New Roman" pitchFamily="18" charset="0"/>
              </a:rPr>
              <a:pPr eaLnBrk="1" hangingPunct="1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D40D0-DC7A-4032-9657-DB4E96120AF9}" type="slidenum">
              <a:rPr lang="en-US" sz="1200">
                <a:latin typeface="Times New Roman" pitchFamily="18" charset="0"/>
              </a:rPr>
              <a:pPr eaLnBrk="1" hangingPunct="1"/>
              <a:t>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8628D3-A0FA-4C9D-B569-67A7961AD5F5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3AE845-7FBC-4354-A697-A194AC3446E3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3AF166-8D28-429F-A3A8-C123E34AC982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02D89F-6017-4990-A162-9095F2D8D443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AAFB4E-CAE1-4896-8326-8338E1A02118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2" descr="UnderShadow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3243" r="2092"/>
          <a:stretch>
            <a:fillRect/>
          </a:stretch>
        </p:blipFill>
        <p:spPr bwMode="hidden">
          <a:xfrm>
            <a:off x="0" y="12700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0" descr="Topba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6275388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937125" y="6375400"/>
            <a:ext cx="3475038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900">
                <a:solidFill>
                  <a:schemeClr val="bg1"/>
                </a:solidFill>
              </a:rPr>
              <a:t>PowerPoint Presentation by Charlie Cook</a:t>
            </a:r>
            <a:br>
              <a:rPr lang="en-US" sz="900">
                <a:solidFill>
                  <a:schemeClr val="bg1"/>
                </a:solidFill>
              </a:rPr>
            </a:br>
            <a:r>
              <a:rPr lang="en-US" sz="900">
                <a:solidFill>
                  <a:schemeClr val="bg1"/>
                </a:solidFill>
              </a:rPr>
              <a:t>The University of West Alabama</a:t>
            </a:r>
          </a:p>
        </p:txBody>
      </p:sp>
      <p:pic>
        <p:nvPicPr>
          <p:cNvPr id="6" name="Picture 146" descr="Booktitle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61706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 descr="Authors0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25788"/>
            <a:ext cx="4589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8" descr="Topbar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 userDrawn="1"/>
        </p:nvSpPr>
        <p:spPr bwMode="auto">
          <a:xfrm>
            <a:off x="182563" y="5775325"/>
            <a:ext cx="877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Trebuchet MS" pitchFamily="34" charset="0"/>
                <a:cs typeface="Tahoma" pitchFamily="34" charset="0"/>
              </a:rPr>
              <a:t>SECTION </a:t>
            </a:r>
            <a:r>
              <a:rPr lang="en-US" sz="1400" b="1">
                <a:solidFill>
                  <a:srgbClr val="990000"/>
                </a:solidFill>
                <a:latin typeface="Trebuchet MS" pitchFamily="34" charset="0"/>
                <a:cs typeface="Tahoma" pitchFamily="34" charset="0"/>
              </a:rPr>
              <a:t>3</a:t>
            </a:r>
            <a:r>
              <a:rPr lang="en-US" sz="1200" b="1">
                <a:latin typeface="Trebuchet MS" pitchFamily="34" charset="0"/>
                <a:cs typeface="Tahoma" pitchFamily="34" charset="0"/>
              </a:rPr>
              <a:t>  Training and Development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73175" y="3703638"/>
            <a:ext cx="6584950" cy="1736725"/>
          </a:xfrm>
          <a:effectLst>
            <a:outerShdw dist="1796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algn="ctr">
              <a:defRPr sz="2800" b="1">
                <a:solidFill>
                  <a:srgbClr val="996633"/>
                </a:solidFill>
                <a:latin typeface="Arial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1838" y="6446838"/>
            <a:ext cx="3286125" cy="293687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1440" rIns="91440"/>
          <a:lstStyle>
            <a:lvl1pPr>
              <a:defRPr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7093878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10–</a:t>
            </a:r>
            <a:fld id="{A58563F9-DAB2-4B1C-90C9-BEE204887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7976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90525"/>
            <a:ext cx="2025650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90525"/>
            <a:ext cx="592455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10–</a:t>
            </a:r>
            <a:fld id="{3EDCE672-6908-4FF2-8B3F-E3B05891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105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10–</a:t>
            </a:r>
            <a:fld id="{4AAB8AE1-2A1C-4ED3-824E-EFA8CB4FE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5110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10–</a:t>
            </a:r>
            <a:fld id="{3F125224-BF7F-45C8-9D88-64CFE0638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9057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10–</a:t>
            </a:r>
            <a:fld id="{A3D80C75-FA1B-4AB3-900A-A6ED242D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1294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10–</a:t>
            </a:r>
            <a:fld id="{D3A46876-70D5-4A9C-A87B-5E71DDBDB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923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10–</a:t>
            </a:r>
            <a:fld id="{97345CCB-ACF6-4797-B8A2-51E1B409F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607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10–</a:t>
            </a:r>
            <a:fld id="{E3E4162D-B5D1-4699-98D3-33835738A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688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10–</a:t>
            </a:r>
            <a:fld id="{F760DECA-48C9-4B2C-A129-CA2FD29B4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735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10–</a:t>
            </a:r>
            <a:fld id="{05650546-B61B-48D8-82D5-35BE2B5B2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0311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3905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050925"/>
            <a:ext cx="81026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476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900" b="1"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10–</a:t>
            </a:r>
            <a:fld id="{29BFE899-81EE-4B62-9A90-A30DC5505920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Font typeface="Wingdings" pitchFamily="2" charset="2"/>
        <a:buChar char="Ø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itchFamily="2" charset="2"/>
        <a:buChar char="v"/>
        <a:defRPr sz="24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189038" y="3776663"/>
            <a:ext cx="6756400" cy="1755775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003366"/>
                </a:solidFill>
              </a:rPr>
              <a:t>CHAPTER</a:t>
            </a:r>
            <a:r>
              <a:rPr lang="en-US" sz="2400" smtClean="0">
                <a:solidFill>
                  <a:srgbClr val="CC6600"/>
                </a:solidFill>
              </a:rPr>
              <a:t> </a:t>
            </a:r>
            <a:r>
              <a:rPr lang="en-US" sz="2400" smtClean="0">
                <a:solidFill>
                  <a:srgbClr val="336699"/>
                </a:solidFill>
              </a:rPr>
              <a:t>10</a:t>
            </a:r>
            <a:br>
              <a:rPr lang="en-US" sz="2400" smtClean="0">
                <a:solidFill>
                  <a:srgbClr val="336699"/>
                </a:solidFill>
              </a:rPr>
            </a:br>
            <a:r>
              <a:rPr lang="en-US" sz="3600" b="0" smtClean="0">
                <a:solidFill>
                  <a:schemeClr val="tx1"/>
                </a:solidFill>
                <a:latin typeface="Verdana" pitchFamily="34" charset="0"/>
              </a:rPr>
              <a:t>Performance Management and Appraisal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63476CAE-DC41-40C5-81CC-46B0AF58C246}" type="slidenum">
              <a:rPr lang="en-US" sz="900"/>
              <a:pPr eaLnBrk="1" hangingPunct="1"/>
              <a:t>10</a:t>
            </a:fld>
            <a:endParaRPr lang="en-US" sz="900"/>
          </a:p>
        </p:txBody>
      </p:sp>
      <p:sp>
        <p:nvSpPr>
          <p:cNvPr id="2253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10–4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Types of Performance Information</a:t>
            </a:r>
          </a:p>
        </p:txBody>
      </p:sp>
      <p:pic>
        <p:nvPicPr>
          <p:cNvPr id="1012741" name="Picture 5" descr="1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95375"/>
            <a:ext cx="87788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871483DE-10FD-4104-8016-5C8C003E4D57}" type="slidenum">
              <a:rPr lang="en-US" sz="900"/>
              <a:pPr eaLnBrk="1" hangingPunct="1"/>
              <a:t>11</a:t>
            </a:fld>
            <a:endParaRPr lang="en-US" sz="900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Relevance of Performance Criteria</a:t>
            </a:r>
          </a:p>
        </p:txBody>
      </p:sp>
      <p:grpSp>
        <p:nvGrpSpPr>
          <p:cNvPr id="1057795" name="Group 3"/>
          <p:cNvGrpSpPr>
            <a:grpSpLocks/>
          </p:cNvGrpSpPr>
          <p:nvPr/>
        </p:nvGrpSpPr>
        <p:grpSpPr bwMode="auto">
          <a:xfrm>
            <a:off x="246063" y="1692275"/>
            <a:ext cx="8686800" cy="3248025"/>
            <a:chOff x="155" y="920"/>
            <a:chExt cx="5472" cy="2392"/>
          </a:xfrm>
        </p:grpSpPr>
        <p:pic>
          <p:nvPicPr>
            <p:cNvPr id="23558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 Box 5"/>
            <p:cNvSpPr txBox="1">
              <a:spLocks noChangeArrowheads="1"/>
            </p:cNvSpPr>
            <p:nvPr/>
          </p:nvSpPr>
          <p:spPr bwMode="auto">
            <a:xfrm>
              <a:off x="1613" y="1230"/>
              <a:ext cx="2500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Factors Affecting Relevance</a:t>
              </a:r>
            </a:p>
          </p:txBody>
        </p:sp>
        <p:sp>
          <p:nvSpPr>
            <p:cNvPr id="23560" name="Text Box 6"/>
            <p:cNvSpPr txBox="1">
              <a:spLocks noChangeArrowheads="1"/>
            </p:cNvSpPr>
            <p:nvPr/>
          </p:nvSpPr>
          <p:spPr bwMode="auto">
            <a:xfrm>
              <a:off x="464" y="2386"/>
              <a:ext cx="120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Deficient Measures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3561" name="Text Box 7"/>
            <p:cNvSpPr txBox="1">
              <a:spLocks noChangeArrowheads="1"/>
            </p:cNvSpPr>
            <p:nvPr/>
          </p:nvSpPr>
          <p:spPr bwMode="auto">
            <a:xfrm>
              <a:off x="2183" y="2385"/>
              <a:ext cx="138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Contaminated Measures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3562" name="Text Box 8"/>
            <p:cNvSpPr txBox="1">
              <a:spLocks noChangeArrowheads="1"/>
            </p:cNvSpPr>
            <p:nvPr/>
          </p:nvSpPr>
          <p:spPr bwMode="auto">
            <a:xfrm>
              <a:off x="4032" y="2386"/>
              <a:ext cx="126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Overemphasized Measures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4D6DEBD7-456B-49B8-8F32-2A19A576B902}" type="slidenum">
              <a:rPr lang="en-US" sz="900"/>
              <a:pPr eaLnBrk="1" hangingPunct="1"/>
              <a:t>12</a:t>
            </a:fld>
            <a:endParaRPr lang="en-US" sz="900"/>
          </a:p>
        </p:txBody>
      </p:sp>
      <p:sp>
        <p:nvSpPr>
          <p:cNvPr id="2458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10–5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ACTFL Performance Standards for Speaking Proficiency</a:t>
            </a:r>
          </a:p>
        </p:txBody>
      </p:sp>
      <p:pic>
        <p:nvPicPr>
          <p:cNvPr id="1014789" name="Picture 5" descr="1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868363"/>
            <a:ext cx="88042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D0212B38-DA8B-485B-AD9D-DF2A967C8A4A}" type="slidenum">
              <a:rPr lang="en-US" sz="900"/>
              <a:pPr eaLnBrk="1" hangingPunct="1"/>
              <a:t>13</a:t>
            </a:fld>
            <a:endParaRPr lang="en-US" sz="900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3925" y="390525"/>
            <a:ext cx="473075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Performance Metrics in Service Businesses</a:t>
            </a:r>
          </a:p>
        </p:txBody>
      </p:sp>
      <p:grpSp>
        <p:nvGrpSpPr>
          <p:cNvPr id="1061891" name="Group 3"/>
          <p:cNvGrpSpPr>
            <a:grpSpLocks/>
          </p:cNvGrpSpPr>
          <p:nvPr/>
        </p:nvGrpSpPr>
        <p:grpSpPr bwMode="auto">
          <a:xfrm>
            <a:off x="365125" y="1692275"/>
            <a:ext cx="8448675" cy="4000500"/>
            <a:chOff x="230" y="1253"/>
            <a:chExt cx="5322" cy="2520"/>
          </a:xfrm>
        </p:grpSpPr>
        <p:pic>
          <p:nvPicPr>
            <p:cNvPr id="25607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1253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 Box 5"/>
            <p:cNvSpPr txBox="1">
              <a:spLocks noChangeArrowheads="1"/>
            </p:cNvSpPr>
            <p:nvPr/>
          </p:nvSpPr>
          <p:spPr bwMode="auto">
            <a:xfrm>
              <a:off x="2189" y="1520"/>
              <a:ext cx="139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3716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Common Sources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of Performance Differences</a:t>
              </a:r>
            </a:p>
          </p:txBody>
        </p:sp>
        <p:sp>
          <p:nvSpPr>
            <p:cNvPr id="25609" name="Text Box 6"/>
            <p:cNvSpPr txBox="1">
              <a:spLocks noChangeArrowheads="1"/>
            </p:cNvSpPr>
            <p:nvPr/>
          </p:nvSpPr>
          <p:spPr bwMode="auto">
            <a:xfrm>
              <a:off x="540" y="2896"/>
              <a:ext cx="97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Regional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Labor Cost Differences</a:t>
              </a:r>
            </a:p>
          </p:txBody>
        </p:sp>
        <p:sp>
          <p:nvSpPr>
            <p:cNvPr id="25610" name="Text Box 7"/>
            <p:cNvSpPr txBox="1">
              <a:spLocks noChangeArrowheads="1"/>
            </p:cNvSpPr>
            <p:nvPr/>
          </p:nvSpPr>
          <p:spPr bwMode="auto">
            <a:xfrm>
              <a:off x="1762" y="2896"/>
              <a:ext cx="97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Service Agreement Differences</a:t>
              </a:r>
            </a:p>
          </p:txBody>
        </p:sp>
        <p:sp>
          <p:nvSpPr>
            <p:cNvPr id="25611" name="Text Box 8"/>
            <p:cNvSpPr txBox="1">
              <a:spLocks noChangeArrowheads="1"/>
            </p:cNvSpPr>
            <p:nvPr/>
          </p:nvSpPr>
          <p:spPr bwMode="auto">
            <a:xfrm>
              <a:off x="3095" y="2897"/>
              <a:ext cx="91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Equipment/ Infrastructure Differences</a:t>
              </a:r>
            </a:p>
          </p:txBody>
        </p:sp>
        <p:sp>
          <p:nvSpPr>
            <p:cNvPr id="25612" name="Text Box 9"/>
            <p:cNvSpPr txBox="1">
              <a:spLocks noChangeArrowheads="1"/>
            </p:cNvSpPr>
            <p:nvPr/>
          </p:nvSpPr>
          <p:spPr bwMode="auto">
            <a:xfrm>
              <a:off x="4314" y="2964"/>
              <a:ext cx="9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Work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Volume</a:t>
              </a:r>
            </a:p>
          </p:txBody>
        </p:sp>
      </p:grpSp>
      <p:sp>
        <p:nvSpPr>
          <p:cNvPr id="1061898" name="Rectangle 10"/>
          <p:cNvSpPr>
            <a:spLocks noChangeArrowheads="1"/>
          </p:cNvSpPr>
          <p:nvPr/>
        </p:nvSpPr>
        <p:spPr bwMode="auto">
          <a:xfrm>
            <a:off x="1587500" y="5783263"/>
            <a:ext cx="5935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latin typeface="Trebuchet MS" pitchFamily="34" charset="0"/>
              </a:rPr>
              <a:t>Performance that is measured can be managed.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6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9CDF00DA-D2DA-4602-85D5-A7AD67CF6934}" type="slidenum">
              <a:rPr lang="en-US" sz="900"/>
              <a:pPr eaLnBrk="1" hangingPunct="1"/>
              <a:t>14</a:t>
            </a:fld>
            <a:endParaRPr lang="en-US" sz="900"/>
          </a:p>
        </p:txBody>
      </p:sp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Performance Appraisals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Benefits of Performance Appraisals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Increased operational competence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Legal compliance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Enhanced corporate growth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Heightened transformational processes and performance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Provide answers to a wide array of work-related questions of how to improve job performance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6F36105A-F76F-4389-81CC-D79BA5A15044}" type="slidenum">
              <a:rPr lang="en-US" sz="900"/>
              <a:pPr eaLnBrk="1" hangingPunct="1"/>
              <a:t>15</a:t>
            </a:fld>
            <a:endParaRPr lang="en-US" sz="900"/>
          </a:p>
        </p:txBody>
      </p:sp>
      <p:sp>
        <p:nvSpPr>
          <p:cNvPr id="2765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10–6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Uses for Performance Appraisals</a:t>
            </a:r>
          </a:p>
        </p:txBody>
      </p:sp>
      <p:pic>
        <p:nvPicPr>
          <p:cNvPr id="1016837" name="Picture 5" descr="1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162050"/>
            <a:ext cx="8174037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102A62CE-9347-4107-AAED-77BAB919350D}" type="slidenum">
              <a:rPr lang="en-US" sz="900"/>
              <a:pPr eaLnBrk="1" hangingPunct="1"/>
              <a:t>16</a:t>
            </a:fld>
            <a:endParaRPr lang="en-US" sz="900"/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Decisions About the Performance Appraisal Process</a:t>
            </a:r>
          </a:p>
        </p:txBody>
      </p:sp>
      <p:grpSp>
        <p:nvGrpSpPr>
          <p:cNvPr id="1065987" name="Group 3"/>
          <p:cNvGrpSpPr>
            <a:grpSpLocks/>
          </p:cNvGrpSpPr>
          <p:nvPr/>
        </p:nvGrpSpPr>
        <p:grpSpPr bwMode="auto">
          <a:xfrm>
            <a:off x="246063" y="1692275"/>
            <a:ext cx="8686800" cy="3248025"/>
            <a:chOff x="155" y="920"/>
            <a:chExt cx="5472" cy="2392"/>
          </a:xfrm>
        </p:grpSpPr>
        <p:pic>
          <p:nvPicPr>
            <p:cNvPr id="28678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5"/>
            <p:cNvSpPr txBox="1">
              <a:spLocks noChangeArrowheads="1"/>
            </p:cNvSpPr>
            <p:nvPr/>
          </p:nvSpPr>
          <p:spPr bwMode="auto">
            <a:xfrm>
              <a:off x="1613" y="1230"/>
              <a:ext cx="2500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Designing Appraisal Systems </a:t>
              </a:r>
            </a:p>
          </p:txBody>
        </p:sp>
        <p:sp>
          <p:nvSpPr>
            <p:cNvPr id="28680" name="Text Box 6"/>
            <p:cNvSpPr txBox="1">
              <a:spLocks noChangeArrowheads="1"/>
            </p:cNvSpPr>
            <p:nvPr/>
          </p:nvSpPr>
          <p:spPr bwMode="auto">
            <a:xfrm>
              <a:off x="464" y="2386"/>
              <a:ext cx="120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Appraisal Responsibilities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8681" name="Text Box 7"/>
            <p:cNvSpPr txBox="1">
              <a:spLocks noChangeArrowheads="1"/>
            </p:cNvSpPr>
            <p:nvPr/>
          </p:nvSpPr>
          <p:spPr bwMode="auto">
            <a:xfrm>
              <a:off x="2183" y="2284"/>
              <a:ext cx="1382" cy="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Informal vs. Systematic Processes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8682" name="Text Box 8"/>
            <p:cNvSpPr txBox="1">
              <a:spLocks noChangeArrowheads="1"/>
            </p:cNvSpPr>
            <p:nvPr/>
          </p:nvSpPr>
          <p:spPr bwMode="auto">
            <a:xfrm>
              <a:off x="4032" y="2386"/>
              <a:ext cx="126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Timing of Appraisals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6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EE42C3FE-2CD6-4290-9132-F6FCB9E8707E}" type="slidenum">
              <a:rPr lang="en-US" sz="900"/>
              <a:pPr eaLnBrk="1" hangingPunct="1"/>
              <a:t>17</a:t>
            </a:fld>
            <a:endParaRPr lang="en-US" sz="900"/>
          </a:p>
        </p:txBody>
      </p:sp>
      <p:sp>
        <p:nvSpPr>
          <p:cNvPr id="2970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66052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10–7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2103438" y="417513"/>
            <a:ext cx="676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Typical Division of HR Responsibilities: Performance Appraisal</a:t>
            </a:r>
          </a:p>
        </p:txBody>
      </p:sp>
      <p:pic>
        <p:nvPicPr>
          <p:cNvPr id="1018885" name="Picture 5" descr="1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325563"/>
            <a:ext cx="88693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AFB72E10-6940-4074-9662-E6608EEBEE3E}" type="slidenum">
              <a:rPr lang="en-US" sz="900"/>
              <a:pPr eaLnBrk="1" hangingPunct="1"/>
              <a:t>18</a:t>
            </a:fld>
            <a:endParaRPr lang="en-US" sz="900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Legal Concerns and Performance Appraisals</a:t>
            </a:r>
          </a:p>
        </p:txBody>
      </p:sp>
      <p:grpSp>
        <p:nvGrpSpPr>
          <p:cNvPr id="1068035" name="Group 3"/>
          <p:cNvGrpSpPr>
            <a:grpSpLocks/>
          </p:cNvGrpSpPr>
          <p:nvPr/>
        </p:nvGrpSpPr>
        <p:grpSpPr bwMode="auto">
          <a:xfrm>
            <a:off x="336550" y="960438"/>
            <a:ext cx="8807450" cy="5303837"/>
            <a:chOff x="76" y="662"/>
            <a:chExt cx="5645" cy="3399"/>
          </a:xfrm>
        </p:grpSpPr>
        <p:pic>
          <p:nvPicPr>
            <p:cNvPr id="30726" name="Picture 4" descr="010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" y="662"/>
              <a:ext cx="5645" cy="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Rectangle 5"/>
            <p:cNvSpPr>
              <a:spLocks noChangeArrowheads="1"/>
            </p:cNvSpPr>
            <p:nvPr/>
          </p:nvSpPr>
          <p:spPr bwMode="auto">
            <a:xfrm>
              <a:off x="474" y="1020"/>
              <a:ext cx="4723" cy="2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69863" indent="-169863">
                <a:spcBef>
                  <a:spcPct val="45000"/>
                </a:spcBef>
              </a:pPr>
              <a:r>
                <a:rPr lang="en-US" sz="2000" b="1"/>
                <a:t>Legally Defensible Performance Appraisal System:</a:t>
              </a:r>
            </a:p>
            <a:p>
              <a:pPr marL="169863" indent="-169863">
                <a:spcBef>
                  <a:spcPct val="45000"/>
                </a:spcBef>
                <a:buFontTx/>
                <a:buChar char="•"/>
              </a:pPr>
              <a:r>
                <a:rPr lang="en-US" sz="1800" b="1"/>
                <a:t>Appraisal criteria based on job analysis (i.e., job-related)</a:t>
              </a:r>
            </a:p>
            <a:p>
              <a:pPr marL="169863" indent="-169863">
                <a:spcBef>
                  <a:spcPct val="45000"/>
                </a:spcBef>
                <a:buFontTx/>
                <a:buChar char="•"/>
              </a:pPr>
              <a:r>
                <a:rPr lang="en-US" sz="1800" b="1"/>
                <a:t>Absence of disparate impact and evidence of validity</a:t>
              </a:r>
            </a:p>
            <a:p>
              <a:pPr marL="169863" indent="-169863">
                <a:spcBef>
                  <a:spcPct val="45000"/>
                </a:spcBef>
                <a:buFontTx/>
                <a:buChar char="•"/>
              </a:pPr>
              <a:r>
                <a:rPr lang="en-US" sz="1800" b="1"/>
                <a:t>Formal evaluation criteria that limit managerial discretion</a:t>
              </a:r>
            </a:p>
            <a:p>
              <a:pPr marL="169863" indent="-169863">
                <a:spcBef>
                  <a:spcPct val="45000"/>
                </a:spcBef>
                <a:buFontTx/>
                <a:buChar char="•"/>
              </a:pPr>
              <a:r>
                <a:rPr lang="en-US" sz="1800" b="1"/>
                <a:t>A rating instrument linked to job duties and responsibilities</a:t>
              </a:r>
            </a:p>
            <a:p>
              <a:pPr marL="169863" indent="-169863">
                <a:spcBef>
                  <a:spcPct val="45000"/>
                </a:spcBef>
                <a:buFontTx/>
                <a:buChar char="•"/>
              </a:pPr>
              <a:r>
                <a:rPr lang="en-US" sz="1800" b="1"/>
                <a:t>Documentation of the appraisal activities</a:t>
              </a:r>
            </a:p>
            <a:p>
              <a:pPr marL="169863" indent="-169863">
                <a:spcBef>
                  <a:spcPct val="45000"/>
                </a:spcBef>
                <a:buFontTx/>
                <a:buChar char="•"/>
              </a:pPr>
              <a:r>
                <a:rPr lang="en-US" sz="1800" b="1"/>
                <a:t>Personal knowledge of and contact with appraised individual</a:t>
              </a:r>
            </a:p>
            <a:p>
              <a:pPr marL="169863" indent="-169863">
                <a:spcBef>
                  <a:spcPct val="45000"/>
                </a:spcBef>
                <a:buFontTx/>
                <a:buChar char="•"/>
              </a:pPr>
              <a:r>
                <a:rPr lang="en-US" sz="1800" b="1"/>
                <a:t>Training of supervisors in conducting appraisals</a:t>
              </a:r>
            </a:p>
            <a:p>
              <a:pPr marL="169863" indent="-169863">
                <a:spcBef>
                  <a:spcPct val="45000"/>
                </a:spcBef>
                <a:buFontTx/>
                <a:buChar char="•"/>
              </a:pPr>
              <a:r>
                <a:rPr lang="en-US" sz="1800" b="1"/>
                <a:t>Review process to prevent undue control of careers</a:t>
              </a:r>
            </a:p>
            <a:p>
              <a:pPr marL="169863" indent="-169863">
                <a:spcBef>
                  <a:spcPct val="45000"/>
                </a:spcBef>
                <a:buFontTx/>
                <a:buChar char="•"/>
              </a:pPr>
              <a:r>
                <a:rPr lang="en-US" sz="1800" b="1"/>
                <a:t>Counseling to help poor performers improve 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6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228F30D8-6ED5-4295-8CFA-8C7CC55F81F0}" type="slidenum">
              <a:rPr lang="en-US" sz="900"/>
              <a:pPr eaLnBrk="1" hangingPunct="1"/>
              <a:t>19</a:t>
            </a:fld>
            <a:endParaRPr lang="en-US" sz="900"/>
          </a:p>
        </p:txBody>
      </p:sp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Who Conducts Appraisals?</a:t>
            </a:r>
          </a:p>
        </p:txBody>
      </p:sp>
      <p:grpSp>
        <p:nvGrpSpPr>
          <p:cNvPr id="1072131" name="Group 3"/>
          <p:cNvGrpSpPr>
            <a:grpSpLocks/>
          </p:cNvGrpSpPr>
          <p:nvPr/>
        </p:nvGrpSpPr>
        <p:grpSpPr bwMode="auto">
          <a:xfrm>
            <a:off x="977900" y="1427163"/>
            <a:ext cx="7483475" cy="4489450"/>
            <a:chOff x="616" y="899"/>
            <a:chExt cx="4714" cy="2828"/>
          </a:xfrm>
        </p:grpSpPr>
        <p:grpSp>
          <p:nvGrpSpPr>
            <p:cNvPr id="31753" name="Group 4"/>
            <p:cNvGrpSpPr>
              <a:grpSpLocks/>
            </p:cNvGrpSpPr>
            <p:nvPr/>
          </p:nvGrpSpPr>
          <p:grpSpPr bwMode="auto">
            <a:xfrm>
              <a:off x="1823" y="1473"/>
              <a:ext cx="2115" cy="1575"/>
              <a:chOff x="1878" y="1496"/>
              <a:chExt cx="2002" cy="1360"/>
            </a:xfrm>
          </p:grpSpPr>
          <p:sp>
            <p:nvSpPr>
              <p:cNvPr id="31784" name="_s1028"/>
              <p:cNvSpPr>
                <a:spLocks noChangeShapeType="1"/>
              </p:cNvSpPr>
              <p:nvPr/>
            </p:nvSpPr>
            <p:spPr bwMode="auto">
              <a:xfrm flipH="1" flipV="1">
                <a:off x="1878" y="1835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1785" name="_s1030"/>
              <p:cNvSpPr>
                <a:spLocks noChangeShapeType="1"/>
              </p:cNvSpPr>
              <p:nvPr/>
            </p:nvSpPr>
            <p:spPr bwMode="auto">
              <a:xfrm flipH="1">
                <a:off x="1878" y="2346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1786" name="_s1032"/>
              <p:cNvSpPr>
                <a:spLocks noChangeShapeType="1"/>
              </p:cNvSpPr>
              <p:nvPr/>
            </p:nvSpPr>
            <p:spPr bwMode="auto">
              <a:xfrm>
                <a:off x="2879" y="251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1787" name="_s1034"/>
              <p:cNvSpPr>
                <a:spLocks noChangeShapeType="1"/>
              </p:cNvSpPr>
              <p:nvPr/>
            </p:nvSpPr>
            <p:spPr bwMode="auto">
              <a:xfrm>
                <a:off x="3380" y="234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1788" name="_s1036"/>
              <p:cNvSpPr>
                <a:spLocks noChangeShapeType="1"/>
              </p:cNvSpPr>
              <p:nvPr/>
            </p:nvSpPr>
            <p:spPr bwMode="auto">
              <a:xfrm flipV="1">
                <a:off x="3380" y="183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1789" name="_s1038"/>
              <p:cNvSpPr>
                <a:spLocks noChangeShapeType="1"/>
              </p:cNvSpPr>
              <p:nvPr/>
            </p:nvSpPr>
            <p:spPr bwMode="auto">
              <a:xfrm flipV="1">
                <a:off x="2879" y="149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31754" name="Group 11"/>
            <p:cNvGrpSpPr>
              <a:grpSpLocks/>
            </p:cNvGrpSpPr>
            <p:nvPr/>
          </p:nvGrpSpPr>
          <p:grpSpPr bwMode="auto">
            <a:xfrm>
              <a:off x="2228" y="899"/>
              <a:ext cx="1401" cy="703"/>
              <a:chOff x="715" y="1457"/>
              <a:chExt cx="1401" cy="703"/>
            </a:xfrm>
          </p:grpSpPr>
          <p:pic>
            <p:nvPicPr>
              <p:cNvPr id="31780" name="Picture 1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81" name="Group 1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1782" name="Rectangle 1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783" name="Text Box 1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Supervisors rating their employees</a:t>
                  </a:r>
                </a:p>
              </p:txBody>
            </p:sp>
          </p:grpSp>
        </p:grpSp>
        <p:grpSp>
          <p:nvGrpSpPr>
            <p:cNvPr id="31755" name="Group 16"/>
            <p:cNvGrpSpPr>
              <a:grpSpLocks/>
            </p:cNvGrpSpPr>
            <p:nvPr/>
          </p:nvGrpSpPr>
          <p:grpSpPr bwMode="auto">
            <a:xfrm>
              <a:off x="3917" y="1566"/>
              <a:ext cx="1401" cy="703"/>
              <a:chOff x="715" y="1457"/>
              <a:chExt cx="1401" cy="703"/>
            </a:xfrm>
          </p:grpSpPr>
          <p:pic>
            <p:nvPicPr>
              <p:cNvPr id="31776" name="Picture 1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77" name="Group 1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1778" name="Rectangle 1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779" name="Text Box 2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Employees rating their superiors</a:t>
                  </a:r>
                </a:p>
              </p:txBody>
            </p:sp>
          </p:grpSp>
        </p:grpSp>
        <p:grpSp>
          <p:nvGrpSpPr>
            <p:cNvPr id="31756" name="Group 21"/>
            <p:cNvGrpSpPr>
              <a:grpSpLocks/>
            </p:cNvGrpSpPr>
            <p:nvPr/>
          </p:nvGrpSpPr>
          <p:grpSpPr bwMode="auto">
            <a:xfrm>
              <a:off x="616" y="1566"/>
              <a:ext cx="1401" cy="703"/>
              <a:chOff x="715" y="1457"/>
              <a:chExt cx="1401" cy="703"/>
            </a:xfrm>
          </p:grpSpPr>
          <p:pic>
            <p:nvPicPr>
              <p:cNvPr id="31772" name="Picture 2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73" name="Group 2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1774" name="Rectangle 2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775" name="Text Box 2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Multisource or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360° feedback</a:t>
                  </a:r>
                </a:p>
              </p:txBody>
            </p:sp>
          </p:grpSp>
        </p:grpSp>
        <p:grpSp>
          <p:nvGrpSpPr>
            <p:cNvPr id="31757" name="Group 26"/>
            <p:cNvGrpSpPr>
              <a:grpSpLocks/>
            </p:cNvGrpSpPr>
            <p:nvPr/>
          </p:nvGrpSpPr>
          <p:grpSpPr bwMode="auto">
            <a:xfrm>
              <a:off x="634" y="2379"/>
              <a:ext cx="1401" cy="703"/>
              <a:chOff x="715" y="1457"/>
              <a:chExt cx="1401" cy="703"/>
            </a:xfrm>
          </p:grpSpPr>
          <p:pic>
            <p:nvPicPr>
              <p:cNvPr id="31768" name="Picture 2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69" name="Group 2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1770" name="Rectangle 2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771" name="Text Box 3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Outside sources rating employees</a:t>
                  </a:r>
                </a:p>
              </p:txBody>
            </p:sp>
          </p:grpSp>
        </p:grpSp>
        <p:grpSp>
          <p:nvGrpSpPr>
            <p:cNvPr id="31758" name="Group 31"/>
            <p:cNvGrpSpPr>
              <a:grpSpLocks/>
            </p:cNvGrpSpPr>
            <p:nvPr/>
          </p:nvGrpSpPr>
          <p:grpSpPr bwMode="auto">
            <a:xfrm>
              <a:off x="3929" y="2379"/>
              <a:ext cx="1401" cy="703"/>
              <a:chOff x="715" y="1457"/>
              <a:chExt cx="1401" cy="703"/>
            </a:xfrm>
          </p:grpSpPr>
          <p:pic>
            <p:nvPicPr>
              <p:cNvPr id="31764" name="Picture 3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65" name="Group 3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1766" name="Rectangle 3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767" name="Text Box 3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Team members rating each other</a:t>
                  </a:r>
                </a:p>
              </p:txBody>
            </p:sp>
          </p:grpSp>
        </p:grpSp>
        <p:grpSp>
          <p:nvGrpSpPr>
            <p:cNvPr id="31759" name="Group 36"/>
            <p:cNvGrpSpPr>
              <a:grpSpLocks/>
            </p:cNvGrpSpPr>
            <p:nvPr/>
          </p:nvGrpSpPr>
          <p:grpSpPr bwMode="auto">
            <a:xfrm>
              <a:off x="2240" y="3024"/>
              <a:ext cx="1401" cy="703"/>
              <a:chOff x="715" y="1457"/>
              <a:chExt cx="1401" cy="703"/>
            </a:xfrm>
          </p:grpSpPr>
          <p:pic>
            <p:nvPicPr>
              <p:cNvPr id="31760" name="Picture 3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61" name="Group 3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1762" name="Rectangle 3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763" name="Text Box 4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Employees rating themselves</a:t>
                  </a:r>
                </a:p>
              </p:txBody>
            </p:sp>
          </p:grpSp>
        </p:grpSp>
      </p:grpSp>
      <p:grpSp>
        <p:nvGrpSpPr>
          <p:cNvPr id="1072169" name="Group 41"/>
          <p:cNvGrpSpPr>
            <a:grpSpLocks/>
          </p:cNvGrpSpPr>
          <p:nvPr/>
        </p:nvGrpSpPr>
        <p:grpSpPr bwMode="auto">
          <a:xfrm>
            <a:off x="3575050" y="2879725"/>
            <a:ext cx="1993900" cy="1555750"/>
            <a:chOff x="2177" y="1757"/>
            <a:chExt cx="1394" cy="1152"/>
          </a:xfrm>
        </p:grpSpPr>
        <p:pic>
          <p:nvPicPr>
            <p:cNvPr id="31751" name="Picture 42" descr="GrnBox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1757"/>
              <a:ext cx="139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 Box 43"/>
            <p:cNvSpPr txBox="1">
              <a:spLocks noChangeArrowheads="1"/>
            </p:cNvSpPr>
            <p:nvPr/>
          </p:nvSpPr>
          <p:spPr bwMode="auto">
            <a:xfrm>
              <a:off x="2270" y="1860"/>
              <a:ext cx="1152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Sources of Performance Appraisals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7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07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8B2DADCE-616C-427B-897E-C13F74413EC4}" type="slidenum">
              <a:rPr lang="en-US" sz="900"/>
              <a:pPr eaLnBrk="1" hangingPunct="1"/>
              <a:t>2</a:t>
            </a:fld>
            <a:endParaRPr lang="en-US" sz="900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Nature of Performance Management</a:t>
            </a:r>
          </a:p>
        </p:txBody>
      </p:sp>
      <p:grpSp>
        <p:nvGrpSpPr>
          <p:cNvPr id="1043459" name="Group 3"/>
          <p:cNvGrpSpPr>
            <a:grpSpLocks/>
          </p:cNvGrpSpPr>
          <p:nvPr/>
        </p:nvGrpSpPr>
        <p:grpSpPr bwMode="auto">
          <a:xfrm>
            <a:off x="1828800" y="960438"/>
            <a:ext cx="6034088" cy="5211762"/>
            <a:chOff x="1038" y="700"/>
            <a:chExt cx="3916" cy="3361"/>
          </a:xfrm>
        </p:grpSpPr>
        <p:pic>
          <p:nvPicPr>
            <p:cNvPr id="14342" name="Picture 4" descr="01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2516" y="1909"/>
              <a:ext cx="900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Effective Performance Management System</a:t>
              </a:r>
            </a:p>
          </p:txBody>
        </p:sp>
        <p:sp>
          <p:nvSpPr>
            <p:cNvPr id="14344" name="Text Box 6"/>
            <p:cNvSpPr txBox="1">
              <a:spLocks noChangeArrowheads="1"/>
            </p:cNvSpPr>
            <p:nvPr/>
          </p:nvSpPr>
          <p:spPr bwMode="auto">
            <a:xfrm>
              <a:off x="1210" y="1022"/>
              <a:ext cx="1500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Make clear what the organization expects</a:t>
              </a:r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3168" y="944"/>
              <a:ext cx="1460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Provide performance information to employees</a:t>
              </a:r>
            </a:p>
          </p:txBody>
        </p:sp>
        <p:sp>
          <p:nvSpPr>
            <p:cNvPr id="14346" name="Text Box 8"/>
            <p:cNvSpPr txBox="1">
              <a:spLocks noChangeArrowheads="1"/>
            </p:cNvSpPr>
            <p:nvPr/>
          </p:nvSpPr>
          <p:spPr bwMode="auto">
            <a:xfrm>
              <a:off x="3186" y="3128"/>
              <a:ext cx="144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Document performance for personnel records</a:t>
              </a:r>
            </a:p>
          </p:txBody>
        </p:sp>
        <p:sp>
          <p:nvSpPr>
            <p:cNvPr id="14347" name="Text Box 9"/>
            <p:cNvSpPr txBox="1">
              <a:spLocks noChangeArrowheads="1"/>
            </p:cNvSpPr>
            <p:nvPr/>
          </p:nvSpPr>
          <p:spPr bwMode="auto">
            <a:xfrm>
              <a:off x="1231" y="3128"/>
              <a:ext cx="149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Identify areas of success and needed development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4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79058FD9-0410-4C53-B13B-C0C0C37D9D94}" type="slidenum">
              <a:rPr lang="en-US" sz="900"/>
              <a:pPr eaLnBrk="1" hangingPunct="1"/>
              <a:t>20</a:t>
            </a:fld>
            <a:endParaRPr lang="en-US" sz="900"/>
          </a:p>
        </p:txBody>
      </p:sp>
      <p:pic>
        <p:nvPicPr>
          <p:cNvPr id="1020933" name="Picture 5" descr="1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320675"/>
            <a:ext cx="8380412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Line 2"/>
          <p:cNvSpPr>
            <a:spLocks noChangeShapeType="1"/>
          </p:cNvSpPr>
          <p:nvPr/>
        </p:nvSpPr>
        <p:spPr bwMode="auto">
          <a:xfrm>
            <a:off x="460375" y="1600200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4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10–8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398463" y="777875"/>
            <a:ext cx="19796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Traditional Performance Appraisal Process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5DD6A5CA-34D3-48DA-A4D5-6E52D7E0A142}" type="slidenum">
              <a:rPr lang="en-US" sz="900"/>
              <a:pPr eaLnBrk="1" hangingPunct="1"/>
              <a:t>21</a:t>
            </a:fld>
            <a:endParaRPr lang="en-US" sz="900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Employee Rating of Managers</a:t>
            </a:r>
          </a:p>
        </p:txBody>
      </p:sp>
      <p:grpSp>
        <p:nvGrpSpPr>
          <p:cNvPr id="1074179" name="Group 3"/>
          <p:cNvGrpSpPr>
            <a:grpSpLocks/>
          </p:cNvGrpSpPr>
          <p:nvPr/>
        </p:nvGrpSpPr>
        <p:grpSpPr bwMode="auto">
          <a:xfrm>
            <a:off x="439738" y="1192213"/>
            <a:ext cx="8594725" cy="4430712"/>
            <a:chOff x="277" y="751"/>
            <a:chExt cx="5414" cy="2791"/>
          </a:xfrm>
        </p:grpSpPr>
        <p:pic>
          <p:nvPicPr>
            <p:cNvPr id="33798" name="Picture 4" descr="010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751"/>
              <a:ext cx="5414" cy="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Text Box 5"/>
            <p:cNvSpPr txBox="1">
              <a:spLocks noChangeArrowheads="1"/>
            </p:cNvSpPr>
            <p:nvPr/>
          </p:nvSpPr>
          <p:spPr bwMode="auto">
            <a:xfrm>
              <a:off x="500" y="980"/>
              <a:ext cx="21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Advantages</a:t>
              </a:r>
            </a:p>
          </p:txBody>
        </p:sp>
        <p:sp>
          <p:nvSpPr>
            <p:cNvPr id="33800" name="Text Box 6"/>
            <p:cNvSpPr txBox="1">
              <a:spLocks noChangeArrowheads="1"/>
            </p:cNvSpPr>
            <p:nvPr/>
          </p:nvSpPr>
          <p:spPr bwMode="auto">
            <a:xfrm>
              <a:off x="3053" y="980"/>
              <a:ext cx="2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Disadvantages</a:t>
              </a:r>
            </a:p>
          </p:txBody>
        </p:sp>
        <p:sp>
          <p:nvSpPr>
            <p:cNvPr id="33801" name="Text Box 7"/>
            <p:cNvSpPr txBox="1">
              <a:spLocks noChangeArrowheads="1"/>
            </p:cNvSpPr>
            <p:nvPr/>
          </p:nvSpPr>
          <p:spPr bwMode="auto">
            <a:xfrm>
              <a:off x="500" y="1502"/>
              <a:ext cx="2132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800" b="1">
                  <a:latin typeface="Trebuchet MS" pitchFamily="34" charset="0"/>
                </a:rPr>
                <a:t>Helps in identifying competent managers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800" b="1">
                  <a:latin typeface="Trebuchet MS" pitchFamily="34" charset="0"/>
                </a:rPr>
                <a:t>Serves to make managers more responsive to employees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800" b="1">
                  <a:latin typeface="Trebuchet MS" pitchFamily="34" charset="0"/>
                </a:rPr>
                <a:t>Contributes to the career development of managers</a:t>
              </a:r>
            </a:p>
          </p:txBody>
        </p:sp>
        <p:sp>
          <p:nvSpPr>
            <p:cNvPr id="33802" name="Text Box 8"/>
            <p:cNvSpPr txBox="1">
              <a:spLocks noChangeArrowheads="1"/>
            </p:cNvSpPr>
            <p:nvPr/>
          </p:nvSpPr>
          <p:spPr bwMode="auto">
            <a:xfrm>
              <a:off x="3080" y="1502"/>
              <a:ext cx="2207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800" b="1">
                  <a:latin typeface="Trebuchet MS" pitchFamily="34" charset="0"/>
                </a:rPr>
                <a:t>Negative reactions by managers to ratings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800" b="1">
                  <a:latin typeface="Trebuchet MS" pitchFamily="34" charset="0"/>
                </a:rPr>
                <a:t>Subordinates’ fear of reprisals may inhibit them from giving realistic (negative) ratings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800" b="1">
                  <a:latin typeface="Trebuchet MS" pitchFamily="34" charset="0"/>
                </a:rPr>
                <a:t>Ratings are useful only for self-improvement purposes 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7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43251F19-0346-4322-B068-36753E13B39E}" type="slidenum">
              <a:rPr lang="en-US" sz="900"/>
              <a:pPr eaLnBrk="1" hangingPunct="1"/>
              <a:t>22</a:t>
            </a:fld>
            <a:endParaRPr lang="en-US" sz="900"/>
          </a:p>
        </p:txBody>
      </p:sp>
      <p:sp>
        <p:nvSpPr>
          <p:cNvPr id="3482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10–9</a:t>
            </a: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Multisource Appraisal</a:t>
            </a:r>
          </a:p>
        </p:txBody>
      </p:sp>
      <p:pic>
        <p:nvPicPr>
          <p:cNvPr id="1022981" name="Picture 5" descr="1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42975"/>
            <a:ext cx="8431213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C4D5046C-661E-46DD-8918-CC91C45BA592}" type="slidenum">
              <a:rPr lang="en-US" sz="900"/>
              <a:pPr eaLnBrk="1" hangingPunct="1"/>
              <a:t>23</a:t>
            </a:fld>
            <a:endParaRPr lang="en-US" sz="900"/>
          </a:p>
        </p:txBody>
      </p:sp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Team/Peer Rating</a:t>
            </a:r>
          </a:p>
        </p:txBody>
      </p:sp>
      <p:grpSp>
        <p:nvGrpSpPr>
          <p:cNvPr id="1076227" name="Group 3"/>
          <p:cNvGrpSpPr>
            <a:grpSpLocks/>
          </p:cNvGrpSpPr>
          <p:nvPr/>
        </p:nvGrpSpPr>
        <p:grpSpPr bwMode="auto">
          <a:xfrm>
            <a:off x="549275" y="1050925"/>
            <a:ext cx="8502650" cy="5121275"/>
            <a:chOff x="277" y="751"/>
            <a:chExt cx="5414" cy="2791"/>
          </a:xfrm>
        </p:grpSpPr>
        <p:pic>
          <p:nvPicPr>
            <p:cNvPr id="35846" name="Picture 4" descr="010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751"/>
              <a:ext cx="5414" cy="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Text Box 5"/>
            <p:cNvSpPr txBox="1">
              <a:spLocks noChangeArrowheads="1"/>
            </p:cNvSpPr>
            <p:nvPr/>
          </p:nvSpPr>
          <p:spPr bwMode="auto">
            <a:xfrm>
              <a:off x="500" y="980"/>
              <a:ext cx="21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Advantages</a:t>
              </a:r>
            </a:p>
          </p:txBody>
        </p:sp>
        <p:sp>
          <p:nvSpPr>
            <p:cNvPr id="35848" name="Text Box 6"/>
            <p:cNvSpPr txBox="1">
              <a:spLocks noChangeArrowheads="1"/>
            </p:cNvSpPr>
            <p:nvPr/>
          </p:nvSpPr>
          <p:spPr bwMode="auto">
            <a:xfrm>
              <a:off x="3053" y="980"/>
              <a:ext cx="2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Disadvantages</a:t>
              </a:r>
            </a:p>
          </p:txBody>
        </p:sp>
        <p:sp>
          <p:nvSpPr>
            <p:cNvPr id="35849" name="Text Box 7"/>
            <p:cNvSpPr txBox="1">
              <a:spLocks noChangeArrowheads="1"/>
            </p:cNvSpPr>
            <p:nvPr/>
          </p:nvSpPr>
          <p:spPr bwMode="auto">
            <a:xfrm>
              <a:off x="500" y="1502"/>
              <a:ext cx="2132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5000"/>
                </a:spcBef>
                <a:buFontTx/>
                <a:buChar char="•"/>
              </a:pPr>
              <a:r>
                <a:rPr lang="en-US" sz="1800" b="1">
                  <a:latin typeface="Trebuchet MS" pitchFamily="34" charset="0"/>
                </a:rPr>
                <a:t>Helps improve performance of lower-rated individuals</a:t>
              </a:r>
            </a:p>
            <a:p>
              <a:pPr eaLnBrk="1" hangingPunct="1">
                <a:spcBef>
                  <a:spcPct val="45000"/>
                </a:spcBef>
                <a:buFontTx/>
                <a:buChar char="•"/>
              </a:pPr>
              <a:r>
                <a:rPr lang="en-US" sz="1800" b="1">
                  <a:latin typeface="Trebuchet MS" pitchFamily="34" charset="0"/>
                </a:rPr>
                <a:t>Peers have opportunity to observe other peers</a:t>
              </a:r>
            </a:p>
            <a:p>
              <a:pPr eaLnBrk="1" hangingPunct="1">
                <a:spcBef>
                  <a:spcPct val="45000"/>
                </a:spcBef>
                <a:buFontTx/>
                <a:buChar char="•"/>
              </a:pPr>
              <a:r>
                <a:rPr lang="en-US" sz="1800" b="1">
                  <a:latin typeface="Trebuchet MS" pitchFamily="34" charset="0"/>
                </a:rPr>
                <a:t>Peer appraisals focus on individual contributions to teamwork and team performance</a:t>
              </a:r>
            </a:p>
          </p:txBody>
        </p:sp>
        <p:sp>
          <p:nvSpPr>
            <p:cNvPr id="35850" name="Text Box 8"/>
            <p:cNvSpPr txBox="1">
              <a:spLocks noChangeArrowheads="1"/>
            </p:cNvSpPr>
            <p:nvPr/>
          </p:nvSpPr>
          <p:spPr bwMode="auto">
            <a:xfrm>
              <a:off x="3080" y="1502"/>
              <a:ext cx="2207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5000"/>
                </a:spcBef>
                <a:buFontTx/>
                <a:buChar char="•"/>
              </a:pPr>
              <a:r>
                <a:rPr lang="en-US" sz="1800" b="1">
                  <a:latin typeface="Trebuchet MS" pitchFamily="34" charset="0"/>
                </a:rPr>
                <a:t>Can negatively affect working relationships</a:t>
              </a:r>
            </a:p>
            <a:p>
              <a:pPr eaLnBrk="1" hangingPunct="1">
                <a:spcBef>
                  <a:spcPct val="45000"/>
                </a:spcBef>
                <a:buFontTx/>
                <a:buChar char="•"/>
              </a:pPr>
              <a:r>
                <a:rPr lang="en-US" sz="1800" b="1">
                  <a:latin typeface="Trebuchet MS" pitchFamily="34" charset="0"/>
                </a:rPr>
                <a:t>Can create difficulties for managers in determining individual performance</a:t>
              </a:r>
            </a:p>
            <a:p>
              <a:pPr eaLnBrk="1" hangingPunct="1">
                <a:spcBef>
                  <a:spcPct val="45000"/>
                </a:spcBef>
                <a:buFontTx/>
                <a:buChar char="•"/>
              </a:pPr>
              <a:r>
                <a:rPr lang="en-US" sz="1800" b="1">
                  <a:latin typeface="Trebuchet MS" pitchFamily="34" charset="0"/>
                </a:rPr>
                <a:t>Organizational use of individual performance appraisals can hinder the development of teamwork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7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2E06CA7C-F3D1-41E7-8AC6-FD81D83B540C}" type="slidenum">
              <a:rPr lang="en-US" sz="900"/>
              <a:pPr eaLnBrk="1" hangingPunct="1"/>
              <a:t>24</a:t>
            </a:fld>
            <a:endParaRPr lang="en-US" sz="900"/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Category Scaling Methods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8102600" cy="13716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Graphic Rating Scale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Allows the rater to mark an employee’s performance on a continuum indicating low to high levels of a particular characteristic.</a:t>
            </a:r>
          </a:p>
        </p:txBody>
      </p:sp>
      <p:grpSp>
        <p:nvGrpSpPr>
          <p:cNvPr id="1082372" name="Group 4"/>
          <p:cNvGrpSpPr>
            <a:grpSpLocks/>
          </p:cNvGrpSpPr>
          <p:nvPr/>
        </p:nvGrpSpPr>
        <p:grpSpPr bwMode="auto">
          <a:xfrm>
            <a:off x="549275" y="2881313"/>
            <a:ext cx="8137525" cy="3382962"/>
            <a:chOff x="155" y="920"/>
            <a:chExt cx="5472" cy="2392"/>
          </a:xfrm>
        </p:grpSpPr>
        <p:pic>
          <p:nvPicPr>
            <p:cNvPr id="36871" name="Picture 5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2" name="Text Box 6"/>
            <p:cNvSpPr txBox="1">
              <a:spLocks noChangeArrowheads="1"/>
            </p:cNvSpPr>
            <p:nvPr/>
          </p:nvSpPr>
          <p:spPr bwMode="auto">
            <a:xfrm>
              <a:off x="1614" y="1147"/>
              <a:ext cx="2499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Aspects of Performance Measured</a:t>
              </a:r>
            </a:p>
          </p:txBody>
        </p:sp>
        <p:sp>
          <p:nvSpPr>
            <p:cNvPr id="36873" name="Text Box 7"/>
            <p:cNvSpPr txBox="1">
              <a:spLocks noChangeArrowheads="1"/>
            </p:cNvSpPr>
            <p:nvPr/>
          </p:nvSpPr>
          <p:spPr bwMode="auto">
            <a:xfrm>
              <a:off x="464" y="2429"/>
              <a:ext cx="1207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Descriptive Categories</a:t>
              </a:r>
            </a:p>
          </p:txBody>
        </p:sp>
        <p:sp>
          <p:nvSpPr>
            <p:cNvPr id="36874" name="Text Box 8"/>
            <p:cNvSpPr txBox="1">
              <a:spLocks noChangeArrowheads="1"/>
            </p:cNvSpPr>
            <p:nvPr/>
          </p:nvSpPr>
          <p:spPr bwMode="auto">
            <a:xfrm>
              <a:off x="2184" y="2397"/>
              <a:ext cx="1381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Job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Duties</a:t>
              </a:r>
            </a:p>
          </p:txBody>
        </p:sp>
        <p:sp>
          <p:nvSpPr>
            <p:cNvPr id="36875" name="Text Box 9"/>
            <p:cNvSpPr txBox="1">
              <a:spLocks noChangeArrowheads="1"/>
            </p:cNvSpPr>
            <p:nvPr/>
          </p:nvSpPr>
          <p:spPr bwMode="auto">
            <a:xfrm>
              <a:off x="4033" y="2397"/>
              <a:ext cx="1261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Behavioral Dimensions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8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EBC4F93F-BFA8-4A17-8207-8EDB833DF2B6}" type="slidenum">
              <a:rPr lang="en-US" sz="900"/>
              <a:pPr eaLnBrk="1" hangingPunct="1"/>
              <a:t>25</a:t>
            </a:fld>
            <a:endParaRPr lang="en-US" sz="900"/>
          </a:p>
        </p:txBody>
      </p:sp>
      <p:sp>
        <p:nvSpPr>
          <p:cNvPr id="37892" name="Line 2"/>
          <p:cNvSpPr>
            <a:spLocks noChangeShapeType="1"/>
          </p:cNvSpPr>
          <p:nvPr/>
        </p:nvSpPr>
        <p:spPr bwMode="auto">
          <a:xfrm>
            <a:off x="460375" y="1417638"/>
            <a:ext cx="2282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2300287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10–10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457200" y="795338"/>
            <a:ext cx="2925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Sample Performance Appraisal Form</a:t>
            </a:r>
          </a:p>
        </p:txBody>
      </p:sp>
      <p:pic>
        <p:nvPicPr>
          <p:cNvPr id="1025029" name="Picture 5" descr="1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0"/>
            <a:ext cx="5329238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637F0AC8-D7CC-46BB-9011-FD5777CFBC2F}" type="slidenum">
              <a:rPr lang="en-US" sz="900"/>
              <a:pPr eaLnBrk="1" hangingPunct="1"/>
              <a:t>26</a:t>
            </a:fld>
            <a:endParaRPr lang="en-US" sz="900"/>
          </a:p>
        </p:txBody>
      </p:sp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Concerns with Graphic Rating Scales</a:t>
            </a:r>
          </a:p>
        </p:txBody>
      </p:sp>
      <p:grpSp>
        <p:nvGrpSpPr>
          <p:cNvPr id="1086467" name="Group 3"/>
          <p:cNvGrpSpPr>
            <a:grpSpLocks/>
          </p:cNvGrpSpPr>
          <p:nvPr/>
        </p:nvGrpSpPr>
        <p:grpSpPr bwMode="auto">
          <a:xfrm>
            <a:off x="1828800" y="1050925"/>
            <a:ext cx="6034088" cy="5121275"/>
            <a:chOff x="1038" y="700"/>
            <a:chExt cx="3916" cy="3361"/>
          </a:xfrm>
        </p:grpSpPr>
        <p:pic>
          <p:nvPicPr>
            <p:cNvPr id="38918" name="Picture 4" descr="01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Text Box 5"/>
            <p:cNvSpPr txBox="1">
              <a:spLocks noChangeArrowheads="1"/>
            </p:cNvSpPr>
            <p:nvPr/>
          </p:nvSpPr>
          <p:spPr bwMode="auto">
            <a:xfrm>
              <a:off x="2516" y="1984"/>
              <a:ext cx="900" cy="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Graphic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Rating Scale Drawbacks</a:t>
              </a:r>
            </a:p>
          </p:txBody>
        </p:sp>
        <p:sp>
          <p:nvSpPr>
            <p:cNvPr id="38920" name="Text Box 6"/>
            <p:cNvSpPr txBox="1">
              <a:spLocks noChangeArrowheads="1"/>
            </p:cNvSpPr>
            <p:nvPr/>
          </p:nvSpPr>
          <p:spPr bwMode="auto">
            <a:xfrm>
              <a:off x="1210" y="940"/>
              <a:ext cx="1500" cy="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Restrictions on the range and type of rater responses</a:t>
              </a:r>
            </a:p>
          </p:txBody>
        </p:sp>
        <p:sp>
          <p:nvSpPr>
            <p:cNvPr id="38921" name="Text Box 7"/>
            <p:cNvSpPr txBox="1">
              <a:spLocks noChangeArrowheads="1"/>
            </p:cNvSpPr>
            <p:nvPr/>
          </p:nvSpPr>
          <p:spPr bwMode="auto">
            <a:xfrm>
              <a:off x="3168" y="859"/>
              <a:ext cx="1460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Differences in rater interpretations of scale item meanings and scale ranges</a:t>
              </a:r>
            </a:p>
          </p:txBody>
        </p:sp>
        <p:sp>
          <p:nvSpPr>
            <p:cNvPr id="38922" name="Text Box 8"/>
            <p:cNvSpPr txBox="1">
              <a:spLocks noChangeArrowheads="1"/>
            </p:cNvSpPr>
            <p:nvPr/>
          </p:nvSpPr>
          <p:spPr bwMode="auto">
            <a:xfrm>
              <a:off x="3186" y="3043"/>
              <a:ext cx="1440" cy="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Poorly designed scales that encourage rater errors</a:t>
              </a:r>
            </a:p>
          </p:txBody>
        </p:sp>
        <p:sp>
          <p:nvSpPr>
            <p:cNvPr id="38923" name="Text Box 9"/>
            <p:cNvSpPr txBox="1">
              <a:spLocks noChangeArrowheads="1"/>
            </p:cNvSpPr>
            <p:nvPr/>
          </p:nvSpPr>
          <p:spPr bwMode="auto">
            <a:xfrm>
              <a:off x="1231" y="3044"/>
              <a:ext cx="1492" cy="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Rating form deficiencies limit effectiveness of the appraisal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8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CF57AA0A-484F-4C72-ACC2-DEDE172F40A8}" type="slidenum">
              <a:rPr lang="en-US" sz="900"/>
              <a:pPr eaLnBrk="1" hangingPunct="1"/>
              <a:t>27</a:t>
            </a:fld>
            <a:endParaRPr lang="en-US" sz="900"/>
          </a:p>
        </p:txBody>
      </p:sp>
      <p:sp>
        <p:nvSpPr>
          <p:cNvPr id="3994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10–11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Sample Terms for Defining Standards</a:t>
            </a:r>
          </a:p>
        </p:txBody>
      </p:sp>
      <p:pic>
        <p:nvPicPr>
          <p:cNvPr id="1027077" name="Picture 5" descr="1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035050"/>
            <a:ext cx="87122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837E9BD8-D379-416B-8CCD-C3DA83423B65}" type="slidenum">
              <a:rPr lang="en-US" sz="900"/>
              <a:pPr eaLnBrk="1" hangingPunct="1"/>
              <a:t>28</a:t>
            </a:fld>
            <a:endParaRPr lang="en-US" sz="900"/>
          </a:p>
        </p:txBody>
      </p:sp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Category Scaling Methods (cont’d)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Behaviorally Anchored Rating Scale (BARS)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A rating scale composed of job dimensions (specific descriptions of important job behaviors) that “anchor” performance levels on the scale.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Developing a BARS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Identify important job dimensions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Write short statements of job behaviors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Assign statements (anchors) to job dimensions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Set scales for anchors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B7C9CDEE-2ECE-479E-984C-A0F961F63DF7}" type="slidenum">
              <a:rPr lang="en-US" sz="900"/>
              <a:pPr eaLnBrk="1" hangingPunct="1"/>
              <a:t>29</a:t>
            </a:fld>
            <a:endParaRPr lang="en-US" sz="900"/>
          </a:p>
        </p:txBody>
      </p:sp>
      <p:sp>
        <p:nvSpPr>
          <p:cNvPr id="41988" name="Line 2"/>
          <p:cNvSpPr>
            <a:spLocks noChangeShapeType="1"/>
          </p:cNvSpPr>
          <p:nvPr/>
        </p:nvSpPr>
        <p:spPr bwMode="auto">
          <a:xfrm>
            <a:off x="460375" y="960438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8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10–12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3749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Behaviorally–Anchored Rating Scale for Customer Service Skills</a:t>
            </a:r>
          </a:p>
        </p:txBody>
      </p:sp>
      <p:pic>
        <p:nvPicPr>
          <p:cNvPr id="1029126" name="Picture 6" descr="1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143000"/>
            <a:ext cx="72247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2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D6033C75-8661-4946-8D6A-D99C0730A416}" type="slidenum">
              <a:rPr lang="en-US" sz="900"/>
              <a:pPr eaLnBrk="1" hangingPunct="1"/>
              <a:t>3</a:t>
            </a:fld>
            <a:endParaRPr lang="en-US" sz="900"/>
          </a:p>
        </p:txBody>
      </p:sp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Performance Management versus Performance Appraisal</a:t>
            </a:r>
          </a:p>
        </p:txBody>
      </p:sp>
      <p:grpSp>
        <p:nvGrpSpPr>
          <p:cNvPr id="1047555" name="Group 3"/>
          <p:cNvGrpSpPr>
            <a:grpSpLocks/>
          </p:cNvGrpSpPr>
          <p:nvPr/>
        </p:nvGrpSpPr>
        <p:grpSpPr bwMode="auto">
          <a:xfrm>
            <a:off x="466725" y="1965325"/>
            <a:ext cx="8402638" cy="3475038"/>
            <a:chOff x="237" y="720"/>
            <a:chExt cx="5293" cy="2477"/>
          </a:xfrm>
        </p:grpSpPr>
        <p:pic>
          <p:nvPicPr>
            <p:cNvPr id="15366" name="Picture 4" descr="01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720"/>
              <a:ext cx="5293" cy="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 Box 5"/>
            <p:cNvSpPr txBox="1">
              <a:spLocks noChangeArrowheads="1"/>
            </p:cNvSpPr>
            <p:nvPr/>
          </p:nvSpPr>
          <p:spPr bwMode="auto">
            <a:xfrm>
              <a:off x="449" y="906"/>
              <a:ext cx="2224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Performance Management </a:t>
              </a:r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461" y="1552"/>
              <a:ext cx="2200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40000"/>
                </a:spcBef>
              </a:pPr>
              <a:r>
                <a:rPr lang="en-US" sz="2000">
                  <a:latin typeface="Trebuchet MS" pitchFamily="34" charset="0"/>
                </a:rPr>
                <a:t>Processes used to identify, encourage, measure, evaluate, improve, and reward employee performance</a:t>
              </a:r>
            </a:p>
          </p:txBody>
        </p:sp>
        <p:sp>
          <p:nvSpPr>
            <p:cNvPr id="15369" name="Text Box 7"/>
            <p:cNvSpPr txBox="1">
              <a:spLocks noChangeArrowheads="1"/>
            </p:cNvSpPr>
            <p:nvPr/>
          </p:nvSpPr>
          <p:spPr bwMode="auto">
            <a:xfrm>
              <a:off x="2956" y="906"/>
              <a:ext cx="22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Performance Appraisal</a:t>
              </a:r>
            </a:p>
          </p:txBody>
        </p:sp>
        <p:sp>
          <p:nvSpPr>
            <p:cNvPr id="15370" name="Text Box 8"/>
            <p:cNvSpPr txBox="1">
              <a:spLocks noChangeArrowheads="1"/>
            </p:cNvSpPr>
            <p:nvPr/>
          </p:nvSpPr>
          <p:spPr bwMode="auto">
            <a:xfrm>
              <a:off x="2976" y="1552"/>
              <a:ext cx="2236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40000"/>
                </a:spcBef>
              </a:pPr>
              <a:r>
                <a:rPr lang="en-US" sz="2000">
                  <a:latin typeface="Trebuchet MS" pitchFamily="34" charset="0"/>
                </a:rPr>
                <a:t>The process of evaluating how well employees perform their jobs and then communicating that information to the employees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A5CB4E40-FE94-46AA-8BE5-459612858974}" type="slidenum">
              <a:rPr lang="en-US" sz="900"/>
              <a:pPr eaLnBrk="1" hangingPunct="1"/>
              <a:t>30</a:t>
            </a:fld>
            <a:endParaRPr lang="en-US" sz="900"/>
          </a:p>
        </p:txBody>
      </p:sp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Comparative Methods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Ranking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A listing of all employees from highest to lowest in performance.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Drawbacks: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Does not show size of differences in performance between employees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Implies that lowest-ranked employees are unsatisfactory performers.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Becomes an unwieldy process if the group to be ranked is large.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3520F6FF-E6CD-4E00-BDDE-DE6CF06440A1}" type="slidenum">
              <a:rPr lang="en-US" sz="900"/>
              <a:pPr eaLnBrk="1" hangingPunct="1"/>
              <a:t>31</a:t>
            </a:fld>
            <a:endParaRPr lang="en-US" sz="900"/>
          </a:p>
        </p:txBody>
      </p:sp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Comparative Methods (cont’d)</a:t>
            </a:r>
          </a:p>
        </p:txBody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8102600" cy="13716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 smtClean="0"/>
              <a:t>Forced Distribution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Causes ratings of employees to be distributed along a bell-shaped curve.</a:t>
            </a:r>
          </a:p>
        </p:txBody>
      </p:sp>
      <p:grpSp>
        <p:nvGrpSpPr>
          <p:cNvPr id="1096708" name="Group 4"/>
          <p:cNvGrpSpPr>
            <a:grpSpLocks/>
          </p:cNvGrpSpPr>
          <p:nvPr/>
        </p:nvGrpSpPr>
        <p:grpSpPr bwMode="auto">
          <a:xfrm>
            <a:off x="639763" y="2606675"/>
            <a:ext cx="8229600" cy="3657600"/>
            <a:chOff x="294" y="1526"/>
            <a:chExt cx="5293" cy="2592"/>
          </a:xfrm>
        </p:grpSpPr>
        <p:pic>
          <p:nvPicPr>
            <p:cNvPr id="44039" name="Picture 5" descr="01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" y="1526"/>
              <a:ext cx="5293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Text Box 6"/>
            <p:cNvSpPr txBox="1">
              <a:spLocks noChangeArrowheads="1"/>
            </p:cNvSpPr>
            <p:nvPr/>
          </p:nvSpPr>
          <p:spPr bwMode="auto">
            <a:xfrm>
              <a:off x="506" y="1793"/>
              <a:ext cx="222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Advantages </a:t>
              </a:r>
            </a:p>
          </p:txBody>
        </p:sp>
        <p:sp>
          <p:nvSpPr>
            <p:cNvPr id="44041" name="Text Box 7"/>
            <p:cNvSpPr txBox="1">
              <a:spLocks noChangeArrowheads="1"/>
            </p:cNvSpPr>
            <p:nvPr/>
          </p:nvSpPr>
          <p:spPr bwMode="auto">
            <a:xfrm>
              <a:off x="518" y="2276"/>
              <a:ext cx="2200" cy="1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600">
                  <a:latin typeface="Trebuchet MS" pitchFamily="34" charset="0"/>
                </a:rPr>
                <a:t>Helps deal with “rater inflation.”</a:t>
              </a:r>
            </a:p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600">
                  <a:latin typeface="Trebuchet MS" pitchFamily="34" charset="0"/>
                </a:rPr>
                <a:t>Makes manages identify high, average, and low performers.</a:t>
              </a:r>
            </a:p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600">
                  <a:latin typeface="Trebuchet MS" pitchFamily="34" charset="0"/>
                </a:rPr>
                <a:t>Ensures that compensation increases reflect performance differences among individuals.</a:t>
              </a:r>
            </a:p>
          </p:txBody>
        </p:sp>
        <p:sp>
          <p:nvSpPr>
            <p:cNvPr id="44042" name="Text Box 8"/>
            <p:cNvSpPr txBox="1">
              <a:spLocks noChangeArrowheads="1"/>
            </p:cNvSpPr>
            <p:nvPr/>
          </p:nvSpPr>
          <p:spPr bwMode="auto">
            <a:xfrm>
              <a:off x="3013" y="1793"/>
              <a:ext cx="227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Disadvantages</a:t>
              </a:r>
            </a:p>
          </p:txBody>
        </p:sp>
        <p:sp>
          <p:nvSpPr>
            <p:cNvPr id="44043" name="Text Box 9"/>
            <p:cNvSpPr txBox="1">
              <a:spLocks noChangeArrowheads="1"/>
            </p:cNvSpPr>
            <p:nvPr/>
          </p:nvSpPr>
          <p:spPr bwMode="auto">
            <a:xfrm>
              <a:off x="3033" y="2276"/>
              <a:ext cx="2236" cy="1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>
                  <a:latin typeface="Trebuchet MS" pitchFamily="34" charset="0"/>
                </a:rPr>
                <a:t>Managers resist placing people in the lowest or highest groups.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>
                  <a:latin typeface="Trebuchet MS" pitchFamily="34" charset="0"/>
                </a:rPr>
                <a:t>Explanation for placement can be difficult.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>
                  <a:latin typeface="Trebuchet MS" pitchFamily="34" charset="0"/>
                </a:rPr>
                <a:t>Performance may not follow normal distribution.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>
                  <a:latin typeface="Trebuchet MS" pitchFamily="34" charset="0"/>
                </a:rPr>
                <a:t>Managers may make false distinctions between employees.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9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DEA3B122-8BB4-42BF-B72B-C2EFCD8EB06C}" type="slidenum">
              <a:rPr lang="en-US" sz="900"/>
              <a:pPr eaLnBrk="1" hangingPunct="1"/>
              <a:t>32</a:t>
            </a:fld>
            <a:endParaRPr lang="en-US" sz="900"/>
          </a:p>
        </p:txBody>
      </p:sp>
      <p:sp>
        <p:nvSpPr>
          <p:cNvPr id="4506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10–13</a:t>
            </a: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Forced Distribution on a Bell-Shaped Curve</a:t>
            </a:r>
          </a:p>
        </p:txBody>
      </p:sp>
      <p:pic>
        <p:nvPicPr>
          <p:cNvPr id="1031174" name="Picture 6" descr="1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"/>
          <a:stretch>
            <a:fillRect/>
          </a:stretch>
        </p:blipFill>
        <p:spPr bwMode="auto">
          <a:xfrm>
            <a:off x="1189038" y="868363"/>
            <a:ext cx="7196137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3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F3795FE3-37F5-431E-AC55-92BE583C67E3}" type="slidenum">
              <a:rPr lang="en-US" sz="900"/>
              <a:pPr eaLnBrk="1" hangingPunct="1"/>
              <a:t>33</a:t>
            </a:fld>
            <a:endParaRPr lang="en-US" sz="900"/>
          </a:p>
        </p:txBody>
      </p:sp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Narrative Methods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Critical Incident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Manager keeps a written record of highly favorable and unfavorable employee actions.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Drawbacks: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Variations in how managers define a “critical incident”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Time involved in documenting employee actions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Most employee actions are not observed and may become different if observed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Employee concerns about manager’s “black books”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1DDEC97B-B678-44D8-AC2B-ECF54F162014}" type="slidenum">
              <a:rPr lang="en-US" sz="900"/>
              <a:pPr eaLnBrk="1" hangingPunct="1"/>
              <a:t>34</a:t>
            </a:fld>
            <a:endParaRPr lang="en-US" sz="900"/>
          </a:p>
        </p:txBody>
      </p:sp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Narrative Methods (cont’d)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Essay</a:t>
            </a:r>
          </a:p>
          <a:p>
            <a:pPr lvl="1" eaLnBrk="1" hangingPunct="1">
              <a:defRPr/>
            </a:pPr>
            <a:r>
              <a:rPr lang="en-US" smtClean="0"/>
              <a:t>Manager writes a short essay describing an employee’s performance.</a:t>
            </a:r>
          </a:p>
          <a:p>
            <a:pPr lvl="1" eaLnBrk="1" hangingPunct="1">
              <a:defRPr/>
            </a:pPr>
            <a:r>
              <a:rPr lang="en-US" smtClean="0"/>
              <a:t>Drawback:</a:t>
            </a:r>
          </a:p>
          <a:p>
            <a:pPr lvl="2" eaLnBrk="1" hangingPunct="1">
              <a:defRPr/>
            </a:pPr>
            <a:r>
              <a:rPr lang="en-US" smtClean="0"/>
              <a:t>Depends on the supervisors’ writing skills and their ability to express themselves.</a:t>
            </a:r>
          </a:p>
        </p:txBody>
      </p:sp>
      <p:pic>
        <p:nvPicPr>
          <p:cNvPr id="47110" name="Picture 4" descr="j01958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4160838"/>
            <a:ext cx="18272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0098D921-973A-4203-BDF2-BF466BEE4C51}" type="slidenum">
              <a:rPr lang="en-US" sz="900"/>
              <a:pPr eaLnBrk="1" hangingPunct="1"/>
              <a:t>35</a:t>
            </a:fld>
            <a:endParaRPr lang="en-US" sz="90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Management by Objectives (MBO)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Management by Objectives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Specifying the performance goals that an individual and his or her manager agree the employee will to try to attain within an appropriate length of time.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Key MBO Ideas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Employee involvement creates higher levels of commitment and performance.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Employees are encouraged to work effectively toward achieving desired results.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Performance measures should be measurable and should define results.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24B0BC41-503D-43A9-83EA-D4EAB8D93550}" type="slidenum">
              <a:rPr lang="en-US" sz="900"/>
              <a:pPr eaLnBrk="1" hangingPunct="1"/>
              <a:t>36</a:t>
            </a:fld>
            <a:endParaRPr lang="en-US" sz="900"/>
          </a:p>
        </p:txBody>
      </p:sp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Stages in the MBO Process</a:t>
            </a:r>
          </a:p>
        </p:txBody>
      </p:sp>
      <p:grpSp>
        <p:nvGrpSpPr>
          <p:cNvPr id="1106947" name="Group 3"/>
          <p:cNvGrpSpPr>
            <a:grpSpLocks/>
          </p:cNvGrpSpPr>
          <p:nvPr/>
        </p:nvGrpSpPr>
        <p:grpSpPr bwMode="auto">
          <a:xfrm>
            <a:off x="693738" y="1325563"/>
            <a:ext cx="7810500" cy="4754562"/>
            <a:chOff x="437" y="835"/>
            <a:chExt cx="4920" cy="2995"/>
          </a:xfrm>
        </p:grpSpPr>
        <p:grpSp>
          <p:nvGrpSpPr>
            <p:cNvPr id="49158" name="Group 4"/>
            <p:cNvGrpSpPr>
              <a:grpSpLocks/>
            </p:cNvGrpSpPr>
            <p:nvPr/>
          </p:nvGrpSpPr>
          <p:grpSpPr bwMode="auto">
            <a:xfrm>
              <a:off x="3471" y="3142"/>
              <a:ext cx="1886" cy="688"/>
              <a:chOff x="1475" y="835"/>
              <a:chExt cx="1209" cy="518"/>
            </a:xfrm>
          </p:grpSpPr>
          <p:pic>
            <p:nvPicPr>
              <p:cNvPr id="49171" name="Picture 5" descr="BluBox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" y="835"/>
                <a:ext cx="120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72" name="Text Box 6"/>
              <p:cNvSpPr txBox="1">
                <a:spLocks noChangeArrowheads="1"/>
              </p:cNvSpPr>
              <p:nvPr/>
            </p:nvSpPr>
            <p:spPr bwMode="auto">
              <a:xfrm>
                <a:off x="1547" y="912"/>
                <a:ext cx="99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4. Continuing performance discussions</a:t>
                </a:r>
              </a:p>
            </p:txBody>
          </p:sp>
        </p:grpSp>
        <p:pic>
          <p:nvPicPr>
            <p:cNvPr id="49159" name="Picture 7" descr="01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722" y="2656"/>
              <a:ext cx="869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60" name="Group 8"/>
            <p:cNvGrpSpPr>
              <a:grpSpLocks/>
            </p:cNvGrpSpPr>
            <p:nvPr/>
          </p:nvGrpSpPr>
          <p:grpSpPr bwMode="auto">
            <a:xfrm>
              <a:off x="2434" y="2347"/>
              <a:ext cx="1886" cy="688"/>
              <a:chOff x="274" y="835"/>
              <a:chExt cx="1209" cy="518"/>
            </a:xfrm>
          </p:grpSpPr>
          <p:pic>
            <p:nvPicPr>
              <p:cNvPr id="49169" name="Picture 9" descr="BluBox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" y="835"/>
                <a:ext cx="120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70" name="Text Box 10"/>
              <p:cNvSpPr txBox="1">
                <a:spLocks noChangeArrowheads="1"/>
              </p:cNvSpPr>
              <p:nvPr/>
            </p:nvSpPr>
            <p:spPr bwMode="auto">
              <a:xfrm>
                <a:off x="343" y="912"/>
                <a:ext cx="99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marL="169863" indent="-169863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3. Setting of objectives</a:t>
                </a:r>
              </a:p>
            </p:txBody>
          </p:sp>
        </p:grpSp>
        <p:pic>
          <p:nvPicPr>
            <p:cNvPr id="49161" name="Picture 11" descr="01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685" y="1873"/>
              <a:ext cx="869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62" name="Group 12"/>
            <p:cNvGrpSpPr>
              <a:grpSpLocks/>
            </p:cNvGrpSpPr>
            <p:nvPr/>
          </p:nvGrpSpPr>
          <p:grpSpPr bwMode="auto">
            <a:xfrm>
              <a:off x="1418" y="1580"/>
              <a:ext cx="1886" cy="688"/>
              <a:chOff x="1475" y="835"/>
              <a:chExt cx="1209" cy="518"/>
            </a:xfrm>
          </p:grpSpPr>
          <p:pic>
            <p:nvPicPr>
              <p:cNvPr id="49167" name="Picture 13" descr="BluBox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" y="835"/>
                <a:ext cx="120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68" name="Text Box 14"/>
              <p:cNvSpPr txBox="1">
                <a:spLocks noChangeArrowheads="1"/>
              </p:cNvSpPr>
              <p:nvPr/>
            </p:nvSpPr>
            <p:spPr bwMode="auto">
              <a:xfrm>
                <a:off x="1547" y="912"/>
                <a:ext cx="99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2. Development of performance standards</a:t>
                </a:r>
              </a:p>
            </p:txBody>
          </p:sp>
        </p:grpSp>
        <p:pic>
          <p:nvPicPr>
            <p:cNvPr id="49163" name="Picture 15" descr="01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678" y="1082"/>
              <a:ext cx="870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64" name="Group 16"/>
            <p:cNvGrpSpPr>
              <a:grpSpLocks/>
            </p:cNvGrpSpPr>
            <p:nvPr/>
          </p:nvGrpSpPr>
          <p:grpSpPr bwMode="auto">
            <a:xfrm>
              <a:off x="437" y="835"/>
              <a:ext cx="1886" cy="688"/>
              <a:chOff x="274" y="835"/>
              <a:chExt cx="1209" cy="518"/>
            </a:xfrm>
          </p:grpSpPr>
          <p:pic>
            <p:nvPicPr>
              <p:cNvPr id="49165" name="Picture 17" descr="BluBox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" y="835"/>
                <a:ext cx="120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66" name="Text Box 18"/>
              <p:cNvSpPr txBox="1">
                <a:spLocks noChangeArrowheads="1"/>
              </p:cNvSpPr>
              <p:nvPr/>
            </p:nvSpPr>
            <p:spPr bwMode="auto">
              <a:xfrm>
                <a:off x="343" y="912"/>
                <a:ext cx="99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marL="169863" indent="-169863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1. Job review and agreement</a:t>
                </a: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0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F679159E-5862-4F8A-A677-B62BDBF24D09}" type="slidenum">
              <a:rPr lang="en-US" sz="900"/>
              <a:pPr eaLnBrk="1" hangingPunct="1"/>
              <a:t>37</a:t>
            </a:fld>
            <a:endParaRPr lang="en-US" sz="900"/>
          </a:p>
        </p:txBody>
      </p:sp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90525"/>
            <a:ext cx="6381750" cy="9461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Training Of Managers And Employees in Performance Appraisal</a:t>
            </a:r>
          </a:p>
        </p:txBody>
      </p:sp>
      <p:grpSp>
        <p:nvGrpSpPr>
          <p:cNvPr id="1108995" name="Group 3"/>
          <p:cNvGrpSpPr>
            <a:grpSpLocks/>
          </p:cNvGrpSpPr>
          <p:nvPr/>
        </p:nvGrpSpPr>
        <p:grpSpPr bwMode="auto">
          <a:xfrm>
            <a:off x="977900" y="1782763"/>
            <a:ext cx="7483475" cy="4489450"/>
            <a:chOff x="616" y="1175"/>
            <a:chExt cx="4714" cy="2828"/>
          </a:xfrm>
        </p:grpSpPr>
        <p:grpSp>
          <p:nvGrpSpPr>
            <p:cNvPr id="50185" name="Group 4"/>
            <p:cNvGrpSpPr>
              <a:grpSpLocks/>
            </p:cNvGrpSpPr>
            <p:nvPr/>
          </p:nvGrpSpPr>
          <p:grpSpPr bwMode="auto">
            <a:xfrm>
              <a:off x="1823" y="1749"/>
              <a:ext cx="2115" cy="1575"/>
              <a:chOff x="1878" y="1496"/>
              <a:chExt cx="2002" cy="1360"/>
            </a:xfrm>
          </p:grpSpPr>
          <p:sp>
            <p:nvSpPr>
              <p:cNvPr id="50216" name="_s1028"/>
              <p:cNvSpPr>
                <a:spLocks noChangeShapeType="1"/>
              </p:cNvSpPr>
              <p:nvPr/>
            </p:nvSpPr>
            <p:spPr bwMode="auto">
              <a:xfrm flipH="1" flipV="1">
                <a:off x="1878" y="1835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0217" name="_s1030"/>
              <p:cNvSpPr>
                <a:spLocks noChangeShapeType="1"/>
              </p:cNvSpPr>
              <p:nvPr/>
            </p:nvSpPr>
            <p:spPr bwMode="auto">
              <a:xfrm flipH="1">
                <a:off x="1878" y="2346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0218" name="_s1032"/>
              <p:cNvSpPr>
                <a:spLocks noChangeShapeType="1"/>
              </p:cNvSpPr>
              <p:nvPr/>
            </p:nvSpPr>
            <p:spPr bwMode="auto">
              <a:xfrm>
                <a:off x="2879" y="251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0219" name="_s1034"/>
              <p:cNvSpPr>
                <a:spLocks noChangeShapeType="1"/>
              </p:cNvSpPr>
              <p:nvPr/>
            </p:nvSpPr>
            <p:spPr bwMode="auto">
              <a:xfrm>
                <a:off x="3380" y="234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0220" name="_s1036"/>
              <p:cNvSpPr>
                <a:spLocks noChangeShapeType="1"/>
              </p:cNvSpPr>
              <p:nvPr/>
            </p:nvSpPr>
            <p:spPr bwMode="auto">
              <a:xfrm flipV="1">
                <a:off x="3380" y="183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0221" name="_s1038"/>
              <p:cNvSpPr>
                <a:spLocks noChangeShapeType="1"/>
              </p:cNvSpPr>
              <p:nvPr/>
            </p:nvSpPr>
            <p:spPr bwMode="auto">
              <a:xfrm flipV="1">
                <a:off x="2879" y="149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50186" name="Group 11"/>
            <p:cNvGrpSpPr>
              <a:grpSpLocks/>
            </p:cNvGrpSpPr>
            <p:nvPr/>
          </p:nvGrpSpPr>
          <p:grpSpPr bwMode="auto">
            <a:xfrm>
              <a:off x="2236" y="1175"/>
              <a:ext cx="1401" cy="703"/>
              <a:chOff x="715" y="1457"/>
              <a:chExt cx="1401" cy="703"/>
            </a:xfrm>
          </p:grpSpPr>
          <p:pic>
            <p:nvPicPr>
              <p:cNvPr id="50212" name="Picture 1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0213" name="Group 1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50214" name="Rectangle 1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0215" name="Text Box 1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Appraisal process and timing</a:t>
                  </a:r>
                </a:p>
              </p:txBody>
            </p:sp>
          </p:grpSp>
        </p:grpSp>
        <p:grpSp>
          <p:nvGrpSpPr>
            <p:cNvPr id="50187" name="Group 16"/>
            <p:cNvGrpSpPr>
              <a:grpSpLocks/>
            </p:cNvGrpSpPr>
            <p:nvPr/>
          </p:nvGrpSpPr>
          <p:grpSpPr bwMode="auto">
            <a:xfrm>
              <a:off x="3917" y="1842"/>
              <a:ext cx="1401" cy="703"/>
              <a:chOff x="715" y="1457"/>
              <a:chExt cx="1401" cy="703"/>
            </a:xfrm>
          </p:grpSpPr>
          <p:pic>
            <p:nvPicPr>
              <p:cNvPr id="50208" name="Picture 1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0209" name="Group 1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50210" name="Rectangle 1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0211" name="Text Box 2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Performance criteria and job standards</a:t>
                  </a:r>
                </a:p>
              </p:txBody>
            </p:sp>
          </p:grpSp>
        </p:grpSp>
        <p:grpSp>
          <p:nvGrpSpPr>
            <p:cNvPr id="50188" name="Group 21"/>
            <p:cNvGrpSpPr>
              <a:grpSpLocks/>
            </p:cNvGrpSpPr>
            <p:nvPr/>
          </p:nvGrpSpPr>
          <p:grpSpPr bwMode="auto">
            <a:xfrm>
              <a:off x="616" y="1842"/>
              <a:ext cx="1401" cy="703"/>
              <a:chOff x="715" y="1457"/>
              <a:chExt cx="1401" cy="703"/>
            </a:xfrm>
          </p:grpSpPr>
          <p:pic>
            <p:nvPicPr>
              <p:cNvPr id="50204" name="Picture 2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0205" name="Group 2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50206" name="Rectangle 2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0207" name="Text Box 2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Common rating errors</a:t>
                  </a:r>
                </a:p>
              </p:txBody>
            </p:sp>
          </p:grpSp>
        </p:grpSp>
        <p:grpSp>
          <p:nvGrpSpPr>
            <p:cNvPr id="50189" name="Group 26"/>
            <p:cNvGrpSpPr>
              <a:grpSpLocks/>
            </p:cNvGrpSpPr>
            <p:nvPr/>
          </p:nvGrpSpPr>
          <p:grpSpPr bwMode="auto">
            <a:xfrm>
              <a:off x="634" y="2655"/>
              <a:ext cx="1401" cy="703"/>
              <a:chOff x="715" y="1457"/>
              <a:chExt cx="1401" cy="703"/>
            </a:xfrm>
          </p:grpSpPr>
          <p:pic>
            <p:nvPicPr>
              <p:cNvPr id="50200" name="Picture 2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0201" name="Group 2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50202" name="Rectangle 2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0203" name="Text Box 3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Compensation reviews</a:t>
                  </a:r>
                </a:p>
              </p:txBody>
            </p:sp>
          </p:grpSp>
        </p:grpSp>
        <p:grpSp>
          <p:nvGrpSpPr>
            <p:cNvPr id="50190" name="Group 31"/>
            <p:cNvGrpSpPr>
              <a:grpSpLocks/>
            </p:cNvGrpSpPr>
            <p:nvPr/>
          </p:nvGrpSpPr>
          <p:grpSpPr bwMode="auto">
            <a:xfrm>
              <a:off x="3929" y="2655"/>
              <a:ext cx="1401" cy="703"/>
              <a:chOff x="715" y="1457"/>
              <a:chExt cx="1401" cy="703"/>
            </a:xfrm>
          </p:grpSpPr>
          <p:pic>
            <p:nvPicPr>
              <p:cNvPr id="50196" name="Picture 3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0197" name="Group 3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50198" name="Rectangle 3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0199" name="Text Box 3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Positive and negative feedback</a:t>
                  </a:r>
                </a:p>
              </p:txBody>
            </p:sp>
          </p:grpSp>
        </p:grpSp>
        <p:grpSp>
          <p:nvGrpSpPr>
            <p:cNvPr id="50191" name="Group 36"/>
            <p:cNvGrpSpPr>
              <a:grpSpLocks/>
            </p:cNvGrpSpPr>
            <p:nvPr/>
          </p:nvGrpSpPr>
          <p:grpSpPr bwMode="auto">
            <a:xfrm>
              <a:off x="2240" y="3300"/>
              <a:ext cx="1401" cy="703"/>
              <a:chOff x="715" y="1457"/>
              <a:chExt cx="1401" cy="703"/>
            </a:xfrm>
          </p:grpSpPr>
          <p:pic>
            <p:nvPicPr>
              <p:cNvPr id="50192" name="Picture 3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0193" name="Group 3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50194" name="Rectangle 3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0195" name="Text Box 4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Training and development goals</a:t>
                  </a:r>
                </a:p>
              </p:txBody>
            </p:sp>
          </p:grpSp>
        </p:grpSp>
      </p:grpSp>
      <p:grpSp>
        <p:nvGrpSpPr>
          <p:cNvPr id="1109033" name="Group 41"/>
          <p:cNvGrpSpPr>
            <a:grpSpLocks/>
          </p:cNvGrpSpPr>
          <p:nvPr/>
        </p:nvGrpSpPr>
        <p:grpSpPr bwMode="auto">
          <a:xfrm>
            <a:off x="3475038" y="3162300"/>
            <a:ext cx="2138362" cy="1555750"/>
            <a:chOff x="2177" y="1757"/>
            <a:chExt cx="1394" cy="1152"/>
          </a:xfrm>
        </p:grpSpPr>
        <p:pic>
          <p:nvPicPr>
            <p:cNvPr id="50183" name="Picture 42" descr="GrnBox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1757"/>
              <a:ext cx="139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4" name="Text Box 43"/>
            <p:cNvSpPr txBox="1">
              <a:spLocks noChangeArrowheads="1"/>
            </p:cNvSpPr>
            <p:nvPr/>
          </p:nvSpPr>
          <p:spPr bwMode="auto">
            <a:xfrm>
              <a:off x="2270" y="1860"/>
              <a:ext cx="1152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Performance Appraisals Training Topics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0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10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382C187B-F387-4529-A75D-8421A71D3C2D}" type="slidenum">
              <a:rPr lang="en-US" sz="900"/>
              <a:pPr eaLnBrk="1" hangingPunct="1"/>
              <a:t>38</a:t>
            </a:fld>
            <a:endParaRPr lang="en-US" sz="900"/>
          </a:p>
        </p:txBody>
      </p:sp>
      <p:sp>
        <p:nvSpPr>
          <p:cNvPr id="5120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10–14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Common Rater Errors</a:t>
            </a:r>
          </a:p>
        </p:txBody>
      </p:sp>
      <p:pic>
        <p:nvPicPr>
          <p:cNvPr id="1033221" name="Picture 5" descr="1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0925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3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2130D032-02A4-4286-8DB7-B6CA20B92F01}" type="slidenum">
              <a:rPr lang="en-US" sz="900"/>
              <a:pPr eaLnBrk="1" hangingPunct="1"/>
              <a:t>39</a:t>
            </a:fld>
            <a:endParaRPr lang="en-US" sz="900"/>
          </a:p>
        </p:txBody>
      </p:sp>
      <p:sp>
        <p:nvSpPr>
          <p:cNvPr id="52228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2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10–15</a:t>
            </a: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Appraisal Interview Hints for Appraisers</a:t>
            </a:r>
          </a:p>
        </p:txBody>
      </p:sp>
      <p:pic>
        <p:nvPicPr>
          <p:cNvPr id="1035269" name="Picture 5" descr="1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176338"/>
            <a:ext cx="85915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3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DDA55F4D-2771-4DDF-9491-CBD7F0DF63EA}" type="slidenum">
              <a:rPr lang="en-US" sz="900"/>
              <a:pPr eaLnBrk="1" hangingPunct="1"/>
              <a:t>4</a:t>
            </a:fld>
            <a:endParaRPr lang="en-US" sz="900"/>
          </a:p>
        </p:txBody>
      </p:sp>
      <p:pic>
        <p:nvPicPr>
          <p:cNvPr id="1006597" name="Picture 5" descr="1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0"/>
            <a:ext cx="441483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2"/>
          <p:cNvSpPr>
            <a:spLocks noChangeShapeType="1"/>
          </p:cNvSpPr>
          <p:nvPr/>
        </p:nvSpPr>
        <p:spPr bwMode="auto">
          <a:xfrm>
            <a:off x="460375" y="1600200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0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10–1</a:t>
            </a:r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65125" y="730250"/>
            <a:ext cx="19208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Performance Management Linkage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C57BEF5D-0FD9-4B95-A0FF-3E5A3D3E6578}" type="slidenum">
              <a:rPr lang="en-US" sz="900"/>
              <a:pPr eaLnBrk="1" hangingPunct="1"/>
              <a:t>40</a:t>
            </a:fld>
            <a:endParaRPr lang="en-US" sz="900"/>
          </a:p>
        </p:txBody>
      </p:sp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Feedback as a System</a:t>
            </a:r>
          </a:p>
        </p:txBody>
      </p:sp>
      <p:grpSp>
        <p:nvGrpSpPr>
          <p:cNvPr id="1115139" name="Group 3"/>
          <p:cNvGrpSpPr>
            <a:grpSpLocks/>
          </p:cNvGrpSpPr>
          <p:nvPr/>
        </p:nvGrpSpPr>
        <p:grpSpPr bwMode="auto">
          <a:xfrm>
            <a:off x="246063" y="1692275"/>
            <a:ext cx="8686800" cy="3248025"/>
            <a:chOff x="155" y="920"/>
            <a:chExt cx="5472" cy="2392"/>
          </a:xfrm>
        </p:grpSpPr>
        <p:pic>
          <p:nvPicPr>
            <p:cNvPr id="53254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5" name="Text Box 5"/>
            <p:cNvSpPr txBox="1">
              <a:spLocks noChangeArrowheads="1"/>
            </p:cNvSpPr>
            <p:nvPr/>
          </p:nvSpPr>
          <p:spPr bwMode="auto">
            <a:xfrm>
              <a:off x="1613" y="1240"/>
              <a:ext cx="25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Components of a Feedback System</a:t>
              </a:r>
            </a:p>
          </p:txBody>
        </p:sp>
        <p:sp>
          <p:nvSpPr>
            <p:cNvPr id="53256" name="Text Box 6"/>
            <p:cNvSpPr txBox="1">
              <a:spLocks noChangeArrowheads="1"/>
            </p:cNvSpPr>
            <p:nvPr/>
          </p:nvSpPr>
          <p:spPr bwMode="auto">
            <a:xfrm>
              <a:off x="464" y="2386"/>
              <a:ext cx="120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Data on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Actions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53257" name="Text Box 7"/>
            <p:cNvSpPr txBox="1">
              <a:spLocks noChangeArrowheads="1"/>
            </p:cNvSpPr>
            <p:nvPr/>
          </p:nvSpPr>
          <p:spPr bwMode="auto">
            <a:xfrm>
              <a:off x="2183" y="2385"/>
              <a:ext cx="138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Data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Evaluation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53258" name="Text Box 8"/>
            <p:cNvSpPr txBox="1">
              <a:spLocks noChangeArrowheads="1"/>
            </p:cNvSpPr>
            <p:nvPr/>
          </p:nvSpPr>
          <p:spPr bwMode="auto">
            <a:xfrm>
              <a:off x="4032" y="2386"/>
              <a:ext cx="126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Action Based on Evaluation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1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65561D4F-0D74-4EB6-863F-06151A554632}" type="slidenum">
              <a:rPr lang="en-US" sz="900"/>
              <a:pPr eaLnBrk="1" hangingPunct="1"/>
              <a:t>41</a:t>
            </a:fld>
            <a:endParaRPr lang="en-US" sz="900"/>
          </a:p>
        </p:txBody>
      </p:sp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Performance Management System (PMS)</a:t>
            </a:r>
          </a:p>
        </p:txBody>
      </p:sp>
      <p:grpSp>
        <p:nvGrpSpPr>
          <p:cNvPr id="1117187" name="Group 3"/>
          <p:cNvGrpSpPr>
            <a:grpSpLocks/>
          </p:cNvGrpSpPr>
          <p:nvPr/>
        </p:nvGrpSpPr>
        <p:grpSpPr bwMode="auto">
          <a:xfrm>
            <a:off x="966788" y="1508125"/>
            <a:ext cx="7483475" cy="4489450"/>
            <a:chOff x="609" y="950"/>
            <a:chExt cx="4714" cy="2828"/>
          </a:xfrm>
        </p:grpSpPr>
        <p:grpSp>
          <p:nvGrpSpPr>
            <p:cNvPr id="54278" name="Group 4"/>
            <p:cNvGrpSpPr>
              <a:grpSpLocks/>
            </p:cNvGrpSpPr>
            <p:nvPr/>
          </p:nvGrpSpPr>
          <p:grpSpPr bwMode="auto">
            <a:xfrm>
              <a:off x="609" y="950"/>
              <a:ext cx="4714" cy="2828"/>
              <a:chOff x="616" y="899"/>
              <a:chExt cx="4714" cy="2828"/>
            </a:xfrm>
          </p:grpSpPr>
          <p:grpSp>
            <p:nvGrpSpPr>
              <p:cNvPr id="54282" name="Group 5"/>
              <p:cNvGrpSpPr>
                <a:grpSpLocks/>
              </p:cNvGrpSpPr>
              <p:nvPr/>
            </p:nvGrpSpPr>
            <p:grpSpPr bwMode="auto">
              <a:xfrm>
                <a:off x="1823" y="1473"/>
                <a:ext cx="2115" cy="1575"/>
                <a:chOff x="1878" y="1496"/>
                <a:chExt cx="2002" cy="1360"/>
              </a:xfrm>
            </p:grpSpPr>
            <p:sp>
              <p:nvSpPr>
                <p:cNvPr id="54313" name="_s1028"/>
                <p:cNvSpPr>
                  <a:spLocks noChangeShapeType="1"/>
                </p:cNvSpPr>
                <p:nvPr/>
              </p:nvSpPr>
              <p:spPr bwMode="auto">
                <a:xfrm flipH="1" flipV="1">
                  <a:off x="1878" y="1835"/>
                  <a:ext cx="501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4314" name="_s1030"/>
                <p:cNvSpPr>
                  <a:spLocks noChangeShapeType="1"/>
                </p:cNvSpPr>
                <p:nvPr/>
              </p:nvSpPr>
              <p:spPr bwMode="auto">
                <a:xfrm flipH="1">
                  <a:off x="1878" y="2346"/>
                  <a:ext cx="501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4315" name="_s1032"/>
                <p:cNvSpPr>
                  <a:spLocks noChangeShapeType="1"/>
                </p:cNvSpPr>
                <p:nvPr/>
              </p:nvSpPr>
              <p:spPr bwMode="auto">
                <a:xfrm>
                  <a:off x="2879" y="2516"/>
                  <a:ext cx="0" cy="3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4316" name="_s1034"/>
                <p:cNvSpPr>
                  <a:spLocks noChangeShapeType="1"/>
                </p:cNvSpPr>
                <p:nvPr/>
              </p:nvSpPr>
              <p:spPr bwMode="auto">
                <a:xfrm>
                  <a:off x="3380" y="2346"/>
                  <a:ext cx="50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4317" name="_s1036"/>
                <p:cNvSpPr>
                  <a:spLocks noChangeShapeType="1"/>
                </p:cNvSpPr>
                <p:nvPr/>
              </p:nvSpPr>
              <p:spPr bwMode="auto">
                <a:xfrm flipV="1">
                  <a:off x="3380" y="1836"/>
                  <a:ext cx="50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4318" name="_s1038"/>
                <p:cNvSpPr>
                  <a:spLocks noChangeShapeType="1"/>
                </p:cNvSpPr>
                <p:nvPr/>
              </p:nvSpPr>
              <p:spPr bwMode="auto">
                <a:xfrm flipV="1">
                  <a:off x="2879" y="1496"/>
                  <a:ext cx="0" cy="3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83" name="Group 12"/>
              <p:cNvGrpSpPr>
                <a:grpSpLocks/>
              </p:cNvGrpSpPr>
              <p:nvPr/>
            </p:nvGrpSpPr>
            <p:grpSpPr bwMode="auto">
              <a:xfrm>
                <a:off x="2228" y="899"/>
                <a:ext cx="1401" cy="703"/>
                <a:chOff x="715" y="1457"/>
                <a:chExt cx="1401" cy="703"/>
              </a:xfrm>
            </p:grpSpPr>
            <p:pic>
              <p:nvPicPr>
                <p:cNvPr id="54309" name="Picture 13" descr="Boxshdow0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" y="1466"/>
                  <a:ext cx="1394" cy="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4310" name="Group 14"/>
                <p:cNvGrpSpPr>
                  <a:grpSpLocks/>
                </p:cNvGrpSpPr>
                <p:nvPr/>
              </p:nvGrpSpPr>
              <p:grpSpPr bwMode="auto">
                <a:xfrm>
                  <a:off x="715" y="1457"/>
                  <a:ext cx="1210" cy="576"/>
                  <a:chOff x="634" y="1123"/>
                  <a:chExt cx="2303" cy="1152"/>
                </a:xfrm>
              </p:grpSpPr>
              <p:sp>
                <p:nvSpPr>
                  <p:cNvPr id="54311" name="Rectangle 15" descr="Blu02"/>
                  <p:cNvSpPr>
                    <a:spLocks noChangeArrowheads="1"/>
                  </p:cNvSpPr>
                  <p:nvPr/>
                </p:nvSpPr>
                <p:spPr bwMode="auto">
                  <a:xfrm>
                    <a:off x="634" y="1123"/>
                    <a:ext cx="2303" cy="1152"/>
                  </a:xfrm>
                  <a:prstGeom prst="rect">
                    <a:avLst/>
                  </a:pr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4312" name="Text Box 16" descr="Blu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" y="1238"/>
                    <a:ext cx="2074" cy="922"/>
                  </a:xfrm>
                  <a:prstGeom prst="rect">
                    <a:avLst/>
                  </a:pr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>
                    <a:lvl1pPr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latin typeface="Trebuchet MS" pitchFamily="34" charset="0"/>
                      </a:rPr>
                      <a:t>Consistent with the strategic mission</a:t>
                    </a:r>
                  </a:p>
                </p:txBody>
              </p:sp>
            </p:grpSp>
          </p:grpSp>
          <p:grpSp>
            <p:nvGrpSpPr>
              <p:cNvPr id="54284" name="Group 17"/>
              <p:cNvGrpSpPr>
                <a:grpSpLocks/>
              </p:cNvGrpSpPr>
              <p:nvPr/>
            </p:nvGrpSpPr>
            <p:grpSpPr bwMode="auto">
              <a:xfrm>
                <a:off x="3917" y="1566"/>
                <a:ext cx="1401" cy="703"/>
                <a:chOff x="715" y="1457"/>
                <a:chExt cx="1401" cy="703"/>
              </a:xfrm>
            </p:grpSpPr>
            <p:pic>
              <p:nvPicPr>
                <p:cNvPr id="54305" name="Picture 18" descr="Boxshdow0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" y="1466"/>
                  <a:ext cx="1394" cy="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4306" name="Group 19"/>
                <p:cNvGrpSpPr>
                  <a:grpSpLocks/>
                </p:cNvGrpSpPr>
                <p:nvPr/>
              </p:nvGrpSpPr>
              <p:grpSpPr bwMode="auto">
                <a:xfrm>
                  <a:off x="715" y="1457"/>
                  <a:ext cx="1210" cy="576"/>
                  <a:chOff x="634" y="1123"/>
                  <a:chExt cx="2303" cy="1152"/>
                </a:xfrm>
              </p:grpSpPr>
              <p:sp>
                <p:nvSpPr>
                  <p:cNvPr id="54307" name="Rectangle 20" descr="Blu02"/>
                  <p:cNvSpPr>
                    <a:spLocks noChangeArrowheads="1"/>
                  </p:cNvSpPr>
                  <p:nvPr/>
                </p:nvSpPr>
                <p:spPr bwMode="auto">
                  <a:xfrm>
                    <a:off x="634" y="1123"/>
                    <a:ext cx="2303" cy="1152"/>
                  </a:xfrm>
                  <a:prstGeom prst="rect">
                    <a:avLst/>
                  </a:pr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4308" name="Text Box 21" descr="Blu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" y="1238"/>
                    <a:ext cx="2074" cy="922"/>
                  </a:xfrm>
                  <a:prstGeom prst="rect">
                    <a:avLst/>
                  </a:pr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>
                    <a:lvl1pPr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latin typeface="Trebuchet MS" pitchFamily="34" charset="0"/>
                      </a:rPr>
                      <a:t>Beneficial as a development tool</a:t>
                    </a:r>
                  </a:p>
                </p:txBody>
              </p:sp>
            </p:grpSp>
          </p:grpSp>
          <p:grpSp>
            <p:nvGrpSpPr>
              <p:cNvPr id="54285" name="Group 22"/>
              <p:cNvGrpSpPr>
                <a:grpSpLocks/>
              </p:cNvGrpSpPr>
              <p:nvPr/>
            </p:nvGrpSpPr>
            <p:grpSpPr bwMode="auto">
              <a:xfrm>
                <a:off x="616" y="1566"/>
                <a:ext cx="1401" cy="703"/>
                <a:chOff x="715" y="1457"/>
                <a:chExt cx="1401" cy="703"/>
              </a:xfrm>
            </p:grpSpPr>
            <p:pic>
              <p:nvPicPr>
                <p:cNvPr id="54301" name="Picture 23" descr="Boxshdow0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" y="1466"/>
                  <a:ext cx="1394" cy="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4302" name="Group 24"/>
                <p:cNvGrpSpPr>
                  <a:grpSpLocks/>
                </p:cNvGrpSpPr>
                <p:nvPr/>
              </p:nvGrpSpPr>
              <p:grpSpPr bwMode="auto">
                <a:xfrm>
                  <a:off x="715" y="1457"/>
                  <a:ext cx="1210" cy="576"/>
                  <a:chOff x="634" y="1123"/>
                  <a:chExt cx="2303" cy="1152"/>
                </a:xfrm>
              </p:grpSpPr>
              <p:sp>
                <p:nvSpPr>
                  <p:cNvPr id="54303" name="Rectangle 25" descr="Blu02"/>
                  <p:cNvSpPr>
                    <a:spLocks noChangeArrowheads="1"/>
                  </p:cNvSpPr>
                  <p:nvPr/>
                </p:nvSpPr>
                <p:spPr bwMode="auto">
                  <a:xfrm>
                    <a:off x="634" y="1123"/>
                    <a:ext cx="2303" cy="1152"/>
                  </a:xfrm>
                  <a:prstGeom prst="rect">
                    <a:avLst/>
                  </a:pr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4304" name="Text Box 26" descr="Blu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" y="1238"/>
                    <a:ext cx="2074" cy="922"/>
                  </a:xfrm>
                  <a:prstGeom prst="rect">
                    <a:avLst/>
                  </a:pr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>
                    <a:lvl1pPr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latin typeface="Trebuchet MS" pitchFamily="34" charset="0"/>
                      </a:rPr>
                      <a:t>Effectively documents performance</a:t>
                    </a:r>
                  </a:p>
                </p:txBody>
              </p:sp>
            </p:grpSp>
          </p:grpSp>
          <p:grpSp>
            <p:nvGrpSpPr>
              <p:cNvPr id="54286" name="Group 27"/>
              <p:cNvGrpSpPr>
                <a:grpSpLocks/>
              </p:cNvGrpSpPr>
              <p:nvPr/>
            </p:nvGrpSpPr>
            <p:grpSpPr bwMode="auto">
              <a:xfrm>
                <a:off x="634" y="2379"/>
                <a:ext cx="1401" cy="703"/>
                <a:chOff x="715" y="1457"/>
                <a:chExt cx="1401" cy="703"/>
              </a:xfrm>
            </p:grpSpPr>
            <p:pic>
              <p:nvPicPr>
                <p:cNvPr id="54297" name="Picture 28" descr="Boxshdow0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" y="1466"/>
                  <a:ext cx="1394" cy="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4298" name="Group 29"/>
                <p:cNvGrpSpPr>
                  <a:grpSpLocks/>
                </p:cNvGrpSpPr>
                <p:nvPr/>
              </p:nvGrpSpPr>
              <p:grpSpPr bwMode="auto">
                <a:xfrm>
                  <a:off x="715" y="1457"/>
                  <a:ext cx="1210" cy="576"/>
                  <a:chOff x="634" y="1123"/>
                  <a:chExt cx="2303" cy="1152"/>
                </a:xfrm>
              </p:grpSpPr>
              <p:sp>
                <p:nvSpPr>
                  <p:cNvPr id="54299" name="Rectangle 30" descr="Blu02"/>
                  <p:cNvSpPr>
                    <a:spLocks noChangeArrowheads="1"/>
                  </p:cNvSpPr>
                  <p:nvPr/>
                </p:nvSpPr>
                <p:spPr bwMode="auto">
                  <a:xfrm>
                    <a:off x="634" y="1123"/>
                    <a:ext cx="2303" cy="1152"/>
                  </a:xfrm>
                  <a:prstGeom prst="rect">
                    <a:avLst/>
                  </a:pr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4300" name="Text Box 31" descr="Blu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" y="1238"/>
                    <a:ext cx="2074" cy="922"/>
                  </a:xfrm>
                  <a:prstGeom prst="rect">
                    <a:avLst/>
                  </a:pr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>
                    <a:lvl1pPr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latin typeface="Trebuchet MS" pitchFamily="34" charset="0"/>
                      </a:rPr>
                      <a:t>Viewed as fair by employees</a:t>
                    </a:r>
                  </a:p>
                </p:txBody>
              </p:sp>
            </p:grpSp>
          </p:grpSp>
          <p:grpSp>
            <p:nvGrpSpPr>
              <p:cNvPr id="54287" name="Group 32"/>
              <p:cNvGrpSpPr>
                <a:grpSpLocks/>
              </p:cNvGrpSpPr>
              <p:nvPr/>
            </p:nvGrpSpPr>
            <p:grpSpPr bwMode="auto">
              <a:xfrm>
                <a:off x="3929" y="2379"/>
                <a:ext cx="1401" cy="703"/>
                <a:chOff x="715" y="1457"/>
                <a:chExt cx="1401" cy="703"/>
              </a:xfrm>
            </p:grpSpPr>
            <p:pic>
              <p:nvPicPr>
                <p:cNvPr id="54293" name="Picture 33" descr="Boxshdow0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" y="1466"/>
                  <a:ext cx="1394" cy="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4294" name="Group 34"/>
                <p:cNvGrpSpPr>
                  <a:grpSpLocks/>
                </p:cNvGrpSpPr>
                <p:nvPr/>
              </p:nvGrpSpPr>
              <p:grpSpPr bwMode="auto">
                <a:xfrm>
                  <a:off x="715" y="1457"/>
                  <a:ext cx="1210" cy="576"/>
                  <a:chOff x="634" y="1123"/>
                  <a:chExt cx="2303" cy="1152"/>
                </a:xfrm>
              </p:grpSpPr>
              <p:sp>
                <p:nvSpPr>
                  <p:cNvPr id="54295" name="Rectangle 35" descr="Blu02"/>
                  <p:cNvSpPr>
                    <a:spLocks noChangeArrowheads="1"/>
                  </p:cNvSpPr>
                  <p:nvPr/>
                </p:nvSpPr>
                <p:spPr bwMode="auto">
                  <a:xfrm>
                    <a:off x="634" y="1123"/>
                    <a:ext cx="2303" cy="1152"/>
                  </a:xfrm>
                  <a:prstGeom prst="rect">
                    <a:avLst/>
                  </a:pr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4296" name="Text Box 36" descr="Blu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" y="1238"/>
                    <a:ext cx="2074" cy="922"/>
                  </a:xfrm>
                  <a:prstGeom prst="rect">
                    <a:avLst/>
                  </a:pr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>
                    <a:lvl1pPr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latin typeface="Trebuchet MS" pitchFamily="34" charset="0"/>
                      </a:rPr>
                      <a:t>Useful as an administrative tool</a:t>
                    </a:r>
                  </a:p>
                </p:txBody>
              </p:sp>
            </p:grpSp>
          </p:grpSp>
          <p:grpSp>
            <p:nvGrpSpPr>
              <p:cNvPr id="54288" name="Group 37"/>
              <p:cNvGrpSpPr>
                <a:grpSpLocks/>
              </p:cNvGrpSpPr>
              <p:nvPr/>
            </p:nvGrpSpPr>
            <p:grpSpPr bwMode="auto">
              <a:xfrm>
                <a:off x="2240" y="3024"/>
                <a:ext cx="1401" cy="703"/>
                <a:chOff x="715" y="1457"/>
                <a:chExt cx="1401" cy="703"/>
              </a:xfrm>
            </p:grpSpPr>
            <p:pic>
              <p:nvPicPr>
                <p:cNvPr id="54289" name="Picture 38" descr="Boxshdow0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" y="1466"/>
                  <a:ext cx="1394" cy="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4290" name="Group 39"/>
                <p:cNvGrpSpPr>
                  <a:grpSpLocks/>
                </p:cNvGrpSpPr>
                <p:nvPr/>
              </p:nvGrpSpPr>
              <p:grpSpPr bwMode="auto">
                <a:xfrm>
                  <a:off x="715" y="1457"/>
                  <a:ext cx="1210" cy="576"/>
                  <a:chOff x="634" y="1123"/>
                  <a:chExt cx="2303" cy="1152"/>
                </a:xfrm>
              </p:grpSpPr>
              <p:sp>
                <p:nvSpPr>
                  <p:cNvPr id="54291" name="Rectangle 40" descr="Blu02"/>
                  <p:cNvSpPr>
                    <a:spLocks noChangeArrowheads="1"/>
                  </p:cNvSpPr>
                  <p:nvPr/>
                </p:nvSpPr>
                <p:spPr bwMode="auto">
                  <a:xfrm>
                    <a:off x="634" y="1123"/>
                    <a:ext cx="2303" cy="1152"/>
                  </a:xfrm>
                  <a:prstGeom prst="rect">
                    <a:avLst/>
                  </a:pr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4292" name="Text Box 41" descr="Blu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" y="1238"/>
                    <a:ext cx="2074" cy="922"/>
                  </a:xfrm>
                  <a:prstGeom prst="rect">
                    <a:avLst/>
                  </a:pr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>
                    <a:lvl1pPr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latin typeface="Trebuchet MS" pitchFamily="34" charset="0"/>
                      </a:rPr>
                      <a:t>Is legal and job related</a:t>
                    </a:r>
                  </a:p>
                </p:txBody>
              </p:sp>
            </p:grpSp>
          </p:grpSp>
        </p:grpSp>
        <p:grpSp>
          <p:nvGrpSpPr>
            <p:cNvPr id="54279" name="Group 42"/>
            <p:cNvGrpSpPr>
              <a:grpSpLocks/>
            </p:cNvGrpSpPr>
            <p:nvPr/>
          </p:nvGrpSpPr>
          <p:grpSpPr bwMode="auto">
            <a:xfrm>
              <a:off x="2276" y="1769"/>
              <a:ext cx="1256" cy="1094"/>
              <a:chOff x="2177" y="1757"/>
              <a:chExt cx="1394" cy="1152"/>
            </a:xfrm>
          </p:grpSpPr>
          <p:pic>
            <p:nvPicPr>
              <p:cNvPr id="54280" name="Picture 43" descr="GrnBox0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7" y="1757"/>
                <a:ext cx="1394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81" name="Text Box 44"/>
              <p:cNvSpPr txBox="1">
                <a:spLocks noChangeArrowheads="1"/>
              </p:cNvSpPr>
              <p:nvPr/>
            </p:nvSpPr>
            <p:spPr bwMode="auto">
              <a:xfrm>
                <a:off x="2270" y="186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latin typeface="Trebuchet MS" pitchFamily="34" charset="0"/>
                  </a:rPr>
                  <a:t>Effective Performance Management System</a:t>
                </a: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1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A84D6C8D-FA29-40C6-8F2C-6E1C238B23ED}" type="slidenum">
              <a:rPr lang="en-US" sz="900"/>
              <a:pPr eaLnBrk="1" hangingPunct="1"/>
              <a:t>5</a:t>
            </a:fld>
            <a:endParaRPr lang="en-US" sz="900"/>
          </a:p>
        </p:txBody>
      </p:sp>
      <p:pic>
        <p:nvPicPr>
          <p:cNvPr id="1008645" name="Picture 5" descr="1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31788"/>
            <a:ext cx="7040563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2"/>
          <p:cNvSpPr>
            <a:spLocks noChangeShapeType="1"/>
          </p:cNvSpPr>
          <p:nvPr/>
        </p:nvSpPr>
        <p:spPr bwMode="auto">
          <a:xfrm>
            <a:off x="460375" y="1600200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4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10–2</a:t>
            </a: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65125" y="774700"/>
            <a:ext cx="2743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Components of Performance Management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0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8A1B3E76-979D-495C-B79F-7C17C43FD7CC}" type="slidenum">
              <a:rPr lang="en-US" sz="900"/>
              <a:pPr eaLnBrk="1" hangingPunct="1"/>
              <a:t>6</a:t>
            </a:fld>
            <a:endParaRPr lang="en-US" sz="900"/>
          </a:p>
        </p:txBody>
      </p:sp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Global Cultural Differences </a:t>
            </a:r>
            <a:br>
              <a:rPr lang="en-US" smtClean="0"/>
            </a:br>
            <a:r>
              <a:rPr lang="en-US" smtClean="0"/>
              <a:t>in Performance Management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8102600" cy="4754563"/>
          </a:xfrm>
        </p:spPr>
        <p:txBody>
          <a:bodyPr/>
          <a:lstStyle/>
          <a:p>
            <a:pPr eaLnBrk="1" hangingPunct="1">
              <a:spcBef>
                <a:spcPct val="45000"/>
              </a:spcBef>
              <a:defRPr/>
            </a:pPr>
            <a:r>
              <a:rPr lang="en-US" smtClean="0"/>
              <a:t>Uncommon for managers in other cultures to rate employees or to give direct feedback.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en-US" smtClean="0"/>
              <a:t>Younger subordinates do not engage in joint discussions with their managers due their high respect for authority and age.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en-US" smtClean="0"/>
              <a:t>Criticism from superiors is viewed as personally devastating rather than as useful feedback.</a:t>
            </a:r>
          </a:p>
          <a:p>
            <a:pPr eaLnBrk="1" hangingPunct="1">
              <a:spcBef>
                <a:spcPct val="45000"/>
              </a:spcBef>
              <a:defRPr/>
            </a:pPr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F0BC1946-DB4B-4B14-A515-EA63E8FD3F12}" type="slidenum">
              <a:rPr lang="en-US" sz="900"/>
              <a:pPr eaLnBrk="1" hangingPunct="1"/>
              <a:t>7</a:t>
            </a:fld>
            <a:endParaRPr lang="en-US" sz="900"/>
          </a:p>
        </p:txBody>
      </p:sp>
      <p:sp>
        <p:nvSpPr>
          <p:cNvPr id="1946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10–3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Components of a Performance-Focused Culture</a:t>
            </a:r>
          </a:p>
        </p:txBody>
      </p:sp>
      <p:pic>
        <p:nvPicPr>
          <p:cNvPr id="1010693" name="Picture 5" descr="1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960438"/>
            <a:ext cx="6492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0AD75E03-7690-441E-8E79-A35A9B16EE86}" type="slidenum">
              <a:rPr lang="en-US" sz="900"/>
              <a:pPr eaLnBrk="1" hangingPunct="1"/>
              <a:t>8</a:t>
            </a:fld>
            <a:endParaRPr lang="en-US" sz="900"/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191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Identifying and Measuring Employee Performance</a:t>
            </a:r>
          </a:p>
        </p:txBody>
      </p:sp>
      <p:grpSp>
        <p:nvGrpSpPr>
          <p:cNvPr id="1122307" name="Group 3"/>
          <p:cNvGrpSpPr>
            <a:grpSpLocks/>
          </p:cNvGrpSpPr>
          <p:nvPr/>
        </p:nvGrpSpPr>
        <p:grpSpPr bwMode="auto">
          <a:xfrm>
            <a:off x="977900" y="1427163"/>
            <a:ext cx="7483475" cy="4489450"/>
            <a:chOff x="616" y="899"/>
            <a:chExt cx="4714" cy="2828"/>
          </a:xfrm>
        </p:grpSpPr>
        <p:grpSp>
          <p:nvGrpSpPr>
            <p:cNvPr id="20489" name="Group 4"/>
            <p:cNvGrpSpPr>
              <a:grpSpLocks/>
            </p:cNvGrpSpPr>
            <p:nvPr/>
          </p:nvGrpSpPr>
          <p:grpSpPr bwMode="auto">
            <a:xfrm>
              <a:off x="1823" y="1473"/>
              <a:ext cx="2115" cy="1575"/>
              <a:chOff x="1878" y="1496"/>
              <a:chExt cx="2002" cy="1360"/>
            </a:xfrm>
          </p:grpSpPr>
          <p:sp>
            <p:nvSpPr>
              <p:cNvPr id="20520" name="_s1028"/>
              <p:cNvSpPr>
                <a:spLocks noChangeShapeType="1"/>
              </p:cNvSpPr>
              <p:nvPr/>
            </p:nvSpPr>
            <p:spPr bwMode="auto">
              <a:xfrm flipH="1" flipV="1">
                <a:off x="1878" y="1835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0521" name="_s1030"/>
              <p:cNvSpPr>
                <a:spLocks noChangeShapeType="1"/>
              </p:cNvSpPr>
              <p:nvPr/>
            </p:nvSpPr>
            <p:spPr bwMode="auto">
              <a:xfrm flipH="1">
                <a:off x="1878" y="2346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0522" name="_s1032"/>
              <p:cNvSpPr>
                <a:spLocks noChangeShapeType="1"/>
              </p:cNvSpPr>
              <p:nvPr/>
            </p:nvSpPr>
            <p:spPr bwMode="auto">
              <a:xfrm>
                <a:off x="2879" y="251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0523" name="_s1034"/>
              <p:cNvSpPr>
                <a:spLocks noChangeShapeType="1"/>
              </p:cNvSpPr>
              <p:nvPr/>
            </p:nvSpPr>
            <p:spPr bwMode="auto">
              <a:xfrm>
                <a:off x="3380" y="234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0524" name="_s1036"/>
              <p:cNvSpPr>
                <a:spLocks noChangeShapeType="1"/>
              </p:cNvSpPr>
              <p:nvPr/>
            </p:nvSpPr>
            <p:spPr bwMode="auto">
              <a:xfrm flipV="1">
                <a:off x="3380" y="183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0525" name="_s1038"/>
              <p:cNvSpPr>
                <a:spLocks noChangeShapeType="1"/>
              </p:cNvSpPr>
              <p:nvPr/>
            </p:nvSpPr>
            <p:spPr bwMode="auto">
              <a:xfrm flipV="1">
                <a:off x="2879" y="149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20490" name="Group 11"/>
            <p:cNvGrpSpPr>
              <a:grpSpLocks/>
            </p:cNvGrpSpPr>
            <p:nvPr/>
          </p:nvGrpSpPr>
          <p:grpSpPr bwMode="auto">
            <a:xfrm>
              <a:off x="2228" y="899"/>
              <a:ext cx="1401" cy="703"/>
              <a:chOff x="715" y="1457"/>
              <a:chExt cx="1401" cy="703"/>
            </a:xfrm>
          </p:grpSpPr>
          <p:pic>
            <p:nvPicPr>
              <p:cNvPr id="20516" name="Picture 1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517" name="Group 1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0518" name="Rectangle 1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519" name="Text Box 1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Quantity 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of output</a:t>
                  </a:r>
                </a:p>
              </p:txBody>
            </p:sp>
          </p:grpSp>
        </p:grpSp>
        <p:grpSp>
          <p:nvGrpSpPr>
            <p:cNvPr id="20491" name="Group 16"/>
            <p:cNvGrpSpPr>
              <a:grpSpLocks/>
            </p:cNvGrpSpPr>
            <p:nvPr/>
          </p:nvGrpSpPr>
          <p:grpSpPr bwMode="auto">
            <a:xfrm>
              <a:off x="3917" y="1566"/>
              <a:ext cx="1401" cy="703"/>
              <a:chOff x="715" y="1457"/>
              <a:chExt cx="1401" cy="703"/>
            </a:xfrm>
          </p:grpSpPr>
          <p:pic>
            <p:nvPicPr>
              <p:cNvPr id="20512" name="Picture 1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513" name="Group 1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0514" name="Rectangle 1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515" name="Text Box 2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Timeliness 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of output</a:t>
                  </a:r>
                </a:p>
              </p:txBody>
            </p:sp>
          </p:grpSp>
        </p:grpSp>
        <p:grpSp>
          <p:nvGrpSpPr>
            <p:cNvPr id="20492" name="Group 21"/>
            <p:cNvGrpSpPr>
              <a:grpSpLocks/>
            </p:cNvGrpSpPr>
            <p:nvPr/>
          </p:nvGrpSpPr>
          <p:grpSpPr bwMode="auto">
            <a:xfrm>
              <a:off x="616" y="1566"/>
              <a:ext cx="1401" cy="703"/>
              <a:chOff x="715" y="1457"/>
              <a:chExt cx="1401" cy="703"/>
            </a:xfrm>
          </p:grpSpPr>
          <p:pic>
            <p:nvPicPr>
              <p:cNvPr id="20508" name="Picture 2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509" name="Group 2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0510" name="Rectangle 2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511" name="Text Box 2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Quality 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of output</a:t>
                  </a:r>
                </a:p>
              </p:txBody>
            </p:sp>
          </p:grpSp>
        </p:grpSp>
        <p:grpSp>
          <p:nvGrpSpPr>
            <p:cNvPr id="20493" name="Group 26"/>
            <p:cNvGrpSpPr>
              <a:grpSpLocks/>
            </p:cNvGrpSpPr>
            <p:nvPr/>
          </p:nvGrpSpPr>
          <p:grpSpPr bwMode="auto">
            <a:xfrm>
              <a:off x="634" y="2379"/>
              <a:ext cx="1401" cy="703"/>
              <a:chOff x="715" y="1457"/>
              <a:chExt cx="1401" cy="703"/>
            </a:xfrm>
          </p:grpSpPr>
          <p:pic>
            <p:nvPicPr>
              <p:cNvPr id="20504" name="Picture 2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505" name="Group 2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0506" name="Rectangle 2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507" name="Text Box 3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Presence/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attendance 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on the job</a:t>
                  </a:r>
                </a:p>
              </p:txBody>
            </p:sp>
          </p:grpSp>
        </p:grpSp>
        <p:grpSp>
          <p:nvGrpSpPr>
            <p:cNvPr id="20494" name="Group 31"/>
            <p:cNvGrpSpPr>
              <a:grpSpLocks/>
            </p:cNvGrpSpPr>
            <p:nvPr/>
          </p:nvGrpSpPr>
          <p:grpSpPr bwMode="auto">
            <a:xfrm>
              <a:off x="3929" y="2379"/>
              <a:ext cx="1401" cy="703"/>
              <a:chOff x="715" y="1457"/>
              <a:chExt cx="1401" cy="703"/>
            </a:xfrm>
          </p:grpSpPr>
          <p:pic>
            <p:nvPicPr>
              <p:cNvPr id="20500" name="Picture 3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501" name="Group 3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0502" name="Rectangle 3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503" name="Text Box 3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Efficiency of work completed</a:t>
                  </a:r>
                </a:p>
              </p:txBody>
            </p:sp>
          </p:grpSp>
        </p:grpSp>
        <p:grpSp>
          <p:nvGrpSpPr>
            <p:cNvPr id="20495" name="Group 36"/>
            <p:cNvGrpSpPr>
              <a:grpSpLocks/>
            </p:cNvGrpSpPr>
            <p:nvPr/>
          </p:nvGrpSpPr>
          <p:grpSpPr bwMode="auto">
            <a:xfrm>
              <a:off x="2240" y="3024"/>
              <a:ext cx="1401" cy="703"/>
              <a:chOff x="715" y="1457"/>
              <a:chExt cx="1401" cy="703"/>
            </a:xfrm>
          </p:grpSpPr>
          <p:pic>
            <p:nvPicPr>
              <p:cNvPr id="20496" name="Picture 3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497" name="Group 3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0498" name="Rectangle 3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499" name="Text Box 4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Effectiveness of work completed</a:t>
                  </a:r>
                </a:p>
              </p:txBody>
            </p:sp>
          </p:grpSp>
        </p:grpSp>
      </p:grpSp>
      <p:grpSp>
        <p:nvGrpSpPr>
          <p:cNvPr id="1122345" name="Group 41"/>
          <p:cNvGrpSpPr>
            <a:grpSpLocks/>
          </p:cNvGrpSpPr>
          <p:nvPr/>
        </p:nvGrpSpPr>
        <p:grpSpPr bwMode="auto">
          <a:xfrm>
            <a:off x="3575050" y="2879725"/>
            <a:ext cx="1993900" cy="1555750"/>
            <a:chOff x="2177" y="1757"/>
            <a:chExt cx="1394" cy="1152"/>
          </a:xfrm>
        </p:grpSpPr>
        <p:pic>
          <p:nvPicPr>
            <p:cNvPr id="20487" name="Picture 42" descr="GrnBox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1757"/>
              <a:ext cx="139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 Box 43"/>
            <p:cNvSpPr txBox="1">
              <a:spLocks noChangeArrowheads="1"/>
            </p:cNvSpPr>
            <p:nvPr/>
          </p:nvSpPr>
          <p:spPr bwMode="auto">
            <a:xfrm>
              <a:off x="2270" y="1860"/>
              <a:ext cx="1152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Performance Criteria for Appraisals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2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12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10–</a:t>
            </a:r>
            <a:fld id="{98BB75F5-2110-468D-8C03-99897092F941}" type="slidenum">
              <a:rPr lang="en-US" sz="900"/>
              <a:pPr eaLnBrk="1" hangingPunct="1"/>
              <a:t>9</a:t>
            </a:fld>
            <a:endParaRPr lang="en-US" sz="900"/>
          </a:p>
        </p:txBody>
      </p:sp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Identifying and Measuring Employee Performance (cont’d)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8102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Job Duties</a:t>
            </a:r>
          </a:p>
          <a:p>
            <a:pPr lvl="1" eaLnBrk="1" hangingPunct="1">
              <a:defRPr/>
            </a:pPr>
            <a:r>
              <a:rPr lang="en-US" smtClean="0"/>
              <a:t>Important elements in a given job as identified from job descriptions.</a:t>
            </a:r>
          </a:p>
          <a:p>
            <a:pPr lvl="1" eaLnBrk="1" hangingPunct="1">
              <a:defRPr/>
            </a:pPr>
            <a:r>
              <a:rPr lang="en-US" smtClean="0"/>
              <a:t>What an organization pays an employee to do.</a:t>
            </a:r>
          </a:p>
        </p:txBody>
      </p:sp>
      <p:pic>
        <p:nvPicPr>
          <p:cNvPr id="1053701" name="Picture 5" descr="10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703638"/>
            <a:ext cx="80422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 Resource Management 13e.">
  <a:themeElements>
    <a:clrScheme name="Human Resource Management 13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Human Resource Management 13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man Resource Management 13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man Resource Management 13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3692</TotalTime>
  <Words>1213</Words>
  <Application>Microsoft Office PowerPoint</Application>
  <PresentationFormat>On-screen Show (4:3)</PresentationFormat>
  <Paragraphs>286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Tahoma</vt:lpstr>
      <vt:lpstr>Wingdings</vt:lpstr>
      <vt:lpstr>Times New Roman</vt:lpstr>
      <vt:lpstr>Trebuchet MS</vt:lpstr>
      <vt:lpstr>Verdana</vt:lpstr>
      <vt:lpstr>Human Resource Management 13e.</vt:lpstr>
      <vt:lpstr>CHAPTER 10 Performance Management and Appraisal</vt:lpstr>
      <vt:lpstr>The Nature of Performance Management</vt:lpstr>
      <vt:lpstr>Performance Management versus Performance Appraisal</vt:lpstr>
      <vt:lpstr>PowerPoint Presentation</vt:lpstr>
      <vt:lpstr>PowerPoint Presentation</vt:lpstr>
      <vt:lpstr>Global Cultural Differences  in Performance Management</vt:lpstr>
      <vt:lpstr>PowerPoint Presentation</vt:lpstr>
      <vt:lpstr>Identifying and Measuring Employee Performance</vt:lpstr>
      <vt:lpstr>Identifying and Measuring Employee Performance (cont’d)</vt:lpstr>
      <vt:lpstr>PowerPoint Presentation</vt:lpstr>
      <vt:lpstr>Relevance of Performance Criteria</vt:lpstr>
      <vt:lpstr>PowerPoint Presentation</vt:lpstr>
      <vt:lpstr>Performance Metrics in Service Businesses</vt:lpstr>
      <vt:lpstr>Performance Appraisals</vt:lpstr>
      <vt:lpstr>PowerPoint Presentation</vt:lpstr>
      <vt:lpstr>Decisions About the Performance Appraisal Process</vt:lpstr>
      <vt:lpstr>PowerPoint Presentation</vt:lpstr>
      <vt:lpstr>Legal Concerns and Performance Appraisals</vt:lpstr>
      <vt:lpstr>Who Conducts Appraisals?</vt:lpstr>
      <vt:lpstr>PowerPoint Presentation</vt:lpstr>
      <vt:lpstr>Employee Rating of Managers</vt:lpstr>
      <vt:lpstr>PowerPoint Presentation</vt:lpstr>
      <vt:lpstr>Team/Peer Rating</vt:lpstr>
      <vt:lpstr>Category Scaling Methods</vt:lpstr>
      <vt:lpstr>PowerPoint Presentation</vt:lpstr>
      <vt:lpstr>Concerns with Graphic Rating Scales</vt:lpstr>
      <vt:lpstr>PowerPoint Presentation</vt:lpstr>
      <vt:lpstr>Category Scaling Methods (cont’d)</vt:lpstr>
      <vt:lpstr>PowerPoint Presentation</vt:lpstr>
      <vt:lpstr>Comparative Methods</vt:lpstr>
      <vt:lpstr>Comparative Methods (cont’d)</vt:lpstr>
      <vt:lpstr>PowerPoint Presentation</vt:lpstr>
      <vt:lpstr>Narrative Methods</vt:lpstr>
      <vt:lpstr>Narrative Methods (cont’d)</vt:lpstr>
      <vt:lpstr>Management by Objectives (MBO)</vt:lpstr>
      <vt:lpstr>Stages in the MBO Process</vt:lpstr>
      <vt:lpstr>Training Of Managers And Employees in Performance Appraisal</vt:lpstr>
      <vt:lpstr>PowerPoint Presentation</vt:lpstr>
      <vt:lpstr>PowerPoint Presentation</vt:lpstr>
      <vt:lpstr>Feedback as a System</vt:lpstr>
      <vt:lpstr>Performance Management System (PMS)</vt:lpstr>
    </vt:vector>
  </TitlesOfParts>
  <Manager>Julia Chase | Susan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13e.</dc:title>
  <dc:subject>Chapter 10</dc:subject>
  <dc:creator>Charlie Cook, The University of West Alabama</dc:creator>
  <cp:lastModifiedBy> Phyllis Sigerist</cp:lastModifiedBy>
  <cp:revision>336</cp:revision>
  <dcterms:created xsi:type="dcterms:W3CDTF">2003-02-17T02:06:55Z</dcterms:created>
  <dcterms:modified xsi:type="dcterms:W3CDTF">2013-05-05T07:39:02Z</dcterms:modified>
</cp:coreProperties>
</file>