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256" r:id="rId2"/>
    <p:sldId id="758" r:id="rId3"/>
    <p:sldId id="728" r:id="rId4"/>
    <p:sldId id="731" r:id="rId5"/>
    <p:sldId id="759" r:id="rId6"/>
    <p:sldId id="716" r:id="rId7"/>
    <p:sldId id="717" r:id="rId8"/>
    <p:sldId id="753" r:id="rId9"/>
    <p:sldId id="761" r:id="rId10"/>
    <p:sldId id="764" r:id="rId11"/>
    <p:sldId id="727" r:id="rId12"/>
    <p:sldId id="756" r:id="rId13"/>
    <p:sldId id="757" r:id="rId14"/>
    <p:sldId id="734" r:id="rId15"/>
    <p:sldId id="762" r:id="rId16"/>
    <p:sldId id="735" r:id="rId17"/>
    <p:sldId id="719" r:id="rId18"/>
    <p:sldId id="737" r:id="rId19"/>
    <p:sldId id="763" r:id="rId20"/>
    <p:sldId id="720" r:id="rId21"/>
    <p:sldId id="721" r:id="rId22"/>
    <p:sldId id="741" r:id="rId23"/>
    <p:sldId id="742" r:id="rId24"/>
    <p:sldId id="743" r:id="rId25"/>
    <p:sldId id="765" r:id="rId26"/>
    <p:sldId id="722" r:id="rId27"/>
    <p:sldId id="745" r:id="rId28"/>
    <p:sldId id="723" r:id="rId29"/>
    <p:sldId id="724" r:id="rId30"/>
    <p:sldId id="725" r:id="rId31"/>
    <p:sldId id="766" r:id="rId32"/>
    <p:sldId id="767" r:id="rId33"/>
    <p:sldId id="726" r:id="rId34"/>
    <p:sldId id="751" r:id="rId35"/>
  </p:sldIdLst>
  <p:sldSz cx="9144000" cy="6858000" type="screen4x3"/>
  <p:notesSz cx="69342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3300"/>
    <a:srgbClr val="003366"/>
    <a:srgbClr val="CC6600"/>
    <a:srgbClr val="003300"/>
    <a:srgbClr val="336600"/>
    <a:srgbClr val="99000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5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564" y="-96"/>
      </p:cViewPr>
      <p:guideLst>
        <p:guide orient="horz" pos="2924"/>
        <p:guide pos="2184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8CC89BB-9128-4AE1-B649-C33229A03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69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61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A53B8F1-E051-4261-9804-7E686505A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05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E496D1-3D7D-434B-98EA-D5AD2FF75D78}" type="slidenum">
              <a:rPr lang="en-US" sz="1200">
                <a:latin typeface="Times New Roman" pitchFamily="18" charset="0"/>
              </a:rPr>
              <a:pPr eaLnBrk="1" hangingPunct="1"/>
              <a:t>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9F9B92-57CD-4184-BDEE-B545E70A3C26}" type="slidenum">
              <a:rPr lang="en-US" sz="1200">
                <a:latin typeface="Times New Roman" pitchFamily="18" charset="0"/>
              </a:rPr>
              <a:pPr eaLnBrk="1" hangingPunct="1"/>
              <a:t>10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EE2066-6584-41BF-8674-AA93AB1DB2F3}" type="slidenum">
              <a:rPr lang="en-US" sz="1200">
                <a:latin typeface="Times New Roman" pitchFamily="18" charset="0"/>
              </a:rPr>
              <a:pPr eaLnBrk="1" hangingPunct="1"/>
              <a:t>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E6856D-ADE0-48EB-B4F3-FE73273C0AAB}" type="slidenum">
              <a:rPr lang="en-US" sz="1200">
                <a:latin typeface="Times New Roman" pitchFamily="18" charset="0"/>
              </a:rPr>
              <a:pPr eaLnBrk="1" hangingPunct="1"/>
              <a:t>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AF5154-0C61-4655-A075-9882397E5AD4}" type="slidenum">
              <a:rPr lang="en-US" sz="1200">
                <a:latin typeface="Times New Roman" pitchFamily="18" charset="0"/>
              </a:rPr>
              <a:pPr eaLnBrk="1" hangingPunct="1"/>
              <a:t>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EF7F07-5E51-404E-88DD-2E3E4606780E}" type="slidenum">
              <a:rPr lang="en-US" sz="1200">
                <a:latin typeface="Times New Roman" pitchFamily="18" charset="0"/>
              </a:rPr>
              <a:pPr eaLnBrk="1" hangingPunct="1"/>
              <a:t>14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9873B4-3007-4053-A18D-9113EC3C8AD4}" type="slidenum">
              <a:rPr lang="en-US" sz="1200">
                <a:latin typeface="Times New Roman" pitchFamily="18" charset="0"/>
              </a:rPr>
              <a:pPr eaLnBrk="1" hangingPunct="1"/>
              <a:t>15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9C2D2C-E6E1-472C-A109-9CBF871643DE}" type="slidenum">
              <a:rPr lang="en-US" sz="1200">
                <a:latin typeface="Times New Roman" pitchFamily="18" charset="0"/>
              </a:rPr>
              <a:pPr eaLnBrk="1" hangingPunct="1"/>
              <a:t>16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D2B031-29E9-40DC-92EC-8FB085BED642}" type="slidenum">
              <a:rPr lang="en-US" sz="1200">
                <a:latin typeface="Times New Roman" pitchFamily="18" charset="0"/>
              </a:rPr>
              <a:pPr eaLnBrk="1" hangingPunct="1"/>
              <a:t>17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D9E891-1D7D-43A5-B69F-74F46C25F87F}" type="slidenum">
              <a:rPr lang="en-US" sz="1200">
                <a:latin typeface="Times New Roman" pitchFamily="18" charset="0"/>
              </a:rPr>
              <a:pPr eaLnBrk="1" hangingPunct="1"/>
              <a:t>18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C2FB39-7472-403E-9B19-4725A67DBD59}" type="slidenum">
              <a:rPr lang="en-US" sz="1200">
                <a:latin typeface="Times New Roman" pitchFamily="18" charset="0"/>
              </a:rPr>
              <a:pPr eaLnBrk="1" hangingPunct="1"/>
              <a:t>19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69BA5E-47BB-45C9-B8A7-969D9FB2C02B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C3B56C-9EC6-42E5-BCBF-91D0EAB645B0}" type="slidenum">
              <a:rPr lang="en-US" sz="1200">
                <a:latin typeface="Times New Roman" pitchFamily="18" charset="0"/>
              </a:rPr>
              <a:pPr eaLnBrk="1" hangingPunct="1"/>
              <a:t>20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E13B38-5041-4966-A55E-DC94AABE1654}" type="slidenum">
              <a:rPr lang="en-US" sz="1200">
                <a:latin typeface="Times New Roman" pitchFamily="18" charset="0"/>
              </a:rPr>
              <a:pPr eaLnBrk="1" hangingPunct="1"/>
              <a:t>21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16878A-BF92-4FF0-8908-B61B3BA1BE9B}" type="slidenum">
              <a:rPr lang="en-US" sz="1200">
                <a:latin typeface="Times New Roman" pitchFamily="18" charset="0"/>
              </a:rPr>
              <a:pPr eaLnBrk="1" hangingPunct="1"/>
              <a:t>22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D1B4E8-E507-49C8-8E8D-DDC4DCC3950E}" type="slidenum">
              <a:rPr lang="en-US" sz="1200">
                <a:latin typeface="Times New Roman" pitchFamily="18" charset="0"/>
              </a:rPr>
              <a:pPr eaLnBrk="1" hangingPunct="1"/>
              <a:t>23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73E491-48A1-4CD0-B447-154F6B40D26A}" type="slidenum">
              <a:rPr lang="en-US" sz="1200">
                <a:latin typeface="Times New Roman" pitchFamily="18" charset="0"/>
              </a:rPr>
              <a:pPr eaLnBrk="1" hangingPunct="1"/>
              <a:t>24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8914C9-5265-4E07-B60F-B562CDC962CA}" type="slidenum">
              <a:rPr lang="en-US" sz="1200">
                <a:latin typeface="Times New Roman" pitchFamily="18" charset="0"/>
              </a:rPr>
              <a:pPr eaLnBrk="1" hangingPunct="1"/>
              <a:t>25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7BE7A4-031D-481A-A7F5-055496B53C67}" type="slidenum">
              <a:rPr lang="en-US" sz="1200">
                <a:latin typeface="Times New Roman" pitchFamily="18" charset="0"/>
              </a:rPr>
              <a:pPr eaLnBrk="1" hangingPunct="1"/>
              <a:t>26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D87351-AFE0-484F-A6CA-970CFCC5443F}" type="slidenum">
              <a:rPr lang="en-US" sz="1200">
                <a:latin typeface="Times New Roman" pitchFamily="18" charset="0"/>
              </a:rPr>
              <a:pPr eaLnBrk="1" hangingPunct="1"/>
              <a:t>27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6E392E-D8FE-4F14-AC0F-670026E1F7DD}" type="slidenum">
              <a:rPr lang="en-US" sz="1200">
                <a:latin typeface="Times New Roman" pitchFamily="18" charset="0"/>
              </a:rPr>
              <a:pPr eaLnBrk="1" hangingPunct="1"/>
              <a:t>28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4D3110-6AE1-4BE9-A97F-B44497CAECC6}" type="slidenum">
              <a:rPr lang="en-US" sz="1200">
                <a:latin typeface="Times New Roman" pitchFamily="18" charset="0"/>
              </a:rPr>
              <a:pPr eaLnBrk="1" hangingPunct="1"/>
              <a:t>29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80C994-498B-49A7-8D20-3AD8B612693B}" type="slidenum">
              <a:rPr lang="en-US" sz="1200">
                <a:latin typeface="Times New Roman" pitchFamily="18" charset="0"/>
              </a:rPr>
              <a:pPr eaLnBrk="1" hangingPunct="1"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D51944-6D44-4698-8597-CE2DEBA8A857}" type="slidenum">
              <a:rPr lang="en-US" sz="1200">
                <a:latin typeface="Times New Roman" pitchFamily="18" charset="0"/>
              </a:rPr>
              <a:pPr eaLnBrk="1" hangingPunct="1"/>
              <a:t>30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36A66F-5E2B-4999-B43C-23FDB1F7C118}" type="slidenum">
              <a:rPr lang="en-US" sz="1200">
                <a:latin typeface="Times New Roman" pitchFamily="18" charset="0"/>
              </a:rPr>
              <a:pPr eaLnBrk="1" hangingPunct="1"/>
              <a:t>31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05D9C7-DD1D-4F2D-9A12-2CA8EF4CA588}" type="slidenum">
              <a:rPr lang="en-US" sz="1200">
                <a:latin typeface="Times New Roman" pitchFamily="18" charset="0"/>
              </a:rPr>
              <a:pPr eaLnBrk="1" hangingPunct="1"/>
              <a:t>32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632CE3-2E96-4DAC-91C2-F3A13291436B}" type="slidenum">
              <a:rPr lang="en-US" sz="1200">
                <a:latin typeface="Times New Roman" pitchFamily="18" charset="0"/>
              </a:rPr>
              <a:pPr eaLnBrk="1" hangingPunct="1"/>
              <a:t>33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FF27F2-43C1-49AF-87B6-4DBB40B37540}" type="slidenum">
              <a:rPr lang="en-US" sz="1200">
                <a:latin typeface="Times New Roman" pitchFamily="18" charset="0"/>
              </a:rPr>
              <a:pPr eaLnBrk="1" hangingPunct="1"/>
              <a:t>34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FD4786-D103-44B4-BAC0-A5D62927F83D}" type="slidenum">
              <a:rPr lang="en-US" sz="1200">
                <a:latin typeface="Times New Roman" pitchFamily="18" charset="0"/>
              </a:rPr>
              <a:pPr eaLnBrk="1" hangingPunct="1"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BB40E3-B4F4-4317-A22F-1E9281AD97E8}" type="slidenum">
              <a:rPr lang="en-US" sz="1200">
                <a:latin typeface="Times New Roman" pitchFamily="18" charset="0"/>
              </a:rPr>
              <a:pPr eaLnBrk="1" hangingPunct="1"/>
              <a:t>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CF4CD1-D1C0-485F-BD26-AB43B3A201C0}" type="slidenum">
              <a:rPr lang="en-US" sz="1200">
                <a:latin typeface="Times New Roman" pitchFamily="18" charset="0"/>
              </a:rPr>
              <a:pPr eaLnBrk="1" hangingPunct="1"/>
              <a:t>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65C6A8-5732-465A-A9CF-59888A19B625}" type="slidenum">
              <a:rPr lang="en-US" sz="1200">
                <a:latin typeface="Times New Roman" pitchFamily="18" charset="0"/>
              </a:rPr>
              <a:pPr eaLnBrk="1" hangingPunct="1"/>
              <a:t>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C71ABB-590F-4D75-873C-040F9ED92C0B}" type="slidenum">
              <a:rPr lang="en-US" sz="1200">
                <a:latin typeface="Times New Roman" pitchFamily="18" charset="0"/>
              </a:rPr>
              <a:pPr eaLnBrk="1" hangingPunct="1"/>
              <a:t>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DD5D82-291E-425B-8776-D88C99E11D55}" type="slidenum">
              <a:rPr lang="en-US" sz="1200">
                <a:latin typeface="Times New Roman" pitchFamily="18" charset="0"/>
              </a:rPr>
              <a:pPr eaLnBrk="1" hangingPunct="1"/>
              <a:t>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2" descr="UnderShadow0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43243" r="2092"/>
          <a:stretch>
            <a:fillRect/>
          </a:stretch>
        </p:blipFill>
        <p:spPr bwMode="hidden">
          <a:xfrm>
            <a:off x="0" y="12700"/>
            <a:ext cx="91440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0" descr="Topbar0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6275388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4937125" y="6375400"/>
            <a:ext cx="3475038" cy="3651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900">
                <a:solidFill>
                  <a:schemeClr val="bg1"/>
                </a:solidFill>
              </a:rPr>
              <a:t>PowerPoint Presentation by Charlie Cook</a:t>
            </a:r>
            <a:br>
              <a:rPr lang="en-US" sz="900">
                <a:solidFill>
                  <a:schemeClr val="bg1"/>
                </a:solidFill>
              </a:rPr>
            </a:br>
            <a:r>
              <a:rPr lang="en-US" sz="900">
                <a:solidFill>
                  <a:schemeClr val="bg1"/>
                </a:solidFill>
              </a:rPr>
              <a:t>The University of West Alabama</a:t>
            </a:r>
          </a:p>
        </p:txBody>
      </p:sp>
      <p:pic>
        <p:nvPicPr>
          <p:cNvPr id="6" name="Picture 146" descr="Booktitle0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211263"/>
            <a:ext cx="6170613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7" descr="Authors0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125788"/>
            <a:ext cx="458946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8" descr="Topbar0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54"/>
          <p:cNvSpPr txBox="1">
            <a:spLocks noChangeArrowheads="1"/>
          </p:cNvSpPr>
          <p:nvPr userDrawn="1"/>
        </p:nvSpPr>
        <p:spPr bwMode="auto">
          <a:xfrm>
            <a:off x="182563" y="5775325"/>
            <a:ext cx="8778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Trebuchet MS" pitchFamily="34" charset="0"/>
                <a:cs typeface="Tahoma" pitchFamily="34" charset="0"/>
              </a:rPr>
              <a:t>SECTION </a:t>
            </a:r>
            <a:r>
              <a:rPr lang="en-US" sz="1400" b="1">
                <a:solidFill>
                  <a:srgbClr val="990000"/>
                </a:solidFill>
                <a:latin typeface="Trebuchet MS" pitchFamily="34" charset="0"/>
                <a:cs typeface="Tahoma" pitchFamily="34" charset="0"/>
              </a:rPr>
              <a:t>3</a:t>
            </a:r>
            <a:r>
              <a:rPr lang="en-US" sz="1200" b="1">
                <a:latin typeface="Trebuchet MS" pitchFamily="34" charset="0"/>
                <a:cs typeface="Tahoma" pitchFamily="34" charset="0"/>
              </a:rPr>
              <a:t>  Training and Development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273175" y="3703638"/>
            <a:ext cx="6584950" cy="1736725"/>
          </a:xfrm>
          <a:effectLst>
            <a:outerShdw dist="17961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AEAEA">
                    <a:alpha val="2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algn="ctr">
              <a:defRPr sz="2800" b="1">
                <a:solidFill>
                  <a:srgbClr val="996633"/>
                </a:solidFill>
                <a:latin typeface="Arial" charset="0"/>
              </a:defRPr>
            </a:lvl1pPr>
          </a:lstStyle>
          <a:p>
            <a:pPr lvl="0"/>
            <a:endParaRPr lang="en-US" noProof="0" smtClean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731838" y="6446838"/>
            <a:ext cx="3286125" cy="293687"/>
          </a:xfrm>
          <a:effectLst>
            <a:outerShdw dist="17961" dir="2700000" algn="ctr" rotWithShape="0">
              <a:schemeClr val="tx1"/>
            </a:outerShdw>
          </a:effectLst>
        </p:spPr>
        <p:txBody>
          <a:bodyPr lIns="91440" rIns="91440"/>
          <a:lstStyle>
            <a:lvl1pPr>
              <a:defRPr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2897049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9–</a:t>
            </a:r>
            <a:fld id="{6D44E3A5-51F5-4767-AD9B-B3F2BDD5F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19849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90525"/>
            <a:ext cx="2025650" cy="5964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390525"/>
            <a:ext cx="5924550" cy="5964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9–</a:t>
            </a:r>
            <a:fld id="{4946F7DB-1FA7-44A2-B112-E5CC319E4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93608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9–</a:t>
            </a:r>
            <a:fld id="{2805725F-FD9E-43A5-8552-F1CB22770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6632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9–</a:t>
            </a:r>
            <a:fld id="{AA872D94-DBDD-4339-A58F-9602E9DC1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29891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050925"/>
            <a:ext cx="3975100" cy="5303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050925"/>
            <a:ext cx="3975100" cy="5303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9–</a:t>
            </a:r>
            <a:fld id="{BD279867-AA7D-4936-AD91-3D466B644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05860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9–</a:t>
            </a:r>
            <a:fld id="{5531E59F-3C00-4A2B-A96A-008313B5D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50662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9–</a:t>
            </a:r>
            <a:fld id="{13BE4E90-AC3D-4EE2-8BF5-843AA4765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41957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9–</a:t>
            </a:r>
            <a:fld id="{762F7584-4466-4386-9487-C14183E6C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23728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9–</a:t>
            </a:r>
            <a:fld id="{A947956D-5967-4AE9-B498-511B87D6D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44121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9–</a:t>
            </a:r>
            <a:fld id="{AFA7C962-6ABB-49EE-B53A-5424A91C7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14903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523875" y="390525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050925"/>
            <a:ext cx="8102600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54763"/>
            <a:ext cx="403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900" b="1"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354763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900" b="1" smtClean="0"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9–</a:t>
            </a:r>
            <a:fld id="{61451155-48F6-483A-B4A7-BEF6C68604C0}" type="slidenum">
              <a:rPr lang="en-US">
                <a:cs typeface="+mn-cs"/>
              </a:rPr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3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222250" indent="-2222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Char char="•"/>
        <a:defRPr sz="28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25475" indent="-284163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90000"/>
        <a:buFont typeface="Wingdings" pitchFamily="2" charset="2"/>
        <a:buChar char="Ø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974725" indent="-2349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75000"/>
        <a:buFont typeface="Wingdings" pitchFamily="2" charset="2"/>
        <a:buChar char="v"/>
        <a:defRPr sz="24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31127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65735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1145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5717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0289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4861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Rectangle 38"/>
          <p:cNvSpPr>
            <a:spLocks noGrp="1" noChangeArrowheads="1"/>
          </p:cNvSpPr>
          <p:nvPr>
            <p:ph type="ctrTitle"/>
          </p:nvPr>
        </p:nvSpPr>
        <p:spPr>
          <a:xfrm>
            <a:off x="1270000" y="3776663"/>
            <a:ext cx="6594475" cy="1755775"/>
          </a:xfrm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400" smtClean="0">
                <a:solidFill>
                  <a:srgbClr val="003366"/>
                </a:solidFill>
              </a:rPr>
              <a:t>CHAPTER</a:t>
            </a:r>
            <a:r>
              <a:rPr lang="en-US" sz="2400" smtClean="0">
                <a:solidFill>
                  <a:srgbClr val="CC6600"/>
                </a:solidFill>
              </a:rPr>
              <a:t> </a:t>
            </a:r>
            <a:r>
              <a:rPr lang="en-US" sz="2400" smtClean="0">
                <a:solidFill>
                  <a:srgbClr val="336699"/>
                </a:solidFill>
              </a:rPr>
              <a:t>9</a:t>
            </a:r>
            <a:br>
              <a:rPr lang="en-US" sz="2400" smtClean="0">
                <a:solidFill>
                  <a:srgbClr val="336699"/>
                </a:solidFill>
              </a:rPr>
            </a:br>
            <a:r>
              <a:rPr lang="en-US" sz="3600" b="0" smtClean="0">
                <a:solidFill>
                  <a:schemeClr val="tx1"/>
                </a:solidFill>
                <a:latin typeface="Verdana" pitchFamily="34" charset="0"/>
              </a:rPr>
              <a:t>Talent Management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9–</a:t>
            </a:r>
            <a:fld id="{8E1E7AAF-61C9-4596-A2D4-C36CCF7421C2}" type="slidenum">
              <a:rPr lang="en-US" sz="900"/>
              <a:pPr eaLnBrk="1" hangingPunct="1"/>
              <a:t>10</a:t>
            </a:fld>
            <a:endParaRPr lang="en-US" sz="900"/>
          </a:p>
        </p:txBody>
      </p:sp>
      <p:pic>
        <p:nvPicPr>
          <p:cNvPr id="1110021" name="Picture 5" descr="1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136525"/>
            <a:ext cx="4362450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0020" name="Rectangle 4"/>
          <p:cNvSpPr>
            <a:spLocks noGrp="1" noChangeArrowheads="1"/>
          </p:cNvSpPr>
          <p:nvPr>
            <p:ph type="title"/>
          </p:nvPr>
        </p:nvSpPr>
        <p:spPr>
          <a:xfrm>
            <a:off x="523875" y="390525"/>
            <a:ext cx="2219325" cy="155416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Succession Planning Process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10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9–</a:t>
            </a:r>
            <a:fld id="{21BE7C89-3489-4B00-A856-5EDC1B94415F}" type="slidenum">
              <a:rPr lang="en-US" sz="900"/>
              <a:pPr eaLnBrk="1" hangingPunct="1"/>
              <a:t>11</a:t>
            </a:fld>
            <a:endParaRPr lang="en-US" sz="900"/>
          </a:p>
        </p:txBody>
      </p:sp>
      <p:pic>
        <p:nvPicPr>
          <p:cNvPr id="1029126" name="Picture 6" descr="09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320675"/>
            <a:ext cx="6548437" cy="590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Line 2"/>
          <p:cNvSpPr>
            <a:spLocks noChangeShapeType="1"/>
          </p:cNvSpPr>
          <p:nvPr/>
        </p:nvSpPr>
        <p:spPr bwMode="auto">
          <a:xfrm>
            <a:off x="460375" y="1600200"/>
            <a:ext cx="2008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58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35162" cy="336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9–3</a:t>
            </a:r>
          </a:p>
        </p:txBody>
      </p:sp>
      <p:sp>
        <p:nvSpPr>
          <p:cNvPr id="23559" name="Text Box 4"/>
          <p:cNvSpPr txBox="1">
            <a:spLocks noChangeArrowheads="1"/>
          </p:cNvSpPr>
          <p:nvPr/>
        </p:nvSpPr>
        <p:spPr bwMode="auto">
          <a:xfrm>
            <a:off x="365125" y="777875"/>
            <a:ext cx="21955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Assessing Potential and Current Performance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1029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9–</a:t>
            </a:r>
            <a:fld id="{08C624BC-E026-45F6-A8F7-809B1488EC36}" type="slidenum">
              <a:rPr lang="en-US" sz="900"/>
              <a:pPr eaLnBrk="1" hangingPunct="1"/>
              <a:t>12</a:t>
            </a:fld>
            <a:endParaRPr lang="en-US" sz="900"/>
          </a:p>
        </p:txBody>
      </p:sp>
      <p:sp>
        <p:nvSpPr>
          <p:cNvPr id="108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Values and Benefits of Succession Planning</a:t>
            </a:r>
          </a:p>
        </p:txBody>
      </p:sp>
      <p:grpSp>
        <p:nvGrpSpPr>
          <p:cNvPr id="1087491" name="Group 3"/>
          <p:cNvGrpSpPr>
            <a:grpSpLocks/>
          </p:cNvGrpSpPr>
          <p:nvPr/>
        </p:nvGrpSpPr>
        <p:grpSpPr bwMode="auto">
          <a:xfrm>
            <a:off x="274638" y="1050925"/>
            <a:ext cx="8686800" cy="5211763"/>
            <a:chOff x="173" y="662"/>
            <a:chExt cx="5472" cy="3283"/>
          </a:xfrm>
        </p:grpSpPr>
        <p:pic>
          <p:nvPicPr>
            <p:cNvPr id="24582" name="Picture 4" descr="010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" y="662"/>
              <a:ext cx="5472" cy="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3" name="Text Box 5"/>
            <p:cNvSpPr txBox="1">
              <a:spLocks noChangeArrowheads="1"/>
            </p:cNvSpPr>
            <p:nvPr/>
          </p:nvSpPr>
          <p:spPr bwMode="auto">
            <a:xfrm>
              <a:off x="512" y="972"/>
              <a:ext cx="4666" cy="2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2880" tIns="0" rIns="182880" bIns="0" anchor="ctr" anchorCtr="1"/>
            <a:lstStyle>
              <a:lvl1pPr marL="287338" indent="-287338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40000"/>
                </a:spcBef>
                <a:buFontTx/>
                <a:buChar char="•"/>
              </a:pPr>
              <a:r>
                <a:rPr lang="en-US" sz="2400" b="1">
                  <a:latin typeface="Trebuchet MS" pitchFamily="34" charset="0"/>
                </a:rPr>
                <a:t>Having an adequate supply of employees to fill future key openings</a:t>
              </a:r>
            </a:p>
            <a:p>
              <a:pPr eaLnBrk="1" hangingPunct="1">
                <a:spcBef>
                  <a:spcPct val="40000"/>
                </a:spcBef>
                <a:buFontTx/>
                <a:buChar char="•"/>
              </a:pPr>
              <a:r>
                <a:rPr lang="en-US" sz="2400" b="1">
                  <a:latin typeface="Trebuchet MS" pitchFamily="34" charset="0"/>
                </a:rPr>
                <a:t>Providing career paths and plans for employees, which aids in employee retention and performance motivation</a:t>
              </a:r>
            </a:p>
            <a:p>
              <a:pPr eaLnBrk="1" hangingPunct="1">
                <a:spcBef>
                  <a:spcPct val="40000"/>
                </a:spcBef>
                <a:buFontTx/>
                <a:buChar char="•"/>
              </a:pPr>
              <a:r>
                <a:rPr lang="en-US" sz="2400" b="1">
                  <a:latin typeface="Trebuchet MS" pitchFamily="34" charset="0"/>
                </a:rPr>
                <a:t>Continually reviewing the need for individuals as organizational changes occur</a:t>
              </a:r>
            </a:p>
            <a:p>
              <a:pPr eaLnBrk="1" hangingPunct="1">
                <a:spcBef>
                  <a:spcPct val="40000"/>
                </a:spcBef>
                <a:buFontTx/>
                <a:buChar char="•"/>
              </a:pPr>
              <a:r>
                <a:rPr lang="en-US" sz="2400" b="1">
                  <a:latin typeface="Trebuchet MS" pitchFamily="34" charset="0"/>
                </a:rPr>
                <a:t>Enhancing the organizational “brand” and reputation as a desirable place to work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87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9–</a:t>
            </a:r>
            <a:fld id="{6DAEF6D0-694E-490D-89FA-59C75FCB11A4}" type="slidenum">
              <a:rPr lang="en-US" sz="900"/>
              <a:pPr eaLnBrk="1" hangingPunct="1"/>
              <a:t>13</a:t>
            </a:fld>
            <a:endParaRPr lang="en-US" sz="900"/>
          </a:p>
        </p:txBody>
      </p:sp>
      <p:sp>
        <p:nvSpPr>
          <p:cNvPr id="108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Common Succession Planning Mistakes</a:t>
            </a:r>
          </a:p>
        </p:txBody>
      </p:sp>
      <p:grpSp>
        <p:nvGrpSpPr>
          <p:cNvPr id="1089539" name="Group 3"/>
          <p:cNvGrpSpPr>
            <a:grpSpLocks/>
          </p:cNvGrpSpPr>
          <p:nvPr/>
        </p:nvGrpSpPr>
        <p:grpSpPr bwMode="auto">
          <a:xfrm>
            <a:off x="274638" y="1050925"/>
            <a:ext cx="8686800" cy="5211763"/>
            <a:chOff x="173" y="662"/>
            <a:chExt cx="5472" cy="3283"/>
          </a:xfrm>
        </p:grpSpPr>
        <p:pic>
          <p:nvPicPr>
            <p:cNvPr id="25606" name="Picture 4" descr="010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" y="662"/>
              <a:ext cx="5472" cy="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7" name="Text Box 5"/>
            <p:cNvSpPr txBox="1">
              <a:spLocks noChangeArrowheads="1"/>
            </p:cNvSpPr>
            <p:nvPr/>
          </p:nvSpPr>
          <p:spPr bwMode="auto">
            <a:xfrm>
              <a:off x="512" y="972"/>
              <a:ext cx="4666" cy="2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2880" tIns="0" rIns="182880" bIns="0" anchor="ctr" anchorCtr="1"/>
            <a:lstStyle>
              <a:lvl1pPr marL="287338" indent="-287338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40000"/>
                </a:spcBef>
                <a:buFontTx/>
                <a:buChar char="•"/>
              </a:pPr>
              <a:r>
                <a:rPr lang="en-US" sz="2400" b="1">
                  <a:latin typeface="Trebuchet MS" pitchFamily="34" charset="0"/>
                </a:rPr>
                <a:t>Focusing only on CEO and top management succession</a:t>
              </a:r>
            </a:p>
            <a:p>
              <a:pPr eaLnBrk="1" hangingPunct="1">
                <a:spcBef>
                  <a:spcPct val="40000"/>
                </a:spcBef>
                <a:buFontTx/>
                <a:buChar char="•"/>
              </a:pPr>
              <a:r>
                <a:rPr lang="en-US" sz="2400" b="1">
                  <a:latin typeface="Trebuchet MS" pitchFamily="34" charset="0"/>
                </a:rPr>
                <a:t>Starting too late, when openings are occurring</a:t>
              </a:r>
            </a:p>
            <a:p>
              <a:pPr eaLnBrk="1" hangingPunct="1">
                <a:spcBef>
                  <a:spcPct val="40000"/>
                </a:spcBef>
                <a:buFontTx/>
                <a:buChar char="•"/>
              </a:pPr>
              <a:r>
                <a:rPr lang="en-US" sz="2400" b="1">
                  <a:latin typeface="Trebuchet MS" pitchFamily="34" charset="0"/>
                </a:rPr>
                <a:t>Not linking well to strategic plans</a:t>
              </a:r>
            </a:p>
            <a:p>
              <a:pPr eaLnBrk="1" hangingPunct="1">
                <a:spcBef>
                  <a:spcPct val="40000"/>
                </a:spcBef>
                <a:buFontTx/>
                <a:buChar char="•"/>
              </a:pPr>
              <a:r>
                <a:rPr lang="en-US" sz="2400" b="1">
                  <a:latin typeface="Trebuchet MS" pitchFamily="34" charset="0"/>
                </a:rPr>
                <a:t>Allowing the CEO to direct the planning and make all succession decisions</a:t>
              </a:r>
            </a:p>
            <a:p>
              <a:pPr eaLnBrk="1" hangingPunct="1">
                <a:spcBef>
                  <a:spcPct val="40000"/>
                </a:spcBef>
                <a:buFontTx/>
                <a:buChar char="•"/>
              </a:pPr>
              <a:r>
                <a:rPr lang="en-US" sz="2400" b="1">
                  <a:latin typeface="Trebuchet MS" pitchFamily="34" charset="0"/>
                </a:rPr>
                <a:t>Looking only internally for succession candidates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8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9–</a:t>
            </a:r>
            <a:fld id="{3DA27FBC-F8F4-4B61-931C-64191BA0B300}" type="slidenum">
              <a:rPr lang="en-US" sz="900"/>
              <a:pPr eaLnBrk="1" hangingPunct="1"/>
              <a:t>14</a:t>
            </a:fld>
            <a:endParaRPr lang="en-US" sz="900"/>
          </a:p>
        </p:txBody>
      </p:sp>
      <p:sp>
        <p:nvSpPr>
          <p:cNvPr id="104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Careers and Career Planning</a:t>
            </a:r>
          </a:p>
        </p:txBody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050925"/>
            <a:ext cx="5794375" cy="5303838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defRPr/>
            </a:pPr>
            <a:r>
              <a:rPr lang="en-US" smtClean="0"/>
              <a:t>Career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The series of work-related positions a person occupies through life.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smtClean="0"/>
              <a:t>Career Paths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Represent employees’ movements through opportunities over time.</a:t>
            </a:r>
          </a:p>
        </p:txBody>
      </p:sp>
      <p:pic>
        <p:nvPicPr>
          <p:cNvPr id="26630" name="Picture 4" descr="PE0155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2520950"/>
            <a:ext cx="2428875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9–</a:t>
            </a:r>
            <a:fld id="{A497BC7F-E88A-44B6-BA59-C357CEE6BDCC}" type="slidenum">
              <a:rPr lang="en-US" sz="900"/>
              <a:pPr eaLnBrk="1" hangingPunct="1"/>
              <a:t>15</a:t>
            </a:fld>
            <a:endParaRPr lang="en-US" sz="900"/>
          </a:p>
        </p:txBody>
      </p:sp>
      <p:sp>
        <p:nvSpPr>
          <p:cNvPr id="110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Different Views of Careers</a:t>
            </a:r>
          </a:p>
        </p:txBody>
      </p:sp>
      <p:grpSp>
        <p:nvGrpSpPr>
          <p:cNvPr id="1104901" name="Group 5"/>
          <p:cNvGrpSpPr>
            <a:grpSpLocks/>
          </p:cNvGrpSpPr>
          <p:nvPr/>
        </p:nvGrpSpPr>
        <p:grpSpPr bwMode="auto">
          <a:xfrm>
            <a:off x="330200" y="1531938"/>
            <a:ext cx="8448675" cy="4000500"/>
            <a:chOff x="208" y="720"/>
            <a:chExt cx="5322" cy="2520"/>
          </a:xfrm>
        </p:grpSpPr>
        <p:pic>
          <p:nvPicPr>
            <p:cNvPr id="27654" name="Picture 6" descr="01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" y="720"/>
              <a:ext cx="5322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5" name="Text Box 7"/>
            <p:cNvSpPr txBox="1">
              <a:spLocks noChangeArrowheads="1"/>
            </p:cNvSpPr>
            <p:nvPr/>
          </p:nvSpPr>
          <p:spPr bwMode="auto">
            <a:xfrm>
              <a:off x="2304" y="1054"/>
              <a:ext cx="111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Individual Career Views</a:t>
              </a:r>
            </a:p>
          </p:txBody>
        </p:sp>
        <p:sp>
          <p:nvSpPr>
            <p:cNvPr id="27656" name="Text Box 8"/>
            <p:cNvSpPr txBox="1">
              <a:spLocks noChangeArrowheads="1"/>
            </p:cNvSpPr>
            <p:nvPr/>
          </p:nvSpPr>
          <p:spPr bwMode="auto">
            <a:xfrm>
              <a:off x="518" y="2410"/>
              <a:ext cx="97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Protean career</a:t>
              </a:r>
            </a:p>
          </p:txBody>
        </p:sp>
        <p:sp>
          <p:nvSpPr>
            <p:cNvPr id="27657" name="Text Box 9"/>
            <p:cNvSpPr txBox="1">
              <a:spLocks noChangeArrowheads="1"/>
            </p:cNvSpPr>
            <p:nvPr/>
          </p:nvSpPr>
          <p:spPr bwMode="auto">
            <a:xfrm>
              <a:off x="1740" y="2333"/>
              <a:ext cx="979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Career without boundaries</a:t>
              </a:r>
            </a:p>
          </p:txBody>
        </p:sp>
        <p:sp>
          <p:nvSpPr>
            <p:cNvPr id="27658" name="Text Box 10"/>
            <p:cNvSpPr txBox="1">
              <a:spLocks noChangeArrowheads="1"/>
            </p:cNvSpPr>
            <p:nvPr/>
          </p:nvSpPr>
          <p:spPr bwMode="auto">
            <a:xfrm>
              <a:off x="3073" y="2411"/>
              <a:ext cx="919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Portfolio career</a:t>
              </a:r>
            </a:p>
          </p:txBody>
        </p:sp>
        <p:sp>
          <p:nvSpPr>
            <p:cNvPr id="27659" name="Text Box 11"/>
            <p:cNvSpPr txBox="1">
              <a:spLocks noChangeArrowheads="1"/>
            </p:cNvSpPr>
            <p:nvPr/>
          </p:nvSpPr>
          <p:spPr bwMode="auto">
            <a:xfrm>
              <a:off x="4292" y="2411"/>
              <a:ext cx="92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Authentic career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04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9–</a:t>
            </a:r>
            <a:fld id="{413F074B-C3A4-4ADF-9C0B-DD701F2AF08B}" type="slidenum">
              <a:rPr lang="en-US" sz="900"/>
              <a:pPr eaLnBrk="1" hangingPunct="1"/>
              <a:t>16</a:t>
            </a:fld>
            <a:endParaRPr lang="en-US" sz="900"/>
          </a:p>
        </p:txBody>
      </p:sp>
      <p:sp>
        <p:nvSpPr>
          <p:cNvPr id="104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Careers and Career Planning (cont’d)</a:t>
            </a:r>
          </a:p>
        </p:txBody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  <a:defRPr/>
            </a:pPr>
            <a:r>
              <a:rPr lang="en-US" smtClean="0"/>
              <a:t>Organization-Centered Career Planning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Focuses on jobs and on identifying career paths that provide for the logical progression of people between jobs in the organization.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smtClean="0"/>
              <a:t>Individual-Centered Career Planning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Focuses on an individual’s career rather than in organizational needs.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9–</a:t>
            </a:r>
            <a:fld id="{3703CDAE-E3B6-4400-BAA4-B916F7D7470C}" type="slidenum">
              <a:rPr lang="en-US" sz="900"/>
              <a:pPr eaLnBrk="1" hangingPunct="1"/>
              <a:t>17</a:t>
            </a:fld>
            <a:endParaRPr lang="en-US" sz="900"/>
          </a:p>
        </p:txBody>
      </p:sp>
      <p:sp>
        <p:nvSpPr>
          <p:cNvPr id="29700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1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751012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9–4</a:t>
            </a:r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2378075" y="417513"/>
            <a:ext cx="6400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Organizational and Individual Career Planning Perspectives</a:t>
            </a:r>
          </a:p>
        </p:txBody>
      </p:sp>
      <p:pic>
        <p:nvPicPr>
          <p:cNvPr id="1012741" name="Picture 5" descr="09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143000"/>
            <a:ext cx="8777287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01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9–</a:t>
            </a:r>
            <a:fld id="{2D203E6D-77EA-42B8-AA86-B38EF79146E0}" type="slidenum">
              <a:rPr lang="en-US" sz="900"/>
              <a:pPr eaLnBrk="1" hangingPunct="1"/>
              <a:t>18</a:t>
            </a:fld>
            <a:endParaRPr lang="en-US" sz="900"/>
          </a:p>
        </p:txBody>
      </p:sp>
      <p:sp>
        <p:nvSpPr>
          <p:cNvPr id="104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Individual-Centered Career Planning</a:t>
            </a:r>
          </a:p>
        </p:txBody>
      </p:sp>
      <p:grpSp>
        <p:nvGrpSpPr>
          <p:cNvPr id="1048579" name="Group 3"/>
          <p:cNvGrpSpPr>
            <a:grpSpLocks/>
          </p:cNvGrpSpPr>
          <p:nvPr/>
        </p:nvGrpSpPr>
        <p:grpSpPr bwMode="auto">
          <a:xfrm>
            <a:off x="246063" y="1460500"/>
            <a:ext cx="8686800" cy="3797300"/>
            <a:chOff x="155" y="920"/>
            <a:chExt cx="5472" cy="2392"/>
          </a:xfrm>
        </p:grpSpPr>
        <p:pic>
          <p:nvPicPr>
            <p:cNvPr id="30726" name="Picture 4" descr="01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920"/>
              <a:ext cx="5472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7" name="Text Box 5"/>
            <p:cNvSpPr txBox="1">
              <a:spLocks noChangeArrowheads="1"/>
            </p:cNvSpPr>
            <p:nvPr/>
          </p:nvSpPr>
          <p:spPr bwMode="auto">
            <a:xfrm>
              <a:off x="1613" y="1250"/>
              <a:ext cx="25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Individual Career Management</a:t>
              </a:r>
            </a:p>
          </p:txBody>
        </p:sp>
        <p:sp>
          <p:nvSpPr>
            <p:cNvPr id="30728" name="Text Box 6"/>
            <p:cNvSpPr txBox="1">
              <a:spLocks noChangeArrowheads="1"/>
            </p:cNvSpPr>
            <p:nvPr/>
          </p:nvSpPr>
          <p:spPr bwMode="auto">
            <a:xfrm>
              <a:off x="464" y="2506"/>
              <a:ext cx="12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Self-Assessment</a:t>
              </a:r>
              <a:endParaRPr lang="en-US" sz="1600" b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  <p:sp>
          <p:nvSpPr>
            <p:cNvPr id="30729" name="Text Box 7"/>
            <p:cNvSpPr txBox="1">
              <a:spLocks noChangeArrowheads="1"/>
            </p:cNvSpPr>
            <p:nvPr/>
          </p:nvSpPr>
          <p:spPr bwMode="auto">
            <a:xfrm>
              <a:off x="2183" y="2419"/>
              <a:ext cx="138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Feedback 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800" b="1">
                  <a:latin typeface="Trebuchet MS" pitchFamily="34" charset="0"/>
                </a:rPr>
                <a:t>on Reality</a:t>
              </a:r>
              <a:endParaRPr lang="en-US" sz="1600" b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  <p:sp>
          <p:nvSpPr>
            <p:cNvPr id="30730" name="Text Box 8"/>
            <p:cNvSpPr txBox="1">
              <a:spLocks noChangeArrowheads="1"/>
            </p:cNvSpPr>
            <p:nvPr/>
          </p:nvSpPr>
          <p:spPr bwMode="auto">
            <a:xfrm>
              <a:off x="4032" y="2420"/>
              <a:ext cx="126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Setting of 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800" b="1">
                  <a:latin typeface="Trebuchet MS" pitchFamily="34" charset="0"/>
                </a:rPr>
                <a:t>Career Goals</a:t>
              </a:r>
              <a:endParaRPr lang="en-US" sz="1600" b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48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9–</a:t>
            </a:r>
            <a:fld id="{D0D09A66-688F-434F-A655-745CEBFD0819}" type="slidenum">
              <a:rPr lang="en-US" sz="900"/>
              <a:pPr eaLnBrk="1" hangingPunct="1"/>
              <a:t>19</a:t>
            </a:fld>
            <a:endParaRPr lang="en-US" sz="900"/>
          </a:p>
        </p:txBody>
      </p:sp>
      <p:sp>
        <p:nvSpPr>
          <p:cNvPr id="110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Individual Career Choices</a:t>
            </a:r>
          </a:p>
        </p:txBody>
      </p:sp>
      <p:grpSp>
        <p:nvGrpSpPr>
          <p:cNvPr id="1106947" name="Group 3"/>
          <p:cNvGrpSpPr>
            <a:grpSpLocks/>
          </p:cNvGrpSpPr>
          <p:nvPr/>
        </p:nvGrpSpPr>
        <p:grpSpPr bwMode="auto">
          <a:xfrm>
            <a:off x="330200" y="1349375"/>
            <a:ext cx="8448675" cy="4000500"/>
            <a:chOff x="208" y="720"/>
            <a:chExt cx="5322" cy="2520"/>
          </a:xfrm>
        </p:grpSpPr>
        <p:pic>
          <p:nvPicPr>
            <p:cNvPr id="31750" name="Picture 4" descr="01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" y="720"/>
              <a:ext cx="5322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1" name="Text Box 5"/>
            <p:cNvSpPr txBox="1">
              <a:spLocks noChangeArrowheads="1"/>
            </p:cNvSpPr>
            <p:nvPr/>
          </p:nvSpPr>
          <p:spPr bwMode="auto">
            <a:xfrm>
              <a:off x="2304" y="1054"/>
              <a:ext cx="111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Career Choice</a:t>
              </a:r>
            </a:p>
          </p:txBody>
        </p:sp>
        <p:sp>
          <p:nvSpPr>
            <p:cNvPr id="31752" name="Text Box 6"/>
            <p:cNvSpPr txBox="1">
              <a:spLocks noChangeArrowheads="1"/>
            </p:cNvSpPr>
            <p:nvPr/>
          </p:nvSpPr>
          <p:spPr bwMode="auto">
            <a:xfrm>
              <a:off x="518" y="2487"/>
              <a:ext cx="97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Interests</a:t>
              </a:r>
            </a:p>
          </p:txBody>
        </p:sp>
        <p:sp>
          <p:nvSpPr>
            <p:cNvPr id="31753" name="Text Box 7"/>
            <p:cNvSpPr txBox="1">
              <a:spLocks noChangeArrowheads="1"/>
            </p:cNvSpPr>
            <p:nvPr/>
          </p:nvSpPr>
          <p:spPr bwMode="auto">
            <a:xfrm>
              <a:off x="1740" y="2487"/>
              <a:ext cx="9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Self-Image</a:t>
              </a:r>
            </a:p>
          </p:txBody>
        </p:sp>
        <p:sp>
          <p:nvSpPr>
            <p:cNvPr id="31754" name="Text Box 8"/>
            <p:cNvSpPr txBox="1">
              <a:spLocks noChangeArrowheads="1"/>
            </p:cNvSpPr>
            <p:nvPr/>
          </p:nvSpPr>
          <p:spPr bwMode="auto">
            <a:xfrm>
              <a:off x="3073" y="2488"/>
              <a:ext cx="9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Personality</a:t>
              </a:r>
            </a:p>
          </p:txBody>
        </p:sp>
        <p:sp>
          <p:nvSpPr>
            <p:cNvPr id="31755" name="Text Box 9"/>
            <p:cNvSpPr txBox="1">
              <a:spLocks noChangeArrowheads="1"/>
            </p:cNvSpPr>
            <p:nvPr/>
          </p:nvSpPr>
          <p:spPr bwMode="auto">
            <a:xfrm>
              <a:off x="4292" y="2411"/>
              <a:ext cx="92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Social Background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06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9–</a:t>
            </a:r>
            <a:fld id="{EA9606E7-F931-4358-8A40-31970156F50E}" type="slidenum">
              <a:rPr lang="en-US" sz="900"/>
              <a:pPr eaLnBrk="1" hangingPunct="1"/>
              <a:t>2</a:t>
            </a:fld>
            <a:endParaRPr lang="en-US" sz="900"/>
          </a:p>
        </p:txBody>
      </p:sp>
      <p:sp>
        <p:nvSpPr>
          <p:cNvPr id="1093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Is Talent Management?</a:t>
            </a:r>
          </a:p>
        </p:txBody>
      </p:sp>
      <p:sp>
        <p:nvSpPr>
          <p:cNvPr id="109363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Talent Management</a:t>
            </a:r>
          </a:p>
          <a:p>
            <a:pPr lvl="1" eaLnBrk="1" hangingPunct="1">
              <a:defRPr/>
            </a:pPr>
            <a:r>
              <a:rPr lang="en-US" smtClean="0"/>
              <a:t>Concerned with enhancing the attraction, long-term development, and retention of key human resources</a:t>
            </a:r>
          </a:p>
        </p:txBody>
      </p:sp>
      <p:pic>
        <p:nvPicPr>
          <p:cNvPr id="1093637" name="Picture 5" descr="1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2514600"/>
            <a:ext cx="865981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9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9–</a:t>
            </a:r>
            <a:fld id="{E74C4EEF-A3A7-4AFE-B1A9-1BD2C3473AEF}" type="slidenum">
              <a:rPr lang="en-US" sz="900"/>
              <a:pPr eaLnBrk="1" hangingPunct="1"/>
              <a:t>20</a:t>
            </a:fld>
            <a:endParaRPr lang="en-US" sz="900"/>
          </a:p>
        </p:txBody>
      </p:sp>
      <p:sp>
        <p:nvSpPr>
          <p:cNvPr id="32772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73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9–5</a:t>
            </a:r>
          </a:p>
        </p:txBody>
      </p:sp>
      <p:sp>
        <p:nvSpPr>
          <p:cNvPr id="32774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General Career Periods</a:t>
            </a:r>
          </a:p>
        </p:txBody>
      </p:sp>
      <p:pic>
        <p:nvPicPr>
          <p:cNvPr id="1014789" name="Picture 5" descr="09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1417638"/>
            <a:ext cx="8504238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1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9–</a:t>
            </a:r>
            <a:fld id="{EF6142AF-B9C6-4647-B877-3B866E84AE52}" type="slidenum">
              <a:rPr lang="en-US" sz="900"/>
              <a:pPr eaLnBrk="1" hangingPunct="1"/>
              <a:t>21</a:t>
            </a:fld>
            <a:endParaRPr lang="en-US" sz="900"/>
          </a:p>
        </p:txBody>
      </p:sp>
      <p:sp>
        <p:nvSpPr>
          <p:cNvPr id="33796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797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9–6</a:t>
            </a:r>
          </a:p>
        </p:txBody>
      </p:sp>
      <p:sp>
        <p:nvSpPr>
          <p:cNvPr id="33798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Portable Career Path</a:t>
            </a:r>
          </a:p>
        </p:txBody>
      </p:sp>
      <p:pic>
        <p:nvPicPr>
          <p:cNvPr id="1016837" name="Picture 5" descr="09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"/>
          <a:stretch>
            <a:fillRect/>
          </a:stretch>
        </p:blipFill>
        <p:spPr bwMode="auto">
          <a:xfrm>
            <a:off x="239713" y="1235075"/>
            <a:ext cx="8561387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1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9–</a:t>
            </a:r>
            <a:fld id="{E9DAEC5B-5082-44B7-8BEA-8DDCAC2EA497}" type="slidenum">
              <a:rPr lang="en-US" sz="900"/>
              <a:pPr eaLnBrk="1" hangingPunct="1"/>
              <a:t>22</a:t>
            </a:fld>
            <a:endParaRPr lang="en-US" sz="900"/>
          </a:p>
        </p:txBody>
      </p:sp>
      <p:sp>
        <p:nvSpPr>
          <p:cNvPr id="105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Career Transitions and HR</a:t>
            </a:r>
          </a:p>
        </p:txBody>
      </p:sp>
      <p:grpSp>
        <p:nvGrpSpPr>
          <p:cNvPr id="1056771" name="Group 3"/>
          <p:cNvGrpSpPr>
            <a:grpSpLocks/>
          </p:cNvGrpSpPr>
          <p:nvPr/>
        </p:nvGrpSpPr>
        <p:grpSpPr bwMode="auto">
          <a:xfrm>
            <a:off x="330200" y="1349375"/>
            <a:ext cx="8448675" cy="4000500"/>
            <a:chOff x="208" y="720"/>
            <a:chExt cx="5322" cy="2520"/>
          </a:xfrm>
        </p:grpSpPr>
        <p:pic>
          <p:nvPicPr>
            <p:cNvPr id="34822" name="Picture 4" descr="01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" y="720"/>
              <a:ext cx="5322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3" name="Text Box 5"/>
            <p:cNvSpPr txBox="1">
              <a:spLocks noChangeArrowheads="1"/>
            </p:cNvSpPr>
            <p:nvPr/>
          </p:nvSpPr>
          <p:spPr bwMode="auto">
            <a:xfrm>
              <a:off x="2304" y="987"/>
              <a:ext cx="1118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Entry Shock for New Employees</a:t>
              </a:r>
            </a:p>
          </p:txBody>
        </p:sp>
        <p:sp>
          <p:nvSpPr>
            <p:cNvPr id="34824" name="Text Box 6"/>
            <p:cNvSpPr txBox="1">
              <a:spLocks noChangeArrowheads="1"/>
            </p:cNvSpPr>
            <p:nvPr/>
          </p:nvSpPr>
          <p:spPr bwMode="auto">
            <a:xfrm>
              <a:off x="518" y="2487"/>
              <a:ext cx="97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Supervisors</a:t>
              </a:r>
            </a:p>
          </p:txBody>
        </p:sp>
        <p:sp>
          <p:nvSpPr>
            <p:cNvPr id="34825" name="Text Box 7"/>
            <p:cNvSpPr txBox="1">
              <a:spLocks noChangeArrowheads="1"/>
            </p:cNvSpPr>
            <p:nvPr/>
          </p:nvSpPr>
          <p:spPr bwMode="auto">
            <a:xfrm>
              <a:off x="1740" y="2487"/>
              <a:ext cx="9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Feedback</a:t>
              </a:r>
            </a:p>
          </p:txBody>
        </p:sp>
        <p:sp>
          <p:nvSpPr>
            <p:cNvPr id="34826" name="Text Box 8"/>
            <p:cNvSpPr txBox="1">
              <a:spLocks noChangeArrowheads="1"/>
            </p:cNvSpPr>
            <p:nvPr/>
          </p:nvSpPr>
          <p:spPr bwMode="auto">
            <a:xfrm>
              <a:off x="3073" y="2488"/>
              <a:ext cx="9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Time</a:t>
              </a:r>
            </a:p>
          </p:txBody>
        </p:sp>
        <p:sp>
          <p:nvSpPr>
            <p:cNvPr id="34827" name="Text Box 9"/>
            <p:cNvSpPr txBox="1">
              <a:spLocks noChangeArrowheads="1"/>
            </p:cNvSpPr>
            <p:nvPr/>
          </p:nvSpPr>
          <p:spPr bwMode="auto">
            <a:xfrm>
              <a:off x="4292" y="2488"/>
              <a:ext cx="9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The Work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56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9–</a:t>
            </a:r>
            <a:fld id="{34BBA866-9B41-4750-9BBD-2348459C33E8}" type="slidenum">
              <a:rPr lang="en-US" sz="900"/>
              <a:pPr eaLnBrk="1" hangingPunct="1"/>
              <a:t>23</a:t>
            </a:fld>
            <a:endParaRPr lang="en-US" sz="900"/>
          </a:p>
        </p:txBody>
      </p:sp>
      <p:sp>
        <p:nvSpPr>
          <p:cNvPr id="105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Special Individual Career Issues</a:t>
            </a:r>
          </a:p>
        </p:txBody>
      </p:sp>
      <p:grpSp>
        <p:nvGrpSpPr>
          <p:cNvPr id="1058819" name="Group 3"/>
          <p:cNvGrpSpPr>
            <a:grpSpLocks/>
          </p:cNvGrpSpPr>
          <p:nvPr/>
        </p:nvGrpSpPr>
        <p:grpSpPr bwMode="auto">
          <a:xfrm>
            <a:off x="1736725" y="960438"/>
            <a:ext cx="5668963" cy="5211762"/>
            <a:chOff x="1038" y="700"/>
            <a:chExt cx="3916" cy="3361"/>
          </a:xfrm>
        </p:grpSpPr>
        <p:pic>
          <p:nvPicPr>
            <p:cNvPr id="35846" name="Picture 4" descr="010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" y="700"/>
              <a:ext cx="3916" cy="3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7" name="Text Box 5"/>
            <p:cNvSpPr txBox="1">
              <a:spLocks noChangeArrowheads="1"/>
            </p:cNvSpPr>
            <p:nvPr/>
          </p:nvSpPr>
          <p:spPr bwMode="auto">
            <a:xfrm>
              <a:off x="2516" y="1909"/>
              <a:ext cx="899" cy="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Special Individual Career 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Issues</a:t>
              </a:r>
            </a:p>
          </p:txBody>
        </p:sp>
        <p:sp>
          <p:nvSpPr>
            <p:cNvPr id="35848" name="Text Box 6"/>
            <p:cNvSpPr txBox="1">
              <a:spLocks noChangeArrowheads="1"/>
            </p:cNvSpPr>
            <p:nvPr/>
          </p:nvSpPr>
          <p:spPr bwMode="auto">
            <a:xfrm>
              <a:off x="1210" y="875"/>
              <a:ext cx="1500" cy="6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Technical and Professional Workers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400" b="1" i="1">
                  <a:latin typeface="Trebuchet MS" pitchFamily="34" charset="0"/>
                </a:rPr>
                <a:t>Dual Career Ladders</a:t>
              </a:r>
            </a:p>
          </p:txBody>
        </p:sp>
        <p:sp>
          <p:nvSpPr>
            <p:cNvPr id="35849" name="Text Box 7"/>
            <p:cNvSpPr txBox="1">
              <a:spLocks noChangeArrowheads="1"/>
            </p:cNvSpPr>
            <p:nvPr/>
          </p:nvSpPr>
          <p:spPr bwMode="auto">
            <a:xfrm>
              <a:off x="3168" y="965"/>
              <a:ext cx="1460" cy="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Women and Careers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400" b="1" i="1">
                  <a:latin typeface="Trebuchet MS" pitchFamily="34" charset="0"/>
                </a:rPr>
                <a:t>Sequencing</a:t>
              </a:r>
              <a:br>
                <a:rPr lang="en-US" sz="1400" b="1" i="1">
                  <a:latin typeface="Trebuchet MS" pitchFamily="34" charset="0"/>
                </a:rPr>
              </a:br>
              <a:r>
                <a:rPr lang="en-US" sz="1400" b="1" i="1">
                  <a:latin typeface="Trebuchet MS" pitchFamily="34" charset="0"/>
                </a:rPr>
                <a:t>Glass Ceiling</a:t>
              </a:r>
            </a:p>
          </p:txBody>
        </p:sp>
        <p:sp>
          <p:nvSpPr>
            <p:cNvPr id="35850" name="Text Box 8"/>
            <p:cNvSpPr txBox="1">
              <a:spLocks noChangeArrowheads="1"/>
            </p:cNvSpPr>
            <p:nvPr/>
          </p:nvSpPr>
          <p:spPr bwMode="auto">
            <a:xfrm>
              <a:off x="3186" y="3070"/>
              <a:ext cx="1440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Dual-Career Couples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400" b="1" i="1">
                  <a:latin typeface="Trebuchet MS" pitchFamily="34" charset="0"/>
                </a:rPr>
                <a:t>Family-Career Issues</a:t>
              </a:r>
              <a:br>
                <a:rPr lang="en-US" sz="1400" b="1" i="1">
                  <a:latin typeface="Trebuchet MS" pitchFamily="34" charset="0"/>
                </a:rPr>
              </a:br>
              <a:r>
                <a:rPr lang="en-US" sz="1400" b="1" i="1">
                  <a:latin typeface="Trebuchet MS" pitchFamily="34" charset="0"/>
                </a:rPr>
                <a:t>Relocation</a:t>
              </a:r>
            </a:p>
          </p:txBody>
        </p:sp>
        <p:sp>
          <p:nvSpPr>
            <p:cNvPr id="35851" name="Text Box 9"/>
            <p:cNvSpPr txBox="1">
              <a:spLocks noChangeArrowheads="1"/>
            </p:cNvSpPr>
            <p:nvPr/>
          </p:nvSpPr>
          <p:spPr bwMode="auto">
            <a:xfrm>
              <a:off x="1231" y="3071"/>
              <a:ext cx="149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Global Career Concerns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400" b="1" i="1">
                  <a:latin typeface="Trebuchet MS" pitchFamily="34" charset="0"/>
                </a:rPr>
                <a:t>Repatriation</a:t>
              </a:r>
              <a:br>
                <a:rPr lang="en-US" sz="1400" b="1" i="1">
                  <a:latin typeface="Trebuchet MS" pitchFamily="34" charset="0"/>
                </a:rPr>
              </a:br>
              <a:r>
                <a:rPr lang="en-US" sz="1400" b="1" i="1">
                  <a:latin typeface="Trebuchet MS" pitchFamily="34" charset="0"/>
                </a:rPr>
                <a:t>Global Development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5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9–</a:t>
            </a:r>
            <a:fld id="{6F4B1DDA-8E47-41EC-81B3-2D7A5D3EEBAF}" type="slidenum">
              <a:rPr lang="en-US" sz="900"/>
              <a:pPr eaLnBrk="1" hangingPunct="1"/>
              <a:t>24</a:t>
            </a:fld>
            <a:endParaRPr lang="en-US" sz="900"/>
          </a:p>
        </p:txBody>
      </p:sp>
      <p:sp>
        <p:nvSpPr>
          <p:cNvPr id="106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Developing Human Resources</a:t>
            </a:r>
          </a:p>
        </p:txBody>
      </p:sp>
      <p:sp>
        <p:nvSpPr>
          <p:cNvPr id="106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Development</a:t>
            </a:r>
          </a:p>
          <a:p>
            <a:pPr lvl="1" eaLnBrk="1" hangingPunct="1">
              <a:defRPr/>
            </a:pPr>
            <a:r>
              <a:rPr lang="en-US" smtClean="0"/>
              <a:t>Efforts to improve employees’ abilities to handle a variety of assignments and to cultivate employees’ capabilities beyond those required by the current job.</a:t>
            </a:r>
          </a:p>
          <a:p>
            <a:pPr eaLnBrk="1" hangingPunct="1">
              <a:defRPr/>
            </a:pPr>
            <a:r>
              <a:rPr lang="en-US" smtClean="0"/>
              <a:t>Developing Specific Capabilities/Competencies</a:t>
            </a:r>
          </a:p>
          <a:p>
            <a:pPr lvl="1" eaLnBrk="1" hangingPunct="1">
              <a:defRPr/>
            </a:pPr>
            <a:r>
              <a:rPr lang="en-US" smtClean="0"/>
              <a:t>Lifelong learning</a:t>
            </a:r>
          </a:p>
          <a:p>
            <a:pPr lvl="1" eaLnBrk="1" hangingPunct="1">
              <a:defRPr/>
            </a:pPr>
            <a:r>
              <a:rPr lang="en-US" smtClean="0"/>
              <a:t>Redevelopment</a:t>
            </a:r>
          </a:p>
        </p:txBody>
      </p:sp>
      <p:pic>
        <p:nvPicPr>
          <p:cNvPr id="36870" name="Picture 4" descr="j01977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3794125"/>
            <a:ext cx="3097213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9–</a:t>
            </a:r>
            <a:fld id="{4A86C274-5A77-41CF-9348-122F76C20EF1}" type="slidenum">
              <a:rPr lang="en-US" sz="900"/>
              <a:pPr eaLnBrk="1" hangingPunct="1"/>
              <a:t>25</a:t>
            </a:fld>
            <a:endParaRPr lang="en-US" sz="900"/>
          </a:p>
        </p:txBody>
      </p:sp>
      <p:sp>
        <p:nvSpPr>
          <p:cNvPr id="111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Possible Development Focuses</a:t>
            </a:r>
          </a:p>
        </p:txBody>
      </p:sp>
      <p:grpSp>
        <p:nvGrpSpPr>
          <p:cNvPr id="1112067" name="Group 3"/>
          <p:cNvGrpSpPr>
            <a:grpSpLocks/>
          </p:cNvGrpSpPr>
          <p:nvPr/>
        </p:nvGrpSpPr>
        <p:grpSpPr bwMode="auto">
          <a:xfrm>
            <a:off x="439738" y="1192213"/>
            <a:ext cx="8594725" cy="4430712"/>
            <a:chOff x="277" y="751"/>
            <a:chExt cx="5414" cy="2791"/>
          </a:xfrm>
        </p:grpSpPr>
        <p:pic>
          <p:nvPicPr>
            <p:cNvPr id="37894" name="Picture 4" descr="010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" y="751"/>
              <a:ext cx="5414" cy="2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5" name="Text Box 5"/>
            <p:cNvSpPr txBox="1">
              <a:spLocks noChangeArrowheads="1"/>
            </p:cNvSpPr>
            <p:nvPr/>
          </p:nvSpPr>
          <p:spPr bwMode="auto">
            <a:xfrm>
              <a:off x="500" y="980"/>
              <a:ext cx="21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For Managers</a:t>
              </a:r>
            </a:p>
          </p:txBody>
        </p:sp>
        <p:sp>
          <p:nvSpPr>
            <p:cNvPr id="37896" name="Text Box 6"/>
            <p:cNvSpPr txBox="1">
              <a:spLocks noChangeArrowheads="1"/>
            </p:cNvSpPr>
            <p:nvPr/>
          </p:nvSpPr>
          <p:spPr bwMode="auto">
            <a:xfrm>
              <a:off x="3053" y="980"/>
              <a:ext cx="22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For Technical Personnel</a:t>
              </a:r>
            </a:p>
          </p:txBody>
        </p:sp>
        <p:sp>
          <p:nvSpPr>
            <p:cNvPr id="37897" name="Text Box 7"/>
            <p:cNvSpPr txBox="1">
              <a:spLocks noChangeArrowheads="1"/>
            </p:cNvSpPr>
            <p:nvPr/>
          </p:nvSpPr>
          <p:spPr bwMode="auto">
            <a:xfrm>
              <a:off x="500" y="1502"/>
              <a:ext cx="2132" cy="1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bIns="0" anchorCtr="1"/>
            <a:lstStyle>
              <a:lvl1pPr marL="179388" indent="-179388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600" b="1">
                  <a:latin typeface="Trebuchet MS" pitchFamily="34" charset="0"/>
                </a:rPr>
                <a:t>An action orientation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600" b="1">
                  <a:latin typeface="Trebuchet MS" pitchFamily="34" charset="0"/>
                </a:rPr>
                <a:t>Quality decision-making skills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600" b="1">
                  <a:latin typeface="Trebuchet MS" pitchFamily="34" charset="0"/>
                </a:rPr>
                <a:t>Ethical values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600" b="1">
                  <a:latin typeface="Trebuchet MS" pitchFamily="34" charset="0"/>
                </a:rPr>
                <a:t>Technical skills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600" b="1">
                  <a:latin typeface="Trebuchet MS" pitchFamily="34" charset="0"/>
                </a:rPr>
                <a:t>Team building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600" b="1">
                  <a:latin typeface="Trebuchet MS" pitchFamily="34" charset="0"/>
                </a:rPr>
                <a:t>Developing subordinates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600" b="1">
                  <a:latin typeface="Trebuchet MS" pitchFamily="34" charset="0"/>
                </a:rPr>
                <a:t>Direct others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600" b="1">
                  <a:latin typeface="Trebuchet MS" pitchFamily="34" charset="0"/>
                </a:rPr>
                <a:t>Dealing with uncertainty</a:t>
              </a:r>
            </a:p>
          </p:txBody>
        </p:sp>
        <p:sp>
          <p:nvSpPr>
            <p:cNvPr id="37898" name="Text Box 8"/>
            <p:cNvSpPr txBox="1">
              <a:spLocks noChangeArrowheads="1"/>
            </p:cNvSpPr>
            <p:nvPr/>
          </p:nvSpPr>
          <p:spPr bwMode="auto">
            <a:xfrm>
              <a:off x="3080" y="1502"/>
              <a:ext cx="2207" cy="1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bIns="0" anchorCtr="1"/>
            <a:lstStyle>
              <a:lvl1pPr marL="179388" indent="-179388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600" b="1">
                  <a:latin typeface="Trebuchet MS" pitchFamily="34" charset="0"/>
                </a:rPr>
                <a:t>Ability to work under pressure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600" b="1">
                  <a:latin typeface="Trebuchet MS" pitchFamily="34" charset="0"/>
                </a:rPr>
                <a:t>Ability to work independently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600" b="1">
                  <a:latin typeface="Trebuchet MS" pitchFamily="34" charset="0"/>
                </a:rPr>
                <a:t>To solve problems quickly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600" b="1">
                  <a:latin typeface="Trebuchet MS" pitchFamily="34" charset="0"/>
                </a:rPr>
                <a:t>To use past knowledge in a new situation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1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9–</a:t>
            </a:r>
            <a:fld id="{60C71C6E-296D-4028-B002-0D5C2C1F3E0B}" type="slidenum">
              <a:rPr lang="en-US" sz="900"/>
              <a:pPr eaLnBrk="1" hangingPunct="1"/>
              <a:t>26</a:t>
            </a:fld>
            <a:endParaRPr lang="en-US" sz="900"/>
          </a:p>
        </p:txBody>
      </p:sp>
      <p:sp>
        <p:nvSpPr>
          <p:cNvPr id="38916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17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9–7</a:t>
            </a:r>
          </a:p>
        </p:txBody>
      </p:sp>
      <p:sp>
        <p:nvSpPr>
          <p:cNvPr id="38918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Development versus Training</a:t>
            </a:r>
          </a:p>
        </p:txBody>
      </p:sp>
      <p:pic>
        <p:nvPicPr>
          <p:cNvPr id="1018885" name="Picture 5" descr="09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868363"/>
            <a:ext cx="8332788" cy="541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18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18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9–</a:t>
            </a:r>
            <a:fld id="{BADC0878-9056-4569-87EE-C0FC0F5DB6E9}" type="slidenum">
              <a:rPr lang="en-US" sz="900"/>
              <a:pPr eaLnBrk="1" hangingPunct="1"/>
              <a:t>27</a:t>
            </a:fld>
            <a:endParaRPr lang="en-US" sz="900"/>
          </a:p>
        </p:txBody>
      </p:sp>
      <p:sp>
        <p:nvSpPr>
          <p:cNvPr id="106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Developing Human Resources (cont’d)</a:t>
            </a:r>
          </a:p>
        </p:txBody>
      </p:sp>
      <p:grpSp>
        <p:nvGrpSpPr>
          <p:cNvPr id="1064963" name="Group 3"/>
          <p:cNvGrpSpPr>
            <a:grpSpLocks/>
          </p:cNvGrpSpPr>
          <p:nvPr/>
        </p:nvGrpSpPr>
        <p:grpSpPr bwMode="auto">
          <a:xfrm>
            <a:off x="246063" y="1508125"/>
            <a:ext cx="8686800" cy="4114800"/>
            <a:chOff x="155" y="920"/>
            <a:chExt cx="5472" cy="2392"/>
          </a:xfrm>
        </p:grpSpPr>
        <p:pic>
          <p:nvPicPr>
            <p:cNvPr id="39942" name="Picture 4" descr="01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920"/>
              <a:ext cx="5472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3" name="Text Box 5"/>
            <p:cNvSpPr txBox="1">
              <a:spLocks noChangeArrowheads="1"/>
            </p:cNvSpPr>
            <p:nvPr/>
          </p:nvSpPr>
          <p:spPr bwMode="auto">
            <a:xfrm>
              <a:off x="1613" y="1171"/>
              <a:ext cx="2500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Employee Development </a:t>
              </a:r>
              <a:br>
                <a:rPr lang="en-US" sz="2000" b="1">
                  <a:latin typeface="Trebuchet MS" pitchFamily="34" charset="0"/>
                </a:rPr>
              </a:br>
              <a:r>
                <a:rPr lang="en-US" sz="2000" b="1">
                  <a:latin typeface="Trebuchet MS" pitchFamily="34" charset="0"/>
                </a:rPr>
                <a:t>Needs Analysis Methods</a:t>
              </a:r>
            </a:p>
          </p:txBody>
        </p:sp>
        <p:sp>
          <p:nvSpPr>
            <p:cNvPr id="39944" name="Text Box 6"/>
            <p:cNvSpPr txBox="1">
              <a:spLocks noChangeArrowheads="1"/>
            </p:cNvSpPr>
            <p:nvPr/>
          </p:nvSpPr>
          <p:spPr bwMode="auto">
            <a:xfrm>
              <a:off x="464" y="2435"/>
              <a:ext cx="1206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Assessment Centers</a:t>
              </a:r>
              <a:endParaRPr lang="en-US" sz="1600" b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  <p:sp>
          <p:nvSpPr>
            <p:cNvPr id="39945" name="Text Box 7"/>
            <p:cNvSpPr txBox="1">
              <a:spLocks noChangeArrowheads="1"/>
            </p:cNvSpPr>
            <p:nvPr/>
          </p:nvSpPr>
          <p:spPr bwMode="auto">
            <a:xfrm>
              <a:off x="2183" y="2434"/>
              <a:ext cx="1382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Psychological Testing</a:t>
              </a:r>
              <a:endParaRPr lang="en-US" sz="1600" b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  <p:sp>
          <p:nvSpPr>
            <p:cNvPr id="39946" name="Text Box 8"/>
            <p:cNvSpPr txBox="1">
              <a:spLocks noChangeArrowheads="1"/>
            </p:cNvSpPr>
            <p:nvPr/>
          </p:nvSpPr>
          <p:spPr bwMode="auto">
            <a:xfrm>
              <a:off x="4032" y="2435"/>
              <a:ext cx="1262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Performance Appraisals</a:t>
              </a:r>
              <a:endParaRPr lang="en-US" sz="1600" b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64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9–</a:t>
            </a:r>
            <a:fld id="{1A2F1CF0-B74B-4221-87D7-F230A3604107}" type="slidenum">
              <a:rPr lang="en-US" sz="900"/>
              <a:pPr eaLnBrk="1" hangingPunct="1"/>
              <a:t>28</a:t>
            </a:fld>
            <a:endParaRPr lang="en-US" sz="900"/>
          </a:p>
        </p:txBody>
      </p:sp>
      <p:sp>
        <p:nvSpPr>
          <p:cNvPr id="40964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65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9–8</a:t>
            </a:r>
          </a:p>
        </p:txBody>
      </p:sp>
      <p:sp>
        <p:nvSpPr>
          <p:cNvPr id="40966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HR Development Approaches</a:t>
            </a:r>
          </a:p>
        </p:txBody>
      </p:sp>
      <p:pic>
        <p:nvPicPr>
          <p:cNvPr id="1020933" name="Picture 5" descr="09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92263"/>
            <a:ext cx="8504238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0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9–</a:t>
            </a:r>
            <a:fld id="{EA8BBCF8-CF7A-49E4-86A5-DE80460B9B16}" type="slidenum">
              <a:rPr lang="en-US" sz="900"/>
              <a:pPr eaLnBrk="1" hangingPunct="1"/>
              <a:t>29</a:t>
            </a:fld>
            <a:endParaRPr lang="en-US" sz="900"/>
          </a:p>
        </p:txBody>
      </p:sp>
      <p:sp>
        <p:nvSpPr>
          <p:cNvPr id="41988" name="Line 2"/>
          <p:cNvSpPr>
            <a:spLocks noChangeShapeType="1"/>
          </p:cNvSpPr>
          <p:nvPr/>
        </p:nvSpPr>
        <p:spPr bwMode="auto">
          <a:xfrm>
            <a:off x="460375" y="1017588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89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9–9</a:t>
            </a:r>
          </a:p>
        </p:txBody>
      </p:sp>
      <p:sp>
        <p:nvSpPr>
          <p:cNvPr id="41990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4664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Possible Means for Developing Employees </a:t>
            </a:r>
            <a:b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</a:b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in a Learning Organization</a:t>
            </a:r>
          </a:p>
        </p:txBody>
      </p:sp>
      <p:pic>
        <p:nvPicPr>
          <p:cNvPr id="1022981" name="Picture 5" descr="09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76400"/>
            <a:ext cx="822166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9–</a:t>
            </a:r>
            <a:fld id="{DFA43EEF-30AF-4912-9056-13513B79C9A5}" type="slidenum">
              <a:rPr lang="en-US" sz="900"/>
              <a:pPr eaLnBrk="1" hangingPunct="1"/>
              <a:t>3</a:t>
            </a:fld>
            <a:endParaRPr lang="en-US" sz="900"/>
          </a:p>
        </p:txBody>
      </p:sp>
      <p:sp>
        <p:nvSpPr>
          <p:cNvPr id="103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Why Talent Management Is Needed</a:t>
            </a:r>
          </a:p>
        </p:txBody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  <a:defRPr/>
            </a:pPr>
            <a:r>
              <a:rPr lang="en-US" sz="2400" smtClean="0"/>
              <a:t>Impending retirement of experienced baby boomers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sz="2400" smtClean="0"/>
              <a:t>A shortage of young people entering the workforce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sz="2400" smtClean="0"/>
              <a:t>High school graduates who lack writing and verbal communication skills, as well as a work ethic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sz="2400" smtClean="0"/>
              <a:t>College graduates with weak writing, leadership, critical thinking, and creativity skills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sz="2400" smtClean="0"/>
              <a:t>Companies unprepared for a sudden loss of leadership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sz="2400" smtClean="0"/>
              <a:t>Lack of accountability for managers and executives in developing their direct reports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9–</a:t>
            </a:r>
            <a:fld id="{173AE994-447E-4EB1-8D8E-B9FA4830344C}" type="slidenum">
              <a:rPr lang="en-US" sz="900"/>
              <a:pPr eaLnBrk="1" hangingPunct="1"/>
              <a:t>30</a:t>
            </a:fld>
            <a:endParaRPr lang="en-US" sz="900"/>
          </a:p>
        </p:txBody>
      </p:sp>
      <p:sp>
        <p:nvSpPr>
          <p:cNvPr id="43012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13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9–10</a:t>
            </a:r>
          </a:p>
        </p:txBody>
      </p:sp>
      <p:sp>
        <p:nvSpPr>
          <p:cNvPr id="43014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Management Lessons Learned from Job Experience</a:t>
            </a:r>
          </a:p>
        </p:txBody>
      </p:sp>
      <p:pic>
        <p:nvPicPr>
          <p:cNvPr id="1025029" name="Picture 5" descr="09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68363"/>
            <a:ext cx="6538913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5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9–</a:t>
            </a:r>
            <a:fld id="{F965D4F3-8663-4F7C-8CBA-94C5D8DAABA6}" type="slidenum">
              <a:rPr lang="en-US" sz="900"/>
              <a:pPr eaLnBrk="1" hangingPunct="1"/>
              <a:t>31</a:t>
            </a:fld>
            <a:endParaRPr lang="en-US" sz="900"/>
          </a:p>
        </p:txBody>
      </p:sp>
      <p:sp>
        <p:nvSpPr>
          <p:cNvPr id="111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Supervisor Development</a:t>
            </a:r>
          </a:p>
        </p:txBody>
      </p:sp>
      <p:grpSp>
        <p:nvGrpSpPr>
          <p:cNvPr id="1114115" name="Group 3"/>
          <p:cNvGrpSpPr>
            <a:grpSpLocks/>
          </p:cNvGrpSpPr>
          <p:nvPr/>
        </p:nvGrpSpPr>
        <p:grpSpPr bwMode="auto">
          <a:xfrm>
            <a:off x="246063" y="1460500"/>
            <a:ext cx="8686800" cy="3797300"/>
            <a:chOff x="155" y="920"/>
            <a:chExt cx="5472" cy="2392"/>
          </a:xfrm>
        </p:grpSpPr>
        <p:pic>
          <p:nvPicPr>
            <p:cNvPr id="44038" name="Picture 4" descr="01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920"/>
              <a:ext cx="5472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39" name="Text Box 5"/>
            <p:cNvSpPr txBox="1">
              <a:spLocks noChangeArrowheads="1"/>
            </p:cNvSpPr>
            <p:nvPr/>
          </p:nvSpPr>
          <p:spPr bwMode="auto">
            <a:xfrm>
              <a:off x="1613" y="1250"/>
              <a:ext cx="25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Supervisor Development Topics</a:t>
              </a:r>
            </a:p>
          </p:txBody>
        </p:sp>
        <p:sp>
          <p:nvSpPr>
            <p:cNvPr id="44040" name="Text Box 6"/>
            <p:cNvSpPr txBox="1">
              <a:spLocks noChangeArrowheads="1"/>
            </p:cNvSpPr>
            <p:nvPr/>
          </p:nvSpPr>
          <p:spPr bwMode="auto">
            <a:xfrm>
              <a:off x="464" y="2333"/>
              <a:ext cx="1206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Basic management responsibilities</a:t>
              </a:r>
            </a:p>
          </p:txBody>
        </p:sp>
        <p:sp>
          <p:nvSpPr>
            <p:cNvPr id="44041" name="Text Box 7"/>
            <p:cNvSpPr txBox="1">
              <a:spLocks noChangeArrowheads="1"/>
            </p:cNvSpPr>
            <p:nvPr/>
          </p:nvSpPr>
          <p:spPr bwMode="auto">
            <a:xfrm>
              <a:off x="2183" y="2419"/>
              <a:ext cx="138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Time 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800" b="1">
                  <a:latin typeface="Trebuchet MS" pitchFamily="34" charset="0"/>
                </a:rPr>
                <a:t>management</a:t>
              </a:r>
            </a:p>
          </p:txBody>
        </p:sp>
        <p:sp>
          <p:nvSpPr>
            <p:cNvPr id="44042" name="Text Box 8"/>
            <p:cNvSpPr txBox="1">
              <a:spLocks noChangeArrowheads="1"/>
            </p:cNvSpPr>
            <p:nvPr/>
          </p:nvSpPr>
          <p:spPr bwMode="auto">
            <a:xfrm>
              <a:off x="4032" y="2420"/>
              <a:ext cx="126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Human relations training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1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9–</a:t>
            </a:r>
            <a:fld id="{FC0DA0D4-5EED-4245-A2AE-575D74C898C6}" type="slidenum">
              <a:rPr lang="en-US" sz="900"/>
              <a:pPr eaLnBrk="1" hangingPunct="1"/>
              <a:t>32</a:t>
            </a:fld>
            <a:endParaRPr lang="en-US" sz="900"/>
          </a:p>
        </p:txBody>
      </p:sp>
      <p:sp>
        <p:nvSpPr>
          <p:cNvPr id="111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390525"/>
            <a:ext cx="6059488" cy="57943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Leadership Development</a:t>
            </a:r>
          </a:p>
        </p:txBody>
      </p:sp>
      <p:grpSp>
        <p:nvGrpSpPr>
          <p:cNvPr id="1116163" name="Group 3"/>
          <p:cNvGrpSpPr>
            <a:grpSpLocks/>
          </p:cNvGrpSpPr>
          <p:nvPr/>
        </p:nvGrpSpPr>
        <p:grpSpPr bwMode="auto">
          <a:xfrm>
            <a:off x="822325" y="1544638"/>
            <a:ext cx="7616825" cy="4627562"/>
            <a:chOff x="518" y="757"/>
            <a:chExt cx="4798" cy="2915"/>
          </a:xfrm>
        </p:grpSpPr>
        <p:grpSp>
          <p:nvGrpSpPr>
            <p:cNvPr id="45062" name="Group 4"/>
            <p:cNvGrpSpPr>
              <a:grpSpLocks/>
            </p:cNvGrpSpPr>
            <p:nvPr/>
          </p:nvGrpSpPr>
          <p:grpSpPr bwMode="auto">
            <a:xfrm>
              <a:off x="2072" y="1769"/>
              <a:ext cx="1632" cy="831"/>
              <a:chOff x="2177" y="1757"/>
              <a:chExt cx="1394" cy="1152"/>
            </a:xfrm>
          </p:grpSpPr>
          <p:pic>
            <p:nvPicPr>
              <p:cNvPr id="45087" name="Picture 5" descr="GrnBox0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7" y="1757"/>
                <a:ext cx="1394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088" name="Text Box 6"/>
              <p:cNvSpPr txBox="1">
                <a:spLocks noChangeArrowheads="1"/>
              </p:cNvSpPr>
              <p:nvPr/>
            </p:nvSpPr>
            <p:spPr bwMode="auto">
              <a:xfrm>
                <a:off x="2270" y="186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800" b="1">
                    <a:latin typeface="Trebuchet MS" pitchFamily="34" charset="0"/>
                  </a:rPr>
                  <a:t>Leadership Development</a:t>
                </a:r>
              </a:p>
            </p:txBody>
          </p:sp>
        </p:grpSp>
        <p:pic>
          <p:nvPicPr>
            <p:cNvPr id="45063" name="Picture 7" descr="010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70151" flipV="1">
              <a:off x="1793" y="1933"/>
              <a:ext cx="170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4" name="Picture 8" descr="010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4" y="1322"/>
              <a:ext cx="170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065" name="Group 9"/>
            <p:cNvGrpSpPr>
              <a:grpSpLocks/>
            </p:cNvGrpSpPr>
            <p:nvPr/>
          </p:nvGrpSpPr>
          <p:grpSpPr bwMode="auto">
            <a:xfrm>
              <a:off x="518" y="1886"/>
              <a:ext cx="1324" cy="714"/>
              <a:chOff x="715" y="1457"/>
              <a:chExt cx="1401" cy="703"/>
            </a:xfrm>
          </p:grpSpPr>
          <p:pic>
            <p:nvPicPr>
              <p:cNvPr id="45083" name="Picture 10" descr="Boxshdow0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5084" name="Group 11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45085" name="Rectangle 12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7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>
                    <a:latin typeface="Trebuchet MS" pitchFamily="34" charset="0"/>
                  </a:endParaRPr>
                </a:p>
              </p:txBody>
            </p:sp>
            <p:sp>
              <p:nvSpPr>
                <p:cNvPr id="45086" name="Text Box 13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8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600" b="1">
                      <a:latin typeface="Trebuchet MS" pitchFamily="34" charset="0"/>
                    </a:rPr>
                    <a:t>Coaching</a:t>
                  </a:r>
                </a:p>
              </p:txBody>
            </p:sp>
          </p:grpSp>
        </p:grpSp>
        <p:grpSp>
          <p:nvGrpSpPr>
            <p:cNvPr id="45066" name="Group 14"/>
            <p:cNvGrpSpPr>
              <a:grpSpLocks/>
            </p:cNvGrpSpPr>
            <p:nvPr/>
          </p:nvGrpSpPr>
          <p:grpSpPr bwMode="auto">
            <a:xfrm>
              <a:off x="2246" y="757"/>
              <a:ext cx="1382" cy="714"/>
              <a:chOff x="715" y="1457"/>
              <a:chExt cx="1401" cy="703"/>
            </a:xfrm>
          </p:grpSpPr>
          <p:pic>
            <p:nvPicPr>
              <p:cNvPr id="45079" name="Picture 15" descr="Boxshdow0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5080" name="Group 16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45081" name="Rectangle 17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7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>
                    <a:latin typeface="Trebuchet MS" pitchFamily="34" charset="0"/>
                  </a:endParaRPr>
                </a:p>
              </p:txBody>
            </p:sp>
            <p:sp>
              <p:nvSpPr>
                <p:cNvPr id="45082" name="Text Box 18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8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600" b="1">
                      <a:latin typeface="Trebuchet MS" pitchFamily="34" charset="0"/>
                    </a:rPr>
                    <a:t>Modeling</a:t>
                  </a:r>
                </a:p>
              </p:txBody>
            </p:sp>
          </p:grpSp>
        </p:grpSp>
        <p:grpSp>
          <p:nvGrpSpPr>
            <p:cNvPr id="45067" name="Group 19"/>
            <p:cNvGrpSpPr>
              <a:grpSpLocks/>
            </p:cNvGrpSpPr>
            <p:nvPr/>
          </p:nvGrpSpPr>
          <p:grpSpPr bwMode="auto">
            <a:xfrm>
              <a:off x="4032" y="1884"/>
              <a:ext cx="1284" cy="714"/>
              <a:chOff x="715" y="1457"/>
              <a:chExt cx="1401" cy="703"/>
            </a:xfrm>
          </p:grpSpPr>
          <p:pic>
            <p:nvPicPr>
              <p:cNvPr id="45075" name="Picture 20" descr="Boxshdow0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5076" name="Group 21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45077" name="Rectangle 22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7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>
                    <a:latin typeface="Trebuchet MS" pitchFamily="34" charset="0"/>
                  </a:endParaRPr>
                </a:p>
              </p:txBody>
            </p:sp>
            <p:sp>
              <p:nvSpPr>
                <p:cNvPr id="45078" name="Text Box 23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8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600" b="1">
                      <a:latin typeface="Trebuchet MS" pitchFamily="34" charset="0"/>
                    </a:rPr>
                    <a:t>Management Mentoring</a:t>
                  </a:r>
                </a:p>
              </p:txBody>
            </p:sp>
          </p:grpSp>
        </p:grpSp>
        <p:pic>
          <p:nvPicPr>
            <p:cNvPr id="45068" name="Picture 24" descr="010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765" y="2506"/>
              <a:ext cx="170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9" name="Picture 25" descr="010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370151" flipH="1" flipV="1">
              <a:off x="3729" y="1931"/>
              <a:ext cx="170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070" name="Group 26"/>
            <p:cNvGrpSpPr>
              <a:grpSpLocks/>
            </p:cNvGrpSpPr>
            <p:nvPr/>
          </p:nvGrpSpPr>
          <p:grpSpPr bwMode="auto">
            <a:xfrm>
              <a:off x="2246" y="2958"/>
              <a:ext cx="1383" cy="714"/>
              <a:chOff x="715" y="1457"/>
              <a:chExt cx="1401" cy="703"/>
            </a:xfrm>
          </p:grpSpPr>
          <p:pic>
            <p:nvPicPr>
              <p:cNvPr id="45071" name="Picture 27" descr="Boxshdow0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5072" name="Group 28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45073" name="Rectangle 29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7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>
                    <a:latin typeface="Trebuchet MS" pitchFamily="34" charset="0"/>
                  </a:endParaRPr>
                </a:p>
              </p:txBody>
            </p:sp>
            <p:sp>
              <p:nvSpPr>
                <p:cNvPr id="45074" name="Text Box 30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8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600" b="1">
                      <a:latin typeface="Trebuchet MS" pitchFamily="34" charset="0"/>
                    </a:rPr>
                    <a:t>Executive </a:t>
                  </a:r>
                  <a:br>
                    <a:rPr lang="en-US" sz="1600" b="1">
                      <a:latin typeface="Trebuchet MS" pitchFamily="34" charset="0"/>
                    </a:rPr>
                  </a:br>
                  <a:r>
                    <a:rPr lang="en-US" sz="1600" b="1">
                      <a:latin typeface="Trebuchet MS" pitchFamily="34" charset="0"/>
                    </a:rPr>
                    <a:t>Education</a:t>
                  </a:r>
                </a:p>
              </p:txBody>
            </p:sp>
          </p:grpSp>
        </p:grp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1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9–</a:t>
            </a:r>
            <a:fld id="{153AB19D-D658-49F5-98D9-5751C08D8B51}" type="slidenum">
              <a:rPr lang="en-US" sz="900"/>
              <a:pPr eaLnBrk="1" hangingPunct="1"/>
              <a:t>33</a:t>
            </a:fld>
            <a:endParaRPr lang="en-US" sz="900"/>
          </a:p>
        </p:txBody>
      </p:sp>
      <p:sp>
        <p:nvSpPr>
          <p:cNvPr id="46084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085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9–11</a:t>
            </a:r>
          </a:p>
        </p:txBody>
      </p:sp>
      <p:sp>
        <p:nvSpPr>
          <p:cNvPr id="46086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Stages in Management Mentoring Relationships</a:t>
            </a:r>
          </a:p>
        </p:txBody>
      </p:sp>
      <p:pic>
        <p:nvPicPr>
          <p:cNvPr id="1027077" name="Picture 5" descr="09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868363"/>
            <a:ext cx="8047037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2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9–</a:t>
            </a:r>
            <a:fld id="{594DB7B7-57CB-4AFF-9E09-BBF1825CD707}" type="slidenum">
              <a:rPr lang="en-US" sz="900"/>
              <a:pPr eaLnBrk="1" hangingPunct="1"/>
              <a:t>34</a:t>
            </a:fld>
            <a:endParaRPr lang="en-US" sz="900"/>
          </a:p>
        </p:txBody>
      </p:sp>
      <p:sp>
        <p:nvSpPr>
          <p:cNvPr id="107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390525"/>
            <a:ext cx="8077200" cy="51911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smtClean="0"/>
              <a:t>Problems with Management Development Efforts</a:t>
            </a:r>
          </a:p>
        </p:txBody>
      </p:sp>
      <p:grpSp>
        <p:nvGrpSpPr>
          <p:cNvPr id="1077251" name="Group 3"/>
          <p:cNvGrpSpPr>
            <a:grpSpLocks/>
          </p:cNvGrpSpPr>
          <p:nvPr/>
        </p:nvGrpSpPr>
        <p:grpSpPr bwMode="auto">
          <a:xfrm>
            <a:off x="1828800" y="960438"/>
            <a:ext cx="6034088" cy="5211762"/>
            <a:chOff x="1038" y="700"/>
            <a:chExt cx="3916" cy="3361"/>
          </a:xfrm>
        </p:grpSpPr>
        <p:pic>
          <p:nvPicPr>
            <p:cNvPr id="47110" name="Picture 4" descr="010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" y="700"/>
              <a:ext cx="3916" cy="3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1" name="Text Box 5"/>
            <p:cNvSpPr txBox="1">
              <a:spLocks noChangeArrowheads="1"/>
            </p:cNvSpPr>
            <p:nvPr/>
          </p:nvSpPr>
          <p:spPr bwMode="auto">
            <a:xfrm>
              <a:off x="2516" y="1950"/>
              <a:ext cx="900" cy="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Common Problems in Management Development</a:t>
              </a:r>
            </a:p>
          </p:txBody>
        </p:sp>
        <p:sp>
          <p:nvSpPr>
            <p:cNvPr id="47112" name="Text Box 6"/>
            <p:cNvSpPr txBox="1">
              <a:spLocks noChangeArrowheads="1"/>
            </p:cNvSpPr>
            <p:nvPr/>
          </p:nvSpPr>
          <p:spPr bwMode="auto">
            <a:xfrm>
              <a:off x="1210" y="1043"/>
              <a:ext cx="1500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Failing to conduct an adequate needs analysis</a:t>
              </a:r>
            </a:p>
          </p:txBody>
        </p:sp>
        <p:sp>
          <p:nvSpPr>
            <p:cNvPr id="47113" name="Text Box 7"/>
            <p:cNvSpPr txBox="1">
              <a:spLocks noChangeArrowheads="1"/>
            </p:cNvSpPr>
            <p:nvPr/>
          </p:nvSpPr>
          <p:spPr bwMode="auto">
            <a:xfrm>
              <a:off x="3168" y="1043"/>
              <a:ext cx="1460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Trying out fad programs or training methods</a:t>
              </a:r>
            </a:p>
          </p:txBody>
        </p:sp>
        <p:sp>
          <p:nvSpPr>
            <p:cNvPr id="47114" name="Text Box 8"/>
            <p:cNvSpPr txBox="1">
              <a:spLocks noChangeArrowheads="1"/>
            </p:cNvSpPr>
            <p:nvPr/>
          </p:nvSpPr>
          <p:spPr bwMode="auto">
            <a:xfrm>
              <a:off x="3186" y="3159"/>
              <a:ext cx="1440" cy="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Substituting training instead of selecting qualified individuals</a:t>
              </a:r>
            </a:p>
          </p:txBody>
        </p:sp>
        <p:sp>
          <p:nvSpPr>
            <p:cNvPr id="47115" name="Text Box 9"/>
            <p:cNvSpPr txBox="1">
              <a:spLocks noChangeArrowheads="1"/>
            </p:cNvSpPr>
            <p:nvPr/>
          </p:nvSpPr>
          <p:spPr bwMode="auto">
            <a:xfrm>
              <a:off x="1231" y="3092"/>
              <a:ext cx="1492" cy="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Failing to address organizational factors that result in encapsulated development</a:t>
              </a:r>
              <a:endParaRPr lang="en-US" sz="1200" b="1">
                <a:latin typeface="Trebuchet MS" pitchFamily="34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77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9–</a:t>
            </a:r>
            <a:fld id="{0D4E20AA-4099-460E-83C0-1866F11DDDC9}" type="slidenum">
              <a:rPr lang="en-US" sz="900"/>
              <a:pPr eaLnBrk="1" hangingPunct="1"/>
              <a:t>4</a:t>
            </a:fld>
            <a:endParaRPr lang="en-US" sz="900"/>
          </a:p>
        </p:txBody>
      </p:sp>
      <p:sp>
        <p:nvSpPr>
          <p:cNvPr id="103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Nature Of Talent Management</a:t>
            </a:r>
          </a:p>
        </p:txBody>
      </p:sp>
      <p:grpSp>
        <p:nvGrpSpPr>
          <p:cNvPr id="1036291" name="Group 3"/>
          <p:cNvGrpSpPr>
            <a:grpSpLocks/>
          </p:cNvGrpSpPr>
          <p:nvPr/>
        </p:nvGrpSpPr>
        <p:grpSpPr bwMode="auto">
          <a:xfrm>
            <a:off x="1646238" y="960438"/>
            <a:ext cx="6216650" cy="5335587"/>
            <a:chOff x="1038" y="700"/>
            <a:chExt cx="3916" cy="3361"/>
          </a:xfrm>
        </p:grpSpPr>
        <p:pic>
          <p:nvPicPr>
            <p:cNvPr id="16390" name="Picture 4" descr="010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" y="700"/>
              <a:ext cx="3916" cy="3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1" name="Text Box 5"/>
            <p:cNvSpPr txBox="1">
              <a:spLocks noChangeArrowheads="1"/>
            </p:cNvSpPr>
            <p:nvPr/>
          </p:nvSpPr>
          <p:spPr bwMode="auto">
            <a:xfrm>
              <a:off x="2516" y="1994"/>
              <a:ext cx="900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Key Areas 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of Talent Management</a:t>
              </a:r>
            </a:p>
          </p:txBody>
        </p:sp>
        <p:sp>
          <p:nvSpPr>
            <p:cNvPr id="16392" name="Text Box 6"/>
            <p:cNvSpPr txBox="1">
              <a:spLocks noChangeArrowheads="1"/>
            </p:cNvSpPr>
            <p:nvPr/>
          </p:nvSpPr>
          <p:spPr bwMode="auto">
            <a:xfrm>
              <a:off x="1210" y="873"/>
              <a:ext cx="1500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Creating and maintaining an organizational culture that values people</a:t>
              </a:r>
            </a:p>
          </p:txBody>
        </p:sp>
        <p:sp>
          <p:nvSpPr>
            <p:cNvPr id="16393" name="Text Box 7"/>
            <p:cNvSpPr txBox="1">
              <a:spLocks noChangeArrowheads="1"/>
            </p:cNvSpPr>
            <p:nvPr/>
          </p:nvSpPr>
          <p:spPr bwMode="auto">
            <a:xfrm>
              <a:off x="3168" y="873"/>
              <a:ext cx="1460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Identifying future needs and developing individuals to fill those needs</a:t>
              </a:r>
            </a:p>
          </p:txBody>
        </p:sp>
        <p:sp>
          <p:nvSpPr>
            <p:cNvPr id="16394" name="Text Box 8"/>
            <p:cNvSpPr txBox="1">
              <a:spLocks noChangeArrowheads="1"/>
            </p:cNvSpPr>
            <p:nvPr/>
          </p:nvSpPr>
          <p:spPr bwMode="auto">
            <a:xfrm>
              <a:off x="3186" y="3057"/>
              <a:ext cx="1440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Developing a pool of talented people who can supply future job needs</a:t>
              </a:r>
            </a:p>
          </p:txBody>
        </p:sp>
        <p:sp>
          <p:nvSpPr>
            <p:cNvPr id="16395" name="Text Box 9"/>
            <p:cNvSpPr txBox="1">
              <a:spLocks noChangeArrowheads="1"/>
            </p:cNvSpPr>
            <p:nvPr/>
          </p:nvSpPr>
          <p:spPr bwMode="auto">
            <a:xfrm>
              <a:off x="1231" y="3058"/>
              <a:ext cx="1493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Establishing ways to conduct and manage activities to support talent development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36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9–</a:t>
            </a:r>
            <a:fld id="{49D26FE9-E516-4736-BD20-6B7541F95073}" type="slidenum">
              <a:rPr lang="en-US" sz="900"/>
              <a:pPr eaLnBrk="1" hangingPunct="1"/>
              <a:t>5</a:t>
            </a:fld>
            <a:endParaRPr lang="en-US" sz="900"/>
          </a:p>
        </p:txBody>
      </p:sp>
      <p:sp>
        <p:nvSpPr>
          <p:cNvPr id="109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Talent Management in Perspective</a:t>
            </a:r>
          </a:p>
        </p:txBody>
      </p:sp>
      <p:grpSp>
        <p:nvGrpSpPr>
          <p:cNvPr id="1095724" name="Group 44"/>
          <p:cNvGrpSpPr>
            <a:grpSpLocks/>
          </p:cNvGrpSpPr>
          <p:nvPr/>
        </p:nvGrpSpPr>
        <p:grpSpPr bwMode="auto">
          <a:xfrm>
            <a:off x="977900" y="1427163"/>
            <a:ext cx="7483475" cy="4489450"/>
            <a:chOff x="616" y="899"/>
            <a:chExt cx="4714" cy="2828"/>
          </a:xfrm>
        </p:grpSpPr>
        <p:grpSp>
          <p:nvGrpSpPr>
            <p:cNvPr id="17414" name="Group 3"/>
            <p:cNvGrpSpPr>
              <a:grpSpLocks/>
            </p:cNvGrpSpPr>
            <p:nvPr/>
          </p:nvGrpSpPr>
          <p:grpSpPr bwMode="auto">
            <a:xfrm>
              <a:off x="616" y="899"/>
              <a:ext cx="4714" cy="2828"/>
              <a:chOff x="616" y="899"/>
              <a:chExt cx="4714" cy="2828"/>
            </a:xfrm>
          </p:grpSpPr>
          <p:grpSp>
            <p:nvGrpSpPr>
              <p:cNvPr id="17418" name="Group 4"/>
              <p:cNvGrpSpPr>
                <a:grpSpLocks/>
              </p:cNvGrpSpPr>
              <p:nvPr/>
            </p:nvGrpSpPr>
            <p:grpSpPr bwMode="auto">
              <a:xfrm>
                <a:off x="1823" y="1473"/>
                <a:ext cx="2115" cy="1575"/>
                <a:chOff x="1878" y="1496"/>
                <a:chExt cx="2002" cy="1360"/>
              </a:xfrm>
            </p:grpSpPr>
            <p:sp>
              <p:nvSpPr>
                <p:cNvPr id="17449" name="_s1028"/>
                <p:cNvSpPr>
                  <a:spLocks noChangeShapeType="1"/>
                </p:cNvSpPr>
                <p:nvPr/>
              </p:nvSpPr>
              <p:spPr bwMode="auto">
                <a:xfrm flipH="1" flipV="1">
                  <a:off x="1878" y="1835"/>
                  <a:ext cx="501" cy="17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7450" name="_s1030"/>
                <p:cNvSpPr>
                  <a:spLocks noChangeShapeType="1"/>
                </p:cNvSpPr>
                <p:nvPr/>
              </p:nvSpPr>
              <p:spPr bwMode="auto">
                <a:xfrm flipH="1">
                  <a:off x="1878" y="2346"/>
                  <a:ext cx="501" cy="17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7451" name="_s1032"/>
                <p:cNvSpPr>
                  <a:spLocks noChangeShapeType="1"/>
                </p:cNvSpPr>
                <p:nvPr/>
              </p:nvSpPr>
              <p:spPr bwMode="auto">
                <a:xfrm>
                  <a:off x="2879" y="2516"/>
                  <a:ext cx="0" cy="3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7452" name="_s1034"/>
                <p:cNvSpPr>
                  <a:spLocks noChangeShapeType="1"/>
                </p:cNvSpPr>
                <p:nvPr/>
              </p:nvSpPr>
              <p:spPr bwMode="auto">
                <a:xfrm>
                  <a:off x="3380" y="2346"/>
                  <a:ext cx="500" cy="17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7453" name="_s1036"/>
                <p:cNvSpPr>
                  <a:spLocks noChangeShapeType="1"/>
                </p:cNvSpPr>
                <p:nvPr/>
              </p:nvSpPr>
              <p:spPr bwMode="auto">
                <a:xfrm flipV="1">
                  <a:off x="3380" y="1836"/>
                  <a:ext cx="500" cy="17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7454" name="_s1038"/>
                <p:cNvSpPr>
                  <a:spLocks noChangeShapeType="1"/>
                </p:cNvSpPr>
                <p:nvPr/>
              </p:nvSpPr>
              <p:spPr bwMode="auto">
                <a:xfrm flipV="1">
                  <a:off x="2879" y="1496"/>
                  <a:ext cx="0" cy="3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419" name="Group 11"/>
              <p:cNvGrpSpPr>
                <a:grpSpLocks/>
              </p:cNvGrpSpPr>
              <p:nvPr/>
            </p:nvGrpSpPr>
            <p:grpSpPr bwMode="auto">
              <a:xfrm>
                <a:off x="2228" y="899"/>
                <a:ext cx="1401" cy="703"/>
                <a:chOff x="715" y="1457"/>
                <a:chExt cx="1401" cy="703"/>
              </a:xfrm>
            </p:grpSpPr>
            <p:pic>
              <p:nvPicPr>
                <p:cNvPr id="17445" name="Picture 12" descr="Boxshdow0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2" y="1466"/>
                  <a:ext cx="1394" cy="6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7446" name="Group 13"/>
                <p:cNvGrpSpPr>
                  <a:grpSpLocks/>
                </p:cNvGrpSpPr>
                <p:nvPr/>
              </p:nvGrpSpPr>
              <p:grpSpPr bwMode="auto">
                <a:xfrm>
                  <a:off x="715" y="1457"/>
                  <a:ext cx="1210" cy="576"/>
                  <a:chOff x="634" y="1123"/>
                  <a:chExt cx="2303" cy="1152"/>
                </a:xfrm>
              </p:grpSpPr>
              <p:sp>
                <p:nvSpPr>
                  <p:cNvPr id="17447" name="Rectangle 14" descr="Blu02"/>
                  <p:cNvSpPr>
                    <a:spLocks noChangeArrowheads="1"/>
                  </p:cNvSpPr>
                  <p:nvPr/>
                </p:nvSpPr>
                <p:spPr bwMode="auto">
                  <a:xfrm>
                    <a:off x="634" y="1123"/>
                    <a:ext cx="2303" cy="1152"/>
                  </a:xfrm>
                  <a:prstGeom prst="rect">
                    <a:avLst/>
                  </a:prstGeom>
                  <a:blipFill dpi="0" rotWithShape="1">
                    <a:blip r:embed="rId4"/>
                    <a:srcRect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3399FF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sz="1400">
                      <a:latin typeface="Trebuchet MS" pitchFamily="34" charset="0"/>
                    </a:endParaRPr>
                  </a:p>
                </p:txBody>
              </p:sp>
              <p:sp>
                <p:nvSpPr>
                  <p:cNvPr id="17448" name="Text Box 15" descr="Blu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9" y="1238"/>
                    <a:ext cx="2074" cy="922"/>
                  </a:xfrm>
                  <a:prstGeom prst="rect">
                    <a:avLst/>
                  </a:prstGeom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>
                    <a:lvl1pPr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US" sz="1600" b="1">
                        <a:latin typeface="Trebuchet MS" pitchFamily="34" charset="0"/>
                      </a:rPr>
                      <a:t>Target </a:t>
                    </a:r>
                    <a:br>
                      <a:rPr lang="en-US" sz="1600" b="1">
                        <a:latin typeface="Trebuchet MS" pitchFamily="34" charset="0"/>
                      </a:rPr>
                    </a:br>
                    <a:r>
                      <a:rPr lang="en-US" sz="1600" b="1">
                        <a:latin typeface="Trebuchet MS" pitchFamily="34" charset="0"/>
                      </a:rPr>
                      <a:t>Jobs</a:t>
                    </a:r>
                  </a:p>
                </p:txBody>
              </p:sp>
            </p:grpSp>
          </p:grpSp>
          <p:grpSp>
            <p:nvGrpSpPr>
              <p:cNvPr id="17420" name="Group 16"/>
              <p:cNvGrpSpPr>
                <a:grpSpLocks/>
              </p:cNvGrpSpPr>
              <p:nvPr/>
            </p:nvGrpSpPr>
            <p:grpSpPr bwMode="auto">
              <a:xfrm>
                <a:off x="3917" y="1566"/>
                <a:ext cx="1401" cy="703"/>
                <a:chOff x="715" y="1457"/>
                <a:chExt cx="1401" cy="703"/>
              </a:xfrm>
            </p:grpSpPr>
            <p:pic>
              <p:nvPicPr>
                <p:cNvPr id="17441" name="Picture 17" descr="Boxshdow0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2" y="1466"/>
                  <a:ext cx="1394" cy="6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7442" name="Group 18"/>
                <p:cNvGrpSpPr>
                  <a:grpSpLocks/>
                </p:cNvGrpSpPr>
                <p:nvPr/>
              </p:nvGrpSpPr>
              <p:grpSpPr bwMode="auto">
                <a:xfrm>
                  <a:off x="715" y="1457"/>
                  <a:ext cx="1210" cy="576"/>
                  <a:chOff x="634" y="1123"/>
                  <a:chExt cx="2303" cy="1152"/>
                </a:xfrm>
              </p:grpSpPr>
              <p:sp>
                <p:nvSpPr>
                  <p:cNvPr id="17443" name="Rectangle 19" descr="Blu02"/>
                  <p:cNvSpPr>
                    <a:spLocks noChangeArrowheads="1"/>
                  </p:cNvSpPr>
                  <p:nvPr/>
                </p:nvSpPr>
                <p:spPr bwMode="auto">
                  <a:xfrm>
                    <a:off x="634" y="1123"/>
                    <a:ext cx="2303" cy="1152"/>
                  </a:xfrm>
                  <a:prstGeom prst="rect">
                    <a:avLst/>
                  </a:prstGeom>
                  <a:blipFill dpi="0" rotWithShape="1">
                    <a:blip r:embed="rId4"/>
                    <a:srcRect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3399FF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sz="1400">
                      <a:latin typeface="Trebuchet MS" pitchFamily="34" charset="0"/>
                    </a:endParaRPr>
                  </a:p>
                </p:txBody>
              </p:sp>
              <p:sp>
                <p:nvSpPr>
                  <p:cNvPr id="17444" name="Text Box 20" descr="Blu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9" y="1238"/>
                    <a:ext cx="2074" cy="922"/>
                  </a:xfrm>
                  <a:prstGeom prst="rect">
                    <a:avLst/>
                  </a:prstGeom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>
                    <a:lvl1pPr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US" sz="1600" b="1">
                        <a:latin typeface="Trebuchet MS" pitchFamily="34" charset="0"/>
                      </a:rPr>
                      <a:t>Competency </a:t>
                    </a:r>
                    <a:br>
                      <a:rPr lang="en-US" sz="1600" b="1">
                        <a:latin typeface="Trebuchet MS" pitchFamily="34" charset="0"/>
                      </a:rPr>
                    </a:br>
                    <a:r>
                      <a:rPr lang="en-US" sz="1600" b="1">
                        <a:latin typeface="Trebuchet MS" pitchFamily="34" charset="0"/>
                      </a:rPr>
                      <a:t>Models</a:t>
                    </a:r>
                  </a:p>
                </p:txBody>
              </p:sp>
            </p:grpSp>
          </p:grpSp>
          <p:grpSp>
            <p:nvGrpSpPr>
              <p:cNvPr id="17421" name="Group 21"/>
              <p:cNvGrpSpPr>
                <a:grpSpLocks/>
              </p:cNvGrpSpPr>
              <p:nvPr/>
            </p:nvGrpSpPr>
            <p:grpSpPr bwMode="auto">
              <a:xfrm>
                <a:off x="616" y="1566"/>
                <a:ext cx="1401" cy="703"/>
                <a:chOff x="715" y="1457"/>
                <a:chExt cx="1401" cy="703"/>
              </a:xfrm>
            </p:grpSpPr>
            <p:pic>
              <p:nvPicPr>
                <p:cNvPr id="17437" name="Picture 22" descr="Boxshdow0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2" y="1466"/>
                  <a:ext cx="1394" cy="6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7438" name="Group 23"/>
                <p:cNvGrpSpPr>
                  <a:grpSpLocks/>
                </p:cNvGrpSpPr>
                <p:nvPr/>
              </p:nvGrpSpPr>
              <p:grpSpPr bwMode="auto">
                <a:xfrm>
                  <a:off x="715" y="1457"/>
                  <a:ext cx="1210" cy="576"/>
                  <a:chOff x="634" y="1123"/>
                  <a:chExt cx="2303" cy="1152"/>
                </a:xfrm>
              </p:grpSpPr>
              <p:sp>
                <p:nvSpPr>
                  <p:cNvPr id="17439" name="Rectangle 24" descr="Blu02"/>
                  <p:cNvSpPr>
                    <a:spLocks noChangeArrowheads="1"/>
                  </p:cNvSpPr>
                  <p:nvPr/>
                </p:nvSpPr>
                <p:spPr bwMode="auto">
                  <a:xfrm>
                    <a:off x="634" y="1123"/>
                    <a:ext cx="2303" cy="1152"/>
                  </a:xfrm>
                  <a:prstGeom prst="rect">
                    <a:avLst/>
                  </a:prstGeom>
                  <a:blipFill dpi="0" rotWithShape="1">
                    <a:blip r:embed="rId4"/>
                    <a:srcRect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3399FF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sz="1400">
                      <a:latin typeface="Trebuchet MS" pitchFamily="34" charset="0"/>
                    </a:endParaRPr>
                  </a:p>
                </p:txBody>
              </p:sp>
              <p:sp>
                <p:nvSpPr>
                  <p:cNvPr id="17440" name="Text Box 25" descr="Blu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9" y="1238"/>
                    <a:ext cx="2074" cy="922"/>
                  </a:xfrm>
                  <a:prstGeom prst="rect">
                    <a:avLst/>
                  </a:prstGeom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>
                    <a:lvl1pPr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US" sz="1600" b="1">
                        <a:latin typeface="Trebuchet MS" pitchFamily="34" charset="0"/>
                      </a:rPr>
                      <a:t>High-Potential Individuals</a:t>
                    </a:r>
                  </a:p>
                </p:txBody>
              </p:sp>
            </p:grpSp>
          </p:grpSp>
          <p:grpSp>
            <p:nvGrpSpPr>
              <p:cNvPr id="17422" name="Group 26"/>
              <p:cNvGrpSpPr>
                <a:grpSpLocks/>
              </p:cNvGrpSpPr>
              <p:nvPr/>
            </p:nvGrpSpPr>
            <p:grpSpPr bwMode="auto">
              <a:xfrm>
                <a:off x="634" y="2379"/>
                <a:ext cx="1401" cy="703"/>
                <a:chOff x="715" y="1457"/>
                <a:chExt cx="1401" cy="703"/>
              </a:xfrm>
            </p:grpSpPr>
            <p:pic>
              <p:nvPicPr>
                <p:cNvPr id="17433" name="Picture 27" descr="Boxshdow0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2" y="1466"/>
                  <a:ext cx="1394" cy="6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7434" name="Group 28"/>
                <p:cNvGrpSpPr>
                  <a:grpSpLocks/>
                </p:cNvGrpSpPr>
                <p:nvPr/>
              </p:nvGrpSpPr>
              <p:grpSpPr bwMode="auto">
                <a:xfrm>
                  <a:off x="715" y="1457"/>
                  <a:ext cx="1210" cy="576"/>
                  <a:chOff x="634" y="1123"/>
                  <a:chExt cx="2303" cy="1152"/>
                </a:xfrm>
              </p:grpSpPr>
              <p:sp>
                <p:nvSpPr>
                  <p:cNvPr id="17435" name="Rectangle 29" descr="Blu02"/>
                  <p:cNvSpPr>
                    <a:spLocks noChangeArrowheads="1"/>
                  </p:cNvSpPr>
                  <p:nvPr/>
                </p:nvSpPr>
                <p:spPr bwMode="auto">
                  <a:xfrm>
                    <a:off x="634" y="1123"/>
                    <a:ext cx="2303" cy="1152"/>
                  </a:xfrm>
                  <a:prstGeom prst="rect">
                    <a:avLst/>
                  </a:prstGeom>
                  <a:blipFill dpi="0" rotWithShape="1">
                    <a:blip r:embed="rId4"/>
                    <a:srcRect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3399FF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sz="1400">
                      <a:latin typeface="Trebuchet MS" pitchFamily="34" charset="0"/>
                    </a:endParaRPr>
                  </a:p>
                </p:txBody>
              </p:sp>
              <p:sp>
                <p:nvSpPr>
                  <p:cNvPr id="17436" name="Text Box 30" descr="Blu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9" y="1238"/>
                    <a:ext cx="2074" cy="922"/>
                  </a:xfrm>
                  <a:prstGeom prst="rect">
                    <a:avLst/>
                  </a:prstGeom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>
                    <a:lvl1pPr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US" sz="1600" b="1">
                        <a:latin typeface="Trebuchet MS" pitchFamily="34" charset="0"/>
                      </a:rPr>
                      <a:t>Talent </a:t>
                    </a:r>
                    <a:br>
                      <a:rPr lang="en-US" sz="1600" b="1">
                        <a:latin typeface="Trebuchet MS" pitchFamily="34" charset="0"/>
                      </a:rPr>
                    </a:br>
                    <a:r>
                      <a:rPr lang="en-US" sz="1600" b="1">
                        <a:latin typeface="Trebuchet MS" pitchFamily="34" charset="0"/>
                      </a:rPr>
                      <a:t>Pools</a:t>
                    </a:r>
                  </a:p>
                </p:txBody>
              </p:sp>
            </p:grpSp>
          </p:grpSp>
          <p:grpSp>
            <p:nvGrpSpPr>
              <p:cNvPr id="17423" name="Group 31"/>
              <p:cNvGrpSpPr>
                <a:grpSpLocks/>
              </p:cNvGrpSpPr>
              <p:nvPr/>
            </p:nvGrpSpPr>
            <p:grpSpPr bwMode="auto">
              <a:xfrm>
                <a:off x="3929" y="2379"/>
                <a:ext cx="1401" cy="703"/>
                <a:chOff x="715" y="1457"/>
                <a:chExt cx="1401" cy="703"/>
              </a:xfrm>
            </p:grpSpPr>
            <p:pic>
              <p:nvPicPr>
                <p:cNvPr id="17429" name="Picture 32" descr="Boxshdow0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2" y="1466"/>
                  <a:ext cx="1394" cy="6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7430" name="Group 33"/>
                <p:cNvGrpSpPr>
                  <a:grpSpLocks/>
                </p:cNvGrpSpPr>
                <p:nvPr/>
              </p:nvGrpSpPr>
              <p:grpSpPr bwMode="auto">
                <a:xfrm>
                  <a:off x="715" y="1457"/>
                  <a:ext cx="1210" cy="576"/>
                  <a:chOff x="634" y="1123"/>
                  <a:chExt cx="2303" cy="1152"/>
                </a:xfrm>
              </p:grpSpPr>
              <p:sp>
                <p:nvSpPr>
                  <p:cNvPr id="17431" name="Rectangle 34" descr="Blu02"/>
                  <p:cNvSpPr>
                    <a:spLocks noChangeArrowheads="1"/>
                  </p:cNvSpPr>
                  <p:nvPr/>
                </p:nvSpPr>
                <p:spPr bwMode="auto">
                  <a:xfrm>
                    <a:off x="634" y="1123"/>
                    <a:ext cx="2303" cy="1152"/>
                  </a:xfrm>
                  <a:prstGeom prst="rect">
                    <a:avLst/>
                  </a:prstGeom>
                  <a:blipFill dpi="0" rotWithShape="1">
                    <a:blip r:embed="rId4"/>
                    <a:srcRect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3399FF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sz="1400">
                      <a:latin typeface="Trebuchet MS" pitchFamily="34" charset="0"/>
                    </a:endParaRPr>
                  </a:p>
                </p:txBody>
              </p:sp>
              <p:sp>
                <p:nvSpPr>
                  <p:cNvPr id="17432" name="Text Box 35" descr="Blu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9" y="1238"/>
                    <a:ext cx="2074" cy="922"/>
                  </a:xfrm>
                  <a:prstGeom prst="rect">
                    <a:avLst/>
                  </a:prstGeom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>
                    <a:lvl1pPr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US" sz="1600" b="1">
                        <a:latin typeface="Trebuchet MS" pitchFamily="34" charset="0"/>
                      </a:rPr>
                      <a:t>Assessment and Career Tracks</a:t>
                    </a:r>
                  </a:p>
                </p:txBody>
              </p:sp>
            </p:grpSp>
          </p:grpSp>
          <p:grpSp>
            <p:nvGrpSpPr>
              <p:cNvPr id="17424" name="Group 36"/>
              <p:cNvGrpSpPr>
                <a:grpSpLocks/>
              </p:cNvGrpSpPr>
              <p:nvPr/>
            </p:nvGrpSpPr>
            <p:grpSpPr bwMode="auto">
              <a:xfrm>
                <a:off x="2240" y="3024"/>
                <a:ext cx="1401" cy="703"/>
                <a:chOff x="715" y="1457"/>
                <a:chExt cx="1401" cy="703"/>
              </a:xfrm>
            </p:grpSpPr>
            <p:pic>
              <p:nvPicPr>
                <p:cNvPr id="17425" name="Picture 37" descr="Boxshdow0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2" y="1466"/>
                  <a:ext cx="1394" cy="6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7426" name="Group 38"/>
                <p:cNvGrpSpPr>
                  <a:grpSpLocks/>
                </p:cNvGrpSpPr>
                <p:nvPr/>
              </p:nvGrpSpPr>
              <p:grpSpPr bwMode="auto">
                <a:xfrm>
                  <a:off x="715" y="1457"/>
                  <a:ext cx="1210" cy="576"/>
                  <a:chOff x="634" y="1123"/>
                  <a:chExt cx="2303" cy="1152"/>
                </a:xfrm>
              </p:grpSpPr>
              <p:sp>
                <p:nvSpPr>
                  <p:cNvPr id="17427" name="Rectangle 39" descr="Blu02"/>
                  <p:cNvSpPr>
                    <a:spLocks noChangeArrowheads="1"/>
                  </p:cNvSpPr>
                  <p:nvPr/>
                </p:nvSpPr>
                <p:spPr bwMode="auto">
                  <a:xfrm>
                    <a:off x="634" y="1123"/>
                    <a:ext cx="2303" cy="1152"/>
                  </a:xfrm>
                  <a:prstGeom prst="rect">
                    <a:avLst/>
                  </a:prstGeom>
                  <a:blipFill dpi="0" rotWithShape="1">
                    <a:blip r:embed="rId4"/>
                    <a:srcRect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3399FF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sz="1400">
                      <a:latin typeface="Trebuchet MS" pitchFamily="34" charset="0"/>
                    </a:endParaRPr>
                  </a:p>
                </p:txBody>
              </p:sp>
              <p:sp>
                <p:nvSpPr>
                  <p:cNvPr id="17428" name="Text Box 40" descr="Blu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9" y="1238"/>
                    <a:ext cx="2074" cy="922"/>
                  </a:xfrm>
                  <a:prstGeom prst="rect">
                    <a:avLst/>
                  </a:prstGeom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>
                    <a:lvl1pPr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US" sz="1600" b="1">
                        <a:latin typeface="Trebuchet MS" pitchFamily="34" charset="0"/>
                      </a:rPr>
                      <a:t>Development </a:t>
                    </a:r>
                    <a:br>
                      <a:rPr lang="en-US" sz="1600" b="1">
                        <a:latin typeface="Trebuchet MS" pitchFamily="34" charset="0"/>
                      </a:rPr>
                    </a:br>
                    <a:r>
                      <a:rPr lang="en-US" sz="1600" b="1">
                        <a:latin typeface="Trebuchet MS" pitchFamily="34" charset="0"/>
                      </a:rPr>
                      <a:t>Risk Sharing</a:t>
                    </a:r>
                  </a:p>
                </p:txBody>
              </p:sp>
            </p:grpSp>
          </p:grpSp>
        </p:grpSp>
        <p:grpSp>
          <p:nvGrpSpPr>
            <p:cNvPr id="17415" name="Group 41"/>
            <p:cNvGrpSpPr>
              <a:grpSpLocks/>
            </p:cNvGrpSpPr>
            <p:nvPr/>
          </p:nvGrpSpPr>
          <p:grpSpPr bwMode="auto">
            <a:xfrm>
              <a:off x="2177" y="1757"/>
              <a:ext cx="1394" cy="1152"/>
              <a:chOff x="2177" y="1757"/>
              <a:chExt cx="1394" cy="1152"/>
            </a:xfrm>
          </p:grpSpPr>
          <p:pic>
            <p:nvPicPr>
              <p:cNvPr id="17416" name="Picture 42" descr="GrnBox0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7" y="1757"/>
                <a:ext cx="1394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17" name="Text Box 43"/>
              <p:cNvSpPr txBox="1">
                <a:spLocks noChangeArrowheads="1"/>
              </p:cNvSpPr>
              <p:nvPr/>
            </p:nvSpPr>
            <p:spPr bwMode="auto">
              <a:xfrm>
                <a:off x="2270" y="186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800" b="1">
                    <a:latin typeface="Trebuchet MS" pitchFamily="34" charset="0"/>
                  </a:rPr>
                  <a:t>Scope of </a:t>
                </a:r>
                <a:br>
                  <a:rPr lang="en-US" sz="1800" b="1">
                    <a:latin typeface="Trebuchet MS" pitchFamily="34" charset="0"/>
                  </a:rPr>
                </a:br>
                <a:r>
                  <a:rPr lang="en-US" sz="1800" b="1">
                    <a:latin typeface="Trebuchet MS" pitchFamily="34" charset="0"/>
                  </a:rPr>
                  <a:t>Talent Management</a:t>
                </a:r>
              </a:p>
            </p:txBody>
          </p:sp>
        </p:grp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9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9–</a:t>
            </a:r>
            <a:fld id="{61B28EF5-D7B9-4CF2-85E9-8EE9F78FA304}" type="slidenum">
              <a:rPr lang="en-US" sz="900"/>
              <a:pPr eaLnBrk="1" hangingPunct="1"/>
              <a:t>6</a:t>
            </a:fld>
            <a:endParaRPr lang="en-US" sz="900"/>
          </a:p>
        </p:txBody>
      </p:sp>
      <p:sp>
        <p:nvSpPr>
          <p:cNvPr id="18436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37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9–1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Talent Management</a:t>
            </a:r>
          </a:p>
        </p:txBody>
      </p:sp>
      <p:pic>
        <p:nvPicPr>
          <p:cNvPr id="1006597" name="Picture 5" descr="09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628775"/>
            <a:ext cx="8593138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0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9–</a:t>
            </a:r>
            <a:fld id="{30725A13-1E2D-4024-94EE-0B4F91746A69}" type="slidenum">
              <a:rPr lang="en-US" sz="900"/>
              <a:pPr eaLnBrk="1" hangingPunct="1"/>
              <a:t>7</a:t>
            </a:fld>
            <a:endParaRPr lang="en-US" sz="900"/>
          </a:p>
        </p:txBody>
      </p:sp>
      <p:sp>
        <p:nvSpPr>
          <p:cNvPr id="19460" name="Line 2"/>
          <p:cNvSpPr>
            <a:spLocks noChangeShapeType="1"/>
          </p:cNvSpPr>
          <p:nvPr/>
        </p:nvSpPr>
        <p:spPr bwMode="auto">
          <a:xfrm>
            <a:off x="460375" y="1600200"/>
            <a:ext cx="1643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61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66052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9–2</a:t>
            </a: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365125" y="777875"/>
            <a:ext cx="17383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Succession Planning Process</a:t>
            </a:r>
          </a:p>
        </p:txBody>
      </p:sp>
      <p:pic>
        <p:nvPicPr>
          <p:cNvPr id="1008645" name="Picture 5" descr="09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0"/>
            <a:ext cx="3548062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0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9–</a:t>
            </a:r>
            <a:fld id="{3A305E30-8B11-482D-9757-01BD8E88C8D4}" type="slidenum">
              <a:rPr lang="en-US" sz="900"/>
              <a:pPr eaLnBrk="1" hangingPunct="1"/>
              <a:t>8</a:t>
            </a:fld>
            <a:endParaRPr lang="en-US" sz="900"/>
          </a:p>
        </p:txBody>
      </p:sp>
      <p:sp>
        <p:nvSpPr>
          <p:cNvPr id="108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HR’s Role in </a:t>
            </a:r>
            <a:r>
              <a:rPr lang="pt-BR" smtClean="0"/>
              <a:t>Succession Planning</a:t>
            </a:r>
            <a:endParaRPr lang="en-US" smtClean="0"/>
          </a:p>
        </p:txBody>
      </p:sp>
      <p:grpSp>
        <p:nvGrpSpPr>
          <p:cNvPr id="1081347" name="Group 3"/>
          <p:cNvGrpSpPr>
            <a:grpSpLocks/>
          </p:cNvGrpSpPr>
          <p:nvPr/>
        </p:nvGrpSpPr>
        <p:grpSpPr bwMode="auto">
          <a:xfrm>
            <a:off x="914400" y="1050925"/>
            <a:ext cx="7132638" cy="5105400"/>
            <a:chOff x="576" y="820"/>
            <a:chExt cx="4493" cy="3216"/>
          </a:xfrm>
        </p:grpSpPr>
        <p:pic>
          <p:nvPicPr>
            <p:cNvPr id="20486" name="Picture 4" descr="010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820"/>
              <a:ext cx="4493" cy="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7" name="Text Box 5"/>
            <p:cNvSpPr txBox="1">
              <a:spLocks noChangeArrowheads="1"/>
            </p:cNvSpPr>
            <p:nvPr/>
          </p:nvSpPr>
          <p:spPr bwMode="auto">
            <a:xfrm>
              <a:off x="794" y="1072"/>
              <a:ext cx="184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Identifying development needs of the workforce</a:t>
              </a:r>
            </a:p>
          </p:txBody>
        </p:sp>
        <p:sp>
          <p:nvSpPr>
            <p:cNvPr id="20488" name="Text Box 6"/>
            <p:cNvSpPr txBox="1">
              <a:spLocks noChangeArrowheads="1"/>
            </p:cNvSpPr>
            <p:nvPr/>
          </p:nvSpPr>
          <p:spPr bwMode="auto">
            <a:xfrm>
              <a:off x="806" y="1681"/>
              <a:ext cx="184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Assisting in identifying needed future job skills</a:t>
              </a:r>
            </a:p>
          </p:txBody>
        </p:sp>
        <p:sp>
          <p:nvSpPr>
            <p:cNvPr id="20489" name="Text Box 7"/>
            <p:cNvSpPr txBox="1">
              <a:spLocks noChangeArrowheads="1"/>
            </p:cNvSpPr>
            <p:nvPr/>
          </p:nvSpPr>
          <p:spPr bwMode="auto">
            <a:xfrm>
              <a:off x="806" y="2271"/>
              <a:ext cx="184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Noting employees who might fill future positions</a:t>
              </a:r>
            </a:p>
          </p:txBody>
        </p:sp>
        <p:sp>
          <p:nvSpPr>
            <p:cNvPr id="20490" name="Text Box 8"/>
            <p:cNvSpPr txBox="1">
              <a:spLocks noChangeArrowheads="1"/>
            </p:cNvSpPr>
            <p:nvPr/>
          </p:nvSpPr>
          <p:spPr bwMode="auto">
            <a:xfrm>
              <a:off x="806" y="2806"/>
              <a:ext cx="184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Communicating the succession planning process to employees</a:t>
              </a:r>
            </a:p>
          </p:txBody>
        </p:sp>
        <p:sp>
          <p:nvSpPr>
            <p:cNvPr id="20491" name="Text Box 9"/>
            <p:cNvSpPr txBox="1">
              <a:spLocks noChangeArrowheads="1"/>
            </p:cNvSpPr>
            <p:nvPr/>
          </p:nvSpPr>
          <p:spPr bwMode="auto">
            <a:xfrm>
              <a:off x="806" y="3371"/>
              <a:ext cx="184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Tracing and regularly updating succession plan efforts</a:t>
              </a:r>
            </a:p>
          </p:txBody>
        </p:sp>
        <p:sp>
          <p:nvSpPr>
            <p:cNvPr id="20492" name="Text Box 10"/>
            <p:cNvSpPr txBox="1">
              <a:spLocks noChangeArrowheads="1"/>
            </p:cNvSpPr>
            <p:nvPr/>
          </p:nvSpPr>
          <p:spPr bwMode="auto">
            <a:xfrm>
              <a:off x="3456" y="2212"/>
              <a:ext cx="121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Succession Planning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8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9–</a:t>
            </a:r>
            <a:fld id="{5E9D1F20-947E-494E-BCA7-4B687155A561}" type="slidenum">
              <a:rPr lang="en-US" sz="900"/>
              <a:pPr eaLnBrk="1" hangingPunct="1"/>
              <a:t>9</a:t>
            </a:fld>
            <a:endParaRPr lang="en-US" sz="900"/>
          </a:p>
        </p:txBody>
      </p:sp>
      <p:sp>
        <p:nvSpPr>
          <p:cNvPr id="110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390525"/>
            <a:ext cx="6059488" cy="57943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Succession Planning Decisions</a:t>
            </a:r>
          </a:p>
        </p:txBody>
      </p:sp>
      <p:grpSp>
        <p:nvGrpSpPr>
          <p:cNvPr id="1102851" name="Group 3"/>
          <p:cNvGrpSpPr>
            <a:grpSpLocks/>
          </p:cNvGrpSpPr>
          <p:nvPr/>
        </p:nvGrpSpPr>
        <p:grpSpPr bwMode="auto">
          <a:xfrm>
            <a:off x="822325" y="1544638"/>
            <a:ext cx="7616825" cy="4627562"/>
            <a:chOff x="518" y="757"/>
            <a:chExt cx="4798" cy="2915"/>
          </a:xfrm>
        </p:grpSpPr>
        <p:grpSp>
          <p:nvGrpSpPr>
            <p:cNvPr id="21510" name="Group 4"/>
            <p:cNvGrpSpPr>
              <a:grpSpLocks/>
            </p:cNvGrpSpPr>
            <p:nvPr/>
          </p:nvGrpSpPr>
          <p:grpSpPr bwMode="auto">
            <a:xfrm>
              <a:off x="2072" y="1769"/>
              <a:ext cx="1632" cy="831"/>
              <a:chOff x="2177" y="1757"/>
              <a:chExt cx="1394" cy="1152"/>
            </a:xfrm>
          </p:grpSpPr>
          <p:pic>
            <p:nvPicPr>
              <p:cNvPr id="21535" name="Picture 5" descr="GrnBox0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7" y="1757"/>
                <a:ext cx="1394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36" name="Text Box 6"/>
              <p:cNvSpPr txBox="1">
                <a:spLocks noChangeArrowheads="1"/>
              </p:cNvSpPr>
              <p:nvPr/>
            </p:nvSpPr>
            <p:spPr bwMode="auto">
              <a:xfrm>
                <a:off x="2270" y="186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600" b="1">
                    <a:latin typeface="Trebuchet MS" pitchFamily="34" charset="0"/>
                  </a:rPr>
                  <a:t>Succession </a:t>
                </a:r>
                <a:br>
                  <a:rPr lang="en-US" sz="1600" b="1">
                    <a:latin typeface="Trebuchet MS" pitchFamily="34" charset="0"/>
                  </a:rPr>
                </a:br>
                <a:r>
                  <a:rPr lang="en-US" sz="1600" b="1">
                    <a:latin typeface="Trebuchet MS" pitchFamily="34" charset="0"/>
                  </a:rPr>
                  <a:t>Planning Considerations</a:t>
                </a:r>
              </a:p>
            </p:txBody>
          </p:sp>
        </p:grpSp>
        <p:pic>
          <p:nvPicPr>
            <p:cNvPr id="21511" name="Picture 7" descr="010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70151" flipV="1">
              <a:off x="1793" y="1933"/>
              <a:ext cx="170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Picture 8" descr="010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4" y="1322"/>
              <a:ext cx="170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13" name="Group 9"/>
            <p:cNvGrpSpPr>
              <a:grpSpLocks/>
            </p:cNvGrpSpPr>
            <p:nvPr/>
          </p:nvGrpSpPr>
          <p:grpSpPr bwMode="auto">
            <a:xfrm>
              <a:off x="518" y="1886"/>
              <a:ext cx="1324" cy="714"/>
              <a:chOff x="715" y="1457"/>
              <a:chExt cx="1401" cy="703"/>
            </a:xfrm>
          </p:grpSpPr>
          <p:pic>
            <p:nvPicPr>
              <p:cNvPr id="21531" name="Picture 10" descr="Boxshdow0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1532" name="Group 11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21533" name="Rectangle 12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7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>
                    <a:latin typeface="Trebuchet MS" pitchFamily="34" charset="0"/>
                  </a:endParaRPr>
                </a:p>
              </p:txBody>
            </p:sp>
            <p:sp>
              <p:nvSpPr>
                <p:cNvPr id="21534" name="Text Box 13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8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“Make or Buy” Talent</a:t>
                  </a:r>
                </a:p>
              </p:txBody>
            </p:sp>
          </p:grpSp>
        </p:grpSp>
        <p:grpSp>
          <p:nvGrpSpPr>
            <p:cNvPr id="21514" name="Group 14"/>
            <p:cNvGrpSpPr>
              <a:grpSpLocks/>
            </p:cNvGrpSpPr>
            <p:nvPr/>
          </p:nvGrpSpPr>
          <p:grpSpPr bwMode="auto">
            <a:xfrm>
              <a:off x="2246" y="757"/>
              <a:ext cx="1382" cy="714"/>
              <a:chOff x="715" y="1457"/>
              <a:chExt cx="1401" cy="703"/>
            </a:xfrm>
          </p:grpSpPr>
          <p:pic>
            <p:nvPicPr>
              <p:cNvPr id="21527" name="Picture 15" descr="Boxshdow0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1528" name="Group 16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21529" name="Rectangle 17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7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>
                    <a:latin typeface="Trebuchet MS" pitchFamily="34" charset="0"/>
                  </a:endParaRPr>
                </a:p>
              </p:txBody>
            </p:sp>
            <p:sp>
              <p:nvSpPr>
                <p:cNvPr id="21530" name="Text Box 18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8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Potential versus Performance</a:t>
                  </a:r>
                </a:p>
              </p:txBody>
            </p:sp>
          </p:grpSp>
        </p:grpSp>
        <p:grpSp>
          <p:nvGrpSpPr>
            <p:cNvPr id="21515" name="Group 19"/>
            <p:cNvGrpSpPr>
              <a:grpSpLocks/>
            </p:cNvGrpSpPr>
            <p:nvPr/>
          </p:nvGrpSpPr>
          <p:grpSpPr bwMode="auto">
            <a:xfrm>
              <a:off x="4032" y="1884"/>
              <a:ext cx="1284" cy="714"/>
              <a:chOff x="715" y="1457"/>
              <a:chExt cx="1401" cy="703"/>
            </a:xfrm>
          </p:grpSpPr>
          <p:pic>
            <p:nvPicPr>
              <p:cNvPr id="21523" name="Picture 20" descr="Boxshdow0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1524" name="Group 21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21525" name="Rectangle 22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7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>
                    <a:latin typeface="Trebuchet MS" pitchFamily="34" charset="0"/>
                  </a:endParaRPr>
                </a:p>
              </p:txBody>
            </p:sp>
            <p:sp>
              <p:nvSpPr>
                <p:cNvPr id="21526" name="Text Box 23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8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Succession Planning Metrics </a:t>
                  </a:r>
                </a:p>
              </p:txBody>
            </p:sp>
          </p:grpSp>
        </p:grpSp>
        <p:pic>
          <p:nvPicPr>
            <p:cNvPr id="21516" name="Picture 24" descr="010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765" y="2506"/>
              <a:ext cx="170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7" name="Picture 25" descr="010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370151" flipH="1" flipV="1">
              <a:off x="3729" y="1931"/>
              <a:ext cx="170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18" name="Group 26"/>
            <p:cNvGrpSpPr>
              <a:grpSpLocks/>
            </p:cNvGrpSpPr>
            <p:nvPr/>
          </p:nvGrpSpPr>
          <p:grpSpPr bwMode="auto">
            <a:xfrm>
              <a:off x="2246" y="2958"/>
              <a:ext cx="1383" cy="714"/>
              <a:chOff x="715" y="1457"/>
              <a:chExt cx="1401" cy="703"/>
            </a:xfrm>
          </p:grpSpPr>
          <p:pic>
            <p:nvPicPr>
              <p:cNvPr id="21519" name="Picture 27" descr="Boxshdow0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1520" name="Group 28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21521" name="Rectangle 29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7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>
                    <a:latin typeface="Trebuchet MS" pitchFamily="34" charset="0"/>
                  </a:endParaRPr>
                </a:p>
              </p:txBody>
            </p:sp>
            <p:sp>
              <p:nvSpPr>
                <p:cNvPr id="21522" name="Text Box 30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8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Computerized Succession </a:t>
                  </a:r>
                  <a:br>
                    <a:rPr lang="en-US" sz="1400" b="1">
                      <a:latin typeface="Trebuchet MS" pitchFamily="34" charset="0"/>
                    </a:rPr>
                  </a:br>
                  <a:r>
                    <a:rPr lang="en-US" sz="1400" b="1">
                      <a:latin typeface="Trebuchet MS" pitchFamily="34" charset="0"/>
                    </a:rPr>
                    <a:t>Planning Models</a:t>
                  </a:r>
                </a:p>
              </p:txBody>
            </p:sp>
          </p:grpSp>
        </p:grp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0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uman Resource Management 13e.">
  <a:themeElements>
    <a:clrScheme name="Human Resource Management 13e.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Human Resource Management 13e.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uman Resource Management 13e.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man Resource Management 13e.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man Resource Management 13e.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man Resource Management 13e.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3737</TotalTime>
  <Words>756</Words>
  <Application>Microsoft Office PowerPoint</Application>
  <PresentationFormat>On-screen Show (4:3)</PresentationFormat>
  <Paragraphs>221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Tahoma</vt:lpstr>
      <vt:lpstr>Wingdings</vt:lpstr>
      <vt:lpstr>Times New Roman</vt:lpstr>
      <vt:lpstr>Trebuchet MS</vt:lpstr>
      <vt:lpstr>Verdana</vt:lpstr>
      <vt:lpstr>Human Resource Management 13e.</vt:lpstr>
      <vt:lpstr>CHAPTER 9 Talent Management</vt:lpstr>
      <vt:lpstr>What Is Talent Management?</vt:lpstr>
      <vt:lpstr>Why Talent Management Is Needed</vt:lpstr>
      <vt:lpstr>Nature Of Talent Management</vt:lpstr>
      <vt:lpstr>Talent Management in Perspective</vt:lpstr>
      <vt:lpstr>PowerPoint Presentation</vt:lpstr>
      <vt:lpstr>PowerPoint Presentation</vt:lpstr>
      <vt:lpstr>HR’s Role in Succession Planning</vt:lpstr>
      <vt:lpstr>Succession Planning Decisions</vt:lpstr>
      <vt:lpstr>Succession Planning Process</vt:lpstr>
      <vt:lpstr>PowerPoint Presentation</vt:lpstr>
      <vt:lpstr>Values and Benefits of Succession Planning</vt:lpstr>
      <vt:lpstr>Common Succession Planning Mistakes</vt:lpstr>
      <vt:lpstr>Careers and Career Planning</vt:lpstr>
      <vt:lpstr>Different Views of Careers</vt:lpstr>
      <vt:lpstr>Careers and Career Planning (cont’d)</vt:lpstr>
      <vt:lpstr>PowerPoint Presentation</vt:lpstr>
      <vt:lpstr>Individual-Centered Career Planning</vt:lpstr>
      <vt:lpstr>Individual Career Choices</vt:lpstr>
      <vt:lpstr>PowerPoint Presentation</vt:lpstr>
      <vt:lpstr>PowerPoint Presentation</vt:lpstr>
      <vt:lpstr>Career Transitions and HR</vt:lpstr>
      <vt:lpstr>Special Individual Career Issues</vt:lpstr>
      <vt:lpstr>Developing Human Resources</vt:lpstr>
      <vt:lpstr>Possible Development Focuses</vt:lpstr>
      <vt:lpstr>PowerPoint Presentation</vt:lpstr>
      <vt:lpstr>Developing Human Resources (cont’d)</vt:lpstr>
      <vt:lpstr>PowerPoint Presentation</vt:lpstr>
      <vt:lpstr>PowerPoint Presentation</vt:lpstr>
      <vt:lpstr>PowerPoint Presentation</vt:lpstr>
      <vt:lpstr>Supervisor Development</vt:lpstr>
      <vt:lpstr>Leadership Development</vt:lpstr>
      <vt:lpstr>PowerPoint Presentation</vt:lpstr>
      <vt:lpstr>Problems with Management Development Efforts</vt:lpstr>
    </vt:vector>
  </TitlesOfParts>
  <Manager>Julia Chase | Susan Smart</Manager>
  <Company>Cengage 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Resource Management 13e.</dc:title>
  <dc:subject>Chapter 9</dc:subject>
  <dc:creator>Charlie Cook, The University of West Alabama</dc:creator>
  <cp:lastModifiedBy> Phyllis Sigerist</cp:lastModifiedBy>
  <cp:revision>338</cp:revision>
  <dcterms:created xsi:type="dcterms:W3CDTF">2003-02-17T02:06:55Z</dcterms:created>
  <dcterms:modified xsi:type="dcterms:W3CDTF">2013-05-05T07:37:15Z</dcterms:modified>
</cp:coreProperties>
</file>