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3"/>
  </p:notesMasterIdLst>
  <p:handoutMasterIdLst>
    <p:handoutMasterId r:id="rId44"/>
  </p:handoutMasterIdLst>
  <p:sldIdLst>
    <p:sldId id="256" r:id="rId2"/>
    <p:sldId id="730" r:id="rId3"/>
    <p:sldId id="716" r:id="rId4"/>
    <p:sldId id="732" r:id="rId5"/>
    <p:sldId id="733" r:id="rId6"/>
    <p:sldId id="717" r:id="rId7"/>
    <p:sldId id="735" r:id="rId8"/>
    <p:sldId id="736" r:id="rId9"/>
    <p:sldId id="737" r:id="rId10"/>
    <p:sldId id="718" r:id="rId11"/>
    <p:sldId id="739" r:id="rId12"/>
    <p:sldId id="759" r:id="rId13"/>
    <p:sldId id="760" r:id="rId14"/>
    <p:sldId id="769" r:id="rId15"/>
    <p:sldId id="770" r:id="rId16"/>
    <p:sldId id="719" r:id="rId17"/>
    <p:sldId id="720" r:id="rId18"/>
    <p:sldId id="742" r:id="rId19"/>
    <p:sldId id="721" r:id="rId20"/>
    <p:sldId id="772" r:id="rId21"/>
    <p:sldId id="771" r:id="rId22"/>
    <p:sldId id="746" r:id="rId23"/>
    <p:sldId id="747" r:id="rId24"/>
    <p:sldId id="773" r:id="rId25"/>
    <p:sldId id="749" r:id="rId26"/>
    <p:sldId id="750" r:id="rId27"/>
    <p:sldId id="722" r:id="rId28"/>
    <p:sldId id="752" r:id="rId29"/>
    <p:sldId id="723" r:id="rId30"/>
    <p:sldId id="754" r:id="rId31"/>
    <p:sldId id="755" r:id="rId32"/>
    <p:sldId id="756" r:id="rId33"/>
    <p:sldId id="724" r:id="rId34"/>
    <p:sldId id="761" r:id="rId35"/>
    <p:sldId id="763" r:id="rId36"/>
    <p:sldId id="725" r:id="rId37"/>
    <p:sldId id="726" r:id="rId38"/>
    <p:sldId id="765" r:id="rId39"/>
    <p:sldId id="766" r:id="rId40"/>
    <p:sldId id="727" r:id="rId41"/>
    <p:sldId id="768" r:id="rId42"/>
  </p:sldIdLst>
  <p:sldSz cx="9144000" cy="6858000" type="screen4x3"/>
  <p:notesSz cx="69342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3300"/>
    <a:srgbClr val="003366"/>
    <a:srgbClr val="CC6600"/>
    <a:srgbClr val="003300"/>
    <a:srgbClr val="336600"/>
    <a:srgbClr val="99000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5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564" y="-96"/>
      </p:cViewPr>
      <p:guideLst>
        <p:guide orient="horz" pos="2924"/>
        <p:guide pos="2184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6EC1155-E488-43AA-BFBB-63A43CCF2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65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61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E4EE6E6-FBD5-4999-B827-D919F155C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14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26EC8B-F48B-4A4D-9E0C-2EF0DD8CA9BA}" type="slidenum">
              <a:rPr lang="en-US" sz="1200">
                <a:latin typeface="Times New Roman" pitchFamily="18" charset="0"/>
              </a:rPr>
              <a:pPr eaLnBrk="1" hangingPunct="1"/>
              <a:t>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D66506-0CF1-4310-9397-F9ABAB169F9D}" type="slidenum">
              <a:rPr lang="en-US" sz="1200">
                <a:latin typeface="Times New Roman" pitchFamily="18" charset="0"/>
              </a:rPr>
              <a:pPr eaLnBrk="1" hangingPunct="1"/>
              <a:t>10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56BCB3-F1A0-4EEA-A3D8-F399607FF94B}" type="slidenum">
              <a:rPr lang="en-US" sz="1200">
                <a:latin typeface="Times New Roman" pitchFamily="18" charset="0"/>
              </a:rPr>
              <a:pPr eaLnBrk="1" hangingPunct="1"/>
              <a:t>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43C176-BA64-4C53-A2DB-FC1C5BD742A7}" type="slidenum">
              <a:rPr lang="en-US" sz="1200">
                <a:latin typeface="Times New Roman" pitchFamily="18" charset="0"/>
              </a:rPr>
              <a:pPr eaLnBrk="1" hangingPunct="1"/>
              <a:t>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B68438-7405-4EFF-8BD7-E3EE95D919D6}" type="slidenum">
              <a:rPr lang="en-US" sz="1200">
                <a:latin typeface="Times New Roman" pitchFamily="18" charset="0"/>
              </a:rPr>
              <a:pPr eaLnBrk="1" hangingPunct="1"/>
              <a:t>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F1D121-E90C-491D-B9A0-37C3DB2C5278}" type="slidenum">
              <a:rPr lang="en-US" sz="1200">
                <a:latin typeface="Times New Roman" pitchFamily="18" charset="0"/>
              </a:rPr>
              <a:pPr eaLnBrk="1" hangingPunct="1"/>
              <a:t>14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DB06A5-FA08-42DE-8050-678F86FB1A79}" type="slidenum">
              <a:rPr lang="en-US" sz="1200">
                <a:latin typeface="Times New Roman" pitchFamily="18" charset="0"/>
              </a:rPr>
              <a:pPr eaLnBrk="1" hangingPunct="1"/>
              <a:t>15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92A388-DCE1-40F1-9698-74782C2D2806}" type="slidenum">
              <a:rPr lang="en-US" sz="1200">
                <a:latin typeface="Times New Roman" pitchFamily="18" charset="0"/>
              </a:rPr>
              <a:pPr eaLnBrk="1" hangingPunct="1"/>
              <a:t>16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32BC04-490A-482A-8DC2-2733B42A1164}" type="slidenum">
              <a:rPr lang="en-US" sz="1200">
                <a:latin typeface="Times New Roman" pitchFamily="18" charset="0"/>
              </a:rPr>
              <a:pPr eaLnBrk="1" hangingPunct="1"/>
              <a:t>17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560C7A-766B-49E3-B98E-0A67AE7C7C51}" type="slidenum">
              <a:rPr lang="en-US" sz="1200">
                <a:latin typeface="Times New Roman" pitchFamily="18" charset="0"/>
              </a:rPr>
              <a:pPr eaLnBrk="1" hangingPunct="1"/>
              <a:t>18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9F610D-D3D6-41DE-9AEC-DF8117843DA9}" type="slidenum">
              <a:rPr lang="en-US" sz="1200">
                <a:latin typeface="Times New Roman" pitchFamily="18" charset="0"/>
              </a:rPr>
              <a:pPr eaLnBrk="1" hangingPunct="1"/>
              <a:t>19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7C8ABC-0DAC-43BC-A1B0-135C4D5A0188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587C5D-1966-4280-A4DC-614047AC9159}" type="slidenum">
              <a:rPr lang="en-US" sz="1200">
                <a:latin typeface="Times New Roman" pitchFamily="18" charset="0"/>
              </a:rPr>
              <a:pPr eaLnBrk="1" hangingPunct="1"/>
              <a:t>20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5E9C70-053C-4C17-9FD6-C8CCEE549A46}" type="slidenum">
              <a:rPr lang="en-US" sz="1200">
                <a:latin typeface="Times New Roman" pitchFamily="18" charset="0"/>
              </a:rPr>
              <a:pPr eaLnBrk="1" hangingPunct="1"/>
              <a:t>21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4ADB2B-253C-4AF1-95AF-7C5BECD6AB22}" type="slidenum">
              <a:rPr lang="en-US" sz="1200">
                <a:latin typeface="Times New Roman" pitchFamily="18" charset="0"/>
              </a:rPr>
              <a:pPr eaLnBrk="1" hangingPunct="1"/>
              <a:t>22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A141E5-000A-4EA4-9F16-D6867E526856}" type="slidenum">
              <a:rPr lang="en-US" sz="1200">
                <a:latin typeface="Times New Roman" pitchFamily="18" charset="0"/>
              </a:rPr>
              <a:pPr eaLnBrk="1" hangingPunct="1"/>
              <a:t>23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1F50C7-7AA3-4F92-9C58-97FB4C496A76}" type="slidenum">
              <a:rPr lang="en-US" sz="1200">
                <a:latin typeface="Times New Roman" pitchFamily="18" charset="0"/>
              </a:rPr>
              <a:pPr eaLnBrk="1" hangingPunct="1"/>
              <a:t>24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0130B5-7E6B-4EA7-BB0A-F09839F61CC8}" type="slidenum">
              <a:rPr lang="en-US" sz="1200">
                <a:latin typeface="Times New Roman" pitchFamily="18" charset="0"/>
              </a:rPr>
              <a:pPr eaLnBrk="1" hangingPunct="1"/>
              <a:t>25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E23FE5-4F6B-4E92-ABC3-6EA6E2F5F35A}" type="slidenum">
              <a:rPr lang="en-US" sz="1200">
                <a:latin typeface="Times New Roman" pitchFamily="18" charset="0"/>
              </a:rPr>
              <a:pPr eaLnBrk="1" hangingPunct="1"/>
              <a:t>26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659820-A792-4EB8-9DE2-A853B4EA93D4}" type="slidenum">
              <a:rPr lang="en-US" sz="1200">
                <a:latin typeface="Times New Roman" pitchFamily="18" charset="0"/>
              </a:rPr>
              <a:pPr eaLnBrk="1" hangingPunct="1"/>
              <a:t>27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15BFB7-7C50-43B4-81D4-C99DD0E73F02}" type="slidenum">
              <a:rPr lang="en-US" sz="1200">
                <a:latin typeface="Times New Roman" pitchFamily="18" charset="0"/>
              </a:rPr>
              <a:pPr eaLnBrk="1" hangingPunct="1"/>
              <a:t>28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9A1600-EE50-4FBA-A893-ACA3802DBAB9}" type="slidenum">
              <a:rPr lang="en-US" sz="1200">
                <a:latin typeface="Times New Roman" pitchFamily="18" charset="0"/>
              </a:rPr>
              <a:pPr eaLnBrk="1" hangingPunct="1"/>
              <a:t>29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74CDC2-EB10-4EAB-978A-7E3767373BB6}" type="slidenum">
              <a:rPr lang="en-US" sz="1200">
                <a:latin typeface="Times New Roman" pitchFamily="18" charset="0"/>
              </a:rPr>
              <a:pPr eaLnBrk="1" hangingPunct="1"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A1AF8A-2467-455F-AF42-E35C7A0F8373}" type="slidenum">
              <a:rPr lang="en-US" sz="1200">
                <a:latin typeface="Times New Roman" pitchFamily="18" charset="0"/>
              </a:rPr>
              <a:pPr eaLnBrk="1" hangingPunct="1"/>
              <a:t>30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0D13FE-4153-4668-97A9-B3B16DB0186C}" type="slidenum">
              <a:rPr lang="en-US" sz="1200">
                <a:latin typeface="Times New Roman" pitchFamily="18" charset="0"/>
              </a:rPr>
              <a:pPr eaLnBrk="1" hangingPunct="1"/>
              <a:t>31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AC41EE-00E1-48FF-97F1-695FBC1ED5DE}" type="slidenum">
              <a:rPr lang="en-US" sz="1200">
                <a:latin typeface="Times New Roman" pitchFamily="18" charset="0"/>
              </a:rPr>
              <a:pPr eaLnBrk="1" hangingPunct="1"/>
              <a:t>32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1BF0D3-47A6-4840-A3E4-3970DCD30D4C}" type="slidenum">
              <a:rPr lang="en-US" sz="1200">
                <a:latin typeface="Times New Roman" pitchFamily="18" charset="0"/>
              </a:rPr>
              <a:pPr eaLnBrk="1" hangingPunct="1"/>
              <a:t>33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481538-8279-43C8-8C17-1E6CDCD92C26}" type="slidenum">
              <a:rPr lang="en-US" sz="1200">
                <a:latin typeface="Times New Roman" pitchFamily="18" charset="0"/>
              </a:rPr>
              <a:pPr eaLnBrk="1" hangingPunct="1"/>
              <a:t>34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9BDB32-F15A-4D3E-9268-EFEC1BC8C24E}" type="slidenum">
              <a:rPr lang="en-US" sz="1200">
                <a:latin typeface="Times New Roman" pitchFamily="18" charset="0"/>
              </a:rPr>
              <a:pPr eaLnBrk="1" hangingPunct="1"/>
              <a:t>35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E3495A-AC6A-4C00-B903-E3CCD331C28F}" type="slidenum">
              <a:rPr lang="en-US" sz="1200">
                <a:latin typeface="Times New Roman" pitchFamily="18" charset="0"/>
              </a:rPr>
              <a:pPr eaLnBrk="1" hangingPunct="1"/>
              <a:t>36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604F7F-8AB0-41F4-AC21-CC14A0155F96}" type="slidenum">
              <a:rPr lang="en-US" sz="1200">
                <a:latin typeface="Times New Roman" pitchFamily="18" charset="0"/>
              </a:rPr>
              <a:pPr eaLnBrk="1" hangingPunct="1"/>
              <a:t>37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CC32D3-F6FB-49B0-ABE8-B28D4ADC8F1E}" type="slidenum">
              <a:rPr lang="en-US" sz="1200">
                <a:latin typeface="Times New Roman" pitchFamily="18" charset="0"/>
              </a:rPr>
              <a:pPr eaLnBrk="1" hangingPunct="1"/>
              <a:t>38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A7410B-6DC1-455F-A279-FE1AD414AC02}" type="slidenum">
              <a:rPr lang="en-US" sz="1200">
                <a:latin typeface="Times New Roman" pitchFamily="18" charset="0"/>
              </a:rPr>
              <a:pPr eaLnBrk="1" hangingPunct="1"/>
              <a:t>39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7D3FBE-F1B4-4CE3-A274-75781FE0FDED}" type="slidenum">
              <a:rPr lang="en-US" sz="1200">
                <a:latin typeface="Times New Roman" pitchFamily="18" charset="0"/>
              </a:rPr>
              <a:pPr eaLnBrk="1" hangingPunct="1"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DBCC28-B506-4CF7-83EF-2EEE3A8B9005}" type="slidenum">
              <a:rPr lang="en-US" sz="1200">
                <a:latin typeface="Times New Roman" pitchFamily="18" charset="0"/>
              </a:rPr>
              <a:pPr eaLnBrk="1" hangingPunct="1"/>
              <a:t>40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749B9D-5C78-46CA-9C91-8A41795D0DF3}" type="slidenum">
              <a:rPr lang="en-US" sz="1200">
                <a:latin typeface="Times New Roman" pitchFamily="18" charset="0"/>
              </a:rPr>
              <a:pPr eaLnBrk="1" hangingPunct="1"/>
              <a:t>41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825270-7202-482B-A16A-C3DAED0201BC}" type="slidenum">
              <a:rPr lang="en-US" sz="1200">
                <a:latin typeface="Times New Roman" pitchFamily="18" charset="0"/>
              </a:rPr>
              <a:pPr eaLnBrk="1" hangingPunct="1"/>
              <a:t>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A09FD1-70EF-4271-8452-D0617C7345DC}" type="slidenum">
              <a:rPr lang="en-US" sz="1200">
                <a:latin typeface="Times New Roman" pitchFamily="18" charset="0"/>
              </a:rPr>
              <a:pPr eaLnBrk="1" hangingPunct="1"/>
              <a:t>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E2F09F-BFC2-43D3-872E-448DE8D24C82}" type="slidenum">
              <a:rPr lang="en-US" sz="1200">
                <a:latin typeface="Times New Roman" pitchFamily="18" charset="0"/>
              </a:rPr>
              <a:pPr eaLnBrk="1" hangingPunct="1"/>
              <a:t>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BDDE6B-E3BC-4B40-B070-FF98EE5D2C1B}" type="slidenum">
              <a:rPr lang="en-US" sz="1200">
                <a:latin typeface="Times New Roman" pitchFamily="18" charset="0"/>
              </a:rPr>
              <a:pPr eaLnBrk="1" hangingPunct="1"/>
              <a:t>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C859F6-2457-4FB3-AEE2-9E495AEC303B}" type="slidenum">
              <a:rPr lang="en-US" sz="1200">
                <a:latin typeface="Times New Roman" pitchFamily="18" charset="0"/>
              </a:rPr>
              <a:pPr eaLnBrk="1" hangingPunct="1"/>
              <a:t>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2" descr="UnderShadow0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43243" r="2092"/>
          <a:stretch>
            <a:fillRect/>
          </a:stretch>
        </p:blipFill>
        <p:spPr bwMode="hidden">
          <a:xfrm>
            <a:off x="0" y="12700"/>
            <a:ext cx="91440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0" descr="Topbar0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6275388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4937125" y="6375400"/>
            <a:ext cx="3475038" cy="3651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900">
                <a:solidFill>
                  <a:schemeClr val="bg1"/>
                </a:solidFill>
              </a:rPr>
              <a:t>PowerPoint Presentation by Charlie Cook</a:t>
            </a:r>
            <a:br>
              <a:rPr lang="en-US" sz="900">
                <a:solidFill>
                  <a:schemeClr val="bg1"/>
                </a:solidFill>
              </a:rPr>
            </a:br>
            <a:r>
              <a:rPr lang="en-US" sz="900">
                <a:solidFill>
                  <a:schemeClr val="bg1"/>
                </a:solidFill>
              </a:rPr>
              <a:t>The University of West Alabama</a:t>
            </a:r>
          </a:p>
        </p:txBody>
      </p:sp>
      <p:pic>
        <p:nvPicPr>
          <p:cNvPr id="6" name="Picture 146" descr="Booktitle0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211263"/>
            <a:ext cx="6170613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7" descr="Authors0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125788"/>
            <a:ext cx="458946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8" descr="Topbar0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54"/>
          <p:cNvSpPr txBox="1">
            <a:spLocks noChangeArrowheads="1"/>
          </p:cNvSpPr>
          <p:nvPr userDrawn="1"/>
        </p:nvSpPr>
        <p:spPr bwMode="auto">
          <a:xfrm>
            <a:off x="182563" y="5775325"/>
            <a:ext cx="8778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Trebuchet MS" pitchFamily="34" charset="0"/>
                <a:cs typeface="Tahoma" pitchFamily="34" charset="0"/>
              </a:rPr>
              <a:t>SECTION </a:t>
            </a:r>
            <a:r>
              <a:rPr lang="en-US" sz="1400" b="1">
                <a:solidFill>
                  <a:srgbClr val="990000"/>
                </a:solidFill>
                <a:latin typeface="Trebuchet MS" pitchFamily="34" charset="0"/>
                <a:cs typeface="Tahoma" pitchFamily="34" charset="0"/>
              </a:rPr>
              <a:t>3</a:t>
            </a:r>
            <a:r>
              <a:rPr lang="en-US" sz="1200" b="1">
                <a:latin typeface="Trebuchet MS" pitchFamily="34" charset="0"/>
                <a:cs typeface="Tahoma" pitchFamily="34" charset="0"/>
              </a:rPr>
              <a:t>  Training and Development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273175" y="3703638"/>
            <a:ext cx="6584950" cy="1736725"/>
          </a:xfrm>
          <a:effectLst>
            <a:outerShdw dist="17961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AEAEA">
                    <a:alpha val="2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algn="ctr">
              <a:defRPr sz="2800" b="1">
                <a:solidFill>
                  <a:srgbClr val="996633"/>
                </a:solidFill>
                <a:latin typeface="Arial" charset="0"/>
              </a:defRPr>
            </a:lvl1pPr>
          </a:lstStyle>
          <a:p>
            <a:pPr lvl="0"/>
            <a:endParaRPr lang="en-US" noProof="0" smtClean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731838" y="6446838"/>
            <a:ext cx="3286125" cy="293687"/>
          </a:xfrm>
          <a:effectLst>
            <a:outerShdw dist="17961" dir="2700000" algn="ctr" rotWithShape="0">
              <a:schemeClr val="tx1"/>
            </a:outerShdw>
          </a:effectLst>
        </p:spPr>
        <p:txBody>
          <a:bodyPr lIns="91440" rIns="91440"/>
          <a:lstStyle>
            <a:lvl1pPr>
              <a:defRPr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286501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8–</a:t>
            </a:r>
            <a:fld id="{2E4646CC-B8DE-4C64-BEC8-330F38DBC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06579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90525"/>
            <a:ext cx="2025650" cy="5964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390525"/>
            <a:ext cx="5924550" cy="5964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8–</a:t>
            </a:r>
            <a:fld id="{5DB2048B-BE07-4A2C-84F5-1D8EEBE92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32827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8–</a:t>
            </a:r>
            <a:fld id="{CC3FFAE7-8167-40B3-A9E9-7E6A468D9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4728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8–</a:t>
            </a:r>
            <a:fld id="{E3316078-448A-427F-A3B2-746ED8459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56645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050925"/>
            <a:ext cx="3975100" cy="5303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050925"/>
            <a:ext cx="3975100" cy="5303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8–</a:t>
            </a:r>
            <a:fld id="{AAD559BB-D6F8-4F45-8934-DABACA0DF6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2929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8–</a:t>
            </a:r>
            <a:fld id="{B8061AE5-5496-4E17-9529-9D0BC4BA5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19320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8–</a:t>
            </a:r>
            <a:fld id="{0EDD3B2F-C278-4A23-8F33-F69FAC1D2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83911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8–</a:t>
            </a:r>
            <a:fld id="{C6F3CCFC-8818-4551-8E09-59FE7EFC1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41865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8–</a:t>
            </a:r>
            <a:fld id="{5239068C-A781-4C15-82FB-7BDF7D7E2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08644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8–</a:t>
            </a:r>
            <a:fld id="{7348BE54-7F98-4C81-8131-255AD5125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33762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523875" y="390525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050925"/>
            <a:ext cx="8102600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54763"/>
            <a:ext cx="403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900" b="1" smtClean="0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354763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900" b="1" smtClean="0"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8–</a:t>
            </a:r>
            <a:fld id="{8FEA57E0-737E-499D-AFD2-66BEF20DD85A}" type="slidenum">
              <a:rPr lang="en-US">
                <a:cs typeface="+mn-cs"/>
              </a:rPr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3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222250" indent="-2222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Char char="•"/>
        <a:defRPr sz="28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25475" indent="-284163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90000"/>
        <a:buFont typeface="Wingdings" pitchFamily="2" charset="2"/>
        <a:buChar char="Ø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974725" indent="-2349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75000"/>
        <a:buFont typeface="Wingdings" pitchFamily="2" charset="2"/>
        <a:buChar char="v"/>
        <a:defRPr sz="24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31127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65735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1145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5717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0289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4861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7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7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Rectangle 38"/>
          <p:cNvSpPr>
            <a:spLocks noGrp="1" noChangeArrowheads="1"/>
          </p:cNvSpPr>
          <p:nvPr>
            <p:ph type="ctrTitle"/>
          </p:nvPr>
        </p:nvSpPr>
        <p:spPr>
          <a:xfrm>
            <a:off x="1270000" y="3776663"/>
            <a:ext cx="6594475" cy="1755775"/>
          </a:xfrm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400" smtClean="0">
                <a:solidFill>
                  <a:srgbClr val="003366"/>
                </a:solidFill>
              </a:rPr>
              <a:t>CHAPTER</a:t>
            </a:r>
            <a:r>
              <a:rPr lang="en-US" sz="2400" smtClean="0">
                <a:solidFill>
                  <a:srgbClr val="CC6600"/>
                </a:solidFill>
              </a:rPr>
              <a:t> </a:t>
            </a:r>
            <a:r>
              <a:rPr lang="en-US" sz="2400" smtClean="0">
                <a:solidFill>
                  <a:srgbClr val="336699"/>
                </a:solidFill>
              </a:rPr>
              <a:t>8</a:t>
            </a:r>
            <a:br>
              <a:rPr lang="en-US" sz="2400" smtClean="0">
                <a:solidFill>
                  <a:srgbClr val="336699"/>
                </a:solidFill>
              </a:rPr>
            </a:br>
            <a:r>
              <a:rPr lang="en-US" sz="3200" b="0" smtClean="0">
                <a:solidFill>
                  <a:schemeClr val="tx1"/>
                </a:solidFill>
                <a:latin typeface="Verdana" pitchFamily="34" charset="0"/>
              </a:rPr>
              <a:t>Training Human Resources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8–</a:t>
            </a:r>
            <a:fld id="{B2F4D7C8-7B27-4AF4-9BA1-0EF2AE1523E1}" type="slidenum">
              <a:rPr lang="en-US" sz="900"/>
              <a:pPr eaLnBrk="1" hangingPunct="1"/>
              <a:t>10</a:t>
            </a:fld>
            <a:endParaRPr lang="en-US" sz="900"/>
          </a:p>
        </p:txBody>
      </p:sp>
      <p:sp>
        <p:nvSpPr>
          <p:cNvPr id="22532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33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8–3</a:t>
            </a:r>
          </a:p>
        </p:txBody>
      </p:sp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Intercultural Competence Training</a:t>
            </a:r>
          </a:p>
        </p:txBody>
      </p:sp>
      <p:pic>
        <p:nvPicPr>
          <p:cNvPr id="1010693" name="Picture 5" descr="08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981075"/>
            <a:ext cx="8320088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1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8–</a:t>
            </a:r>
            <a:fld id="{50A9932A-2A2F-433E-B838-3660222AC39C}" type="slidenum">
              <a:rPr lang="en-US" sz="900"/>
              <a:pPr eaLnBrk="1" hangingPunct="1"/>
              <a:t>11</a:t>
            </a:fld>
            <a:endParaRPr lang="en-US" sz="900"/>
          </a:p>
        </p:txBody>
      </p:sp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Developing Strategic Training Plans</a:t>
            </a:r>
          </a:p>
        </p:txBody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mtClean="0"/>
              <a:t>Effective training efforts consider the following questions: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Is there really a need for the training?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Who needs to be trained?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Who will do the training?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What form will the training take?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How will knowledge be transferred to the job?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How will the training be evaluated?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8–</a:t>
            </a:r>
            <a:fld id="{AADF2429-671D-4E00-885D-5C08657EDDE4}" type="slidenum">
              <a:rPr lang="en-US" sz="900"/>
              <a:pPr eaLnBrk="1" hangingPunct="1"/>
              <a:t>12</a:t>
            </a:fld>
            <a:endParaRPr lang="en-US" sz="900"/>
          </a:p>
        </p:txBody>
      </p:sp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390525"/>
            <a:ext cx="8077200" cy="51911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smtClean="0"/>
              <a:t>Orientation: Planning for New Employees</a:t>
            </a:r>
          </a:p>
        </p:txBody>
      </p:sp>
      <p:grpSp>
        <p:nvGrpSpPr>
          <p:cNvPr id="1092611" name="Group 3"/>
          <p:cNvGrpSpPr>
            <a:grpSpLocks/>
          </p:cNvGrpSpPr>
          <p:nvPr/>
        </p:nvGrpSpPr>
        <p:grpSpPr bwMode="auto">
          <a:xfrm>
            <a:off x="1279525" y="960438"/>
            <a:ext cx="7223125" cy="5211762"/>
            <a:chOff x="576" y="820"/>
            <a:chExt cx="4493" cy="3216"/>
          </a:xfrm>
        </p:grpSpPr>
        <p:pic>
          <p:nvPicPr>
            <p:cNvPr id="24582" name="Picture 4" descr="010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820"/>
              <a:ext cx="4493" cy="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3" name="Text Box 5"/>
            <p:cNvSpPr txBox="1">
              <a:spLocks noChangeArrowheads="1"/>
            </p:cNvSpPr>
            <p:nvPr/>
          </p:nvSpPr>
          <p:spPr bwMode="auto">
            <a:xfrm>
              <a:off x="794" y="1075"/>
              <a:ext cx="1844" cy="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Establishes favorable employee impression of the organization</a:t>
              </a:r>
            </a:p>
          </p:txBody>
        </p:sp>
        <p:sp>
          <p:nvSpPr>
            <p:cNvPr id="24584" name="Text Box 6"/>
            <p:cNvSpPr txBox="1">
              <a:spLocks noChangeArrowheads="1"/>
            </p:cNvSpPr>
            <p:nvPr/>
          </p:nvSpPr>
          <p:spPr bwMode="auto">
            <a:xfrm>
              <a:off x="806" y="1683"/>
              <a:ext cx="1844" cy="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Provides organization </a:t>
              </a:r>
              <a:br>
                <a:rPr lang="en-US" sz="1400" b="1">
                  <a:latin typeface="Trebuchet MS" pitchFamily="34" charset="0"/>
                </a:rPr>
              </a:br>
              <a:r>
                <a:rPr lang="en-US" sz="1400" b="1">
                  <a:latin typeface="Trebuchet MS" pitchFamily="34" charset="0"/>
                </a:rPr>
                <a:t>and job information.</a:t>
              </a:r>
            </a:p>
          </p:txBody>
        </p:sp>
        <p:sp>
          <p:nvSpPr>
            <p:cNvPr id="24585" name="Text Box 7"/>
            <p:cNvSpPr txBox="1">
              <a:spLocks noChangeArrowheads="1"/>
            </p:cNvSpPr>
            <p:nvPr/>
          </p:nvSpPr>
          <p:spPr bwMode="auto">
            <a:xfrm>
              <a:off x="806" y="2274"/>
              <a:ext cx="1844" cy="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Bring more work-related experiences into the process</a:t>
              </a:r>
            </a:p>
          </p:txBody>
        </p:sp>
        <p:sp>
          <p:nvSpPr>
            <p:cNvPr id="24586" name="Text Box 8"/>
            <p:cNvSpPr txBox="1">
              <a:spLocks noChangeArrowheads="1"/>
            </p:cNvSpPr>
            <p:nvPr/>
          </p:nvSpPr>
          <p:spPr bwMode="auto">
            <a:xfrm>
              <a:off x="806" y="2809"/>
              <a:ext cx="1844" cy="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Accelerates socialization and integration of new employees</a:t>
              </a:r>
            </a:p>
          </p:txBody>
        </p:sp>
        <p:sp>
          <p:nvSpPr>
            <p:cNvPr id="24587" name="Text Box 9"/>
            <p:cNvSpPr txBox="1">
              <a:spLocks noChangeArrowheads="1"/>
            </p:cNvSpPr>
            <p:nvPr/>
          </p:nvSpPr>
          <p:spPr bwMode="auto">
            <a:xfrm>
              <a:off x="806" y="3374"/>
              <a:ext cx="1844" cy="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Ensures employee performance </a:t>
              </a:r>
              <a:br>
                <a:rPr lang="en-US" sz="1400" b="1">
                  <a:latin typeface="Trebuchet MS" pitchFamily="34" charset="0"/>
                </a:rPr>
              </a:br>
              <a:r>
                <a:rPr lang="en-US" sz="1400" b="1">
                  <a:latin typeface="Trebuchet MS" pitchFamily="34" charset="0"/>
                </a:rPr>
                <a:t>and productivity begins quickly</a:t>
              </a:r>
            </a:p>
          </p:txBody>
        </p:sp>
        <p:sp>
          <p:nvSpPr>
            <p:cNvPr id="24588" name="Text Box 10"/>
            <p:cNvSpPr txBox="1">
              <a:spLocks noChangeArrowheads="1"/>
            </p:cNvSpPr>
            <p:nvPr/>
          </p:nvSpPr>
          <p:spPr bwMode="auto">
            <a:xfrm>
              <a:off x="3456" y="2103"/>
              <a:ext cx="1211" cy="6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Achievements of Effective Orientation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9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8–</a:t>
            </a:r>
            <a:fld id="{6E2B1A8B-AC14-42AE-BFB0-09592F57A1E5}" type="slidenum">
              <a:rPr lang="en-US" sz="900"/>
              <a:pPr eaLnBrk="1" hangingPunct="1"/>
              <a:t>13</a:t>
            </a:fld>
            <a:endParaRPr lang="en-US" sz="900"/>
          </a:p>
        </p:txBody>
      </p:sp>
      <p:sp>
        <p:nvSpPr>
          <p:cNvPr id="109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Effective New Employee Orientation</a:t>
            </a:r>
          </a:p>
        </p:txBody>
      </p:sp>
      <p:grpSp>
        <p:nvGrpSpPr>
          <p:cNvPr id="1094659" name="Group 3"/>
          <p:cNvGrpSpPr>
            <a:grpSpLocks/>
          </p:cNvGrpSpPr>
          <p:nvPr/>
        </p:nvGrpSpPr>
        <p:grpSpPr bwMode="auto">
          <a:xfrm>
            <a:off x="822325" y="1050925"/>
            <a:ext cx="7537450" cy="4765675"/>
            <a:chOff x="554" y="832"/>
            <a:chExt cx="4748" cy="3002"/>
          </a:xfrm>
        </p:grpSpPr>
        <p:pic>
          <p:nvPicPr>
            <p:cNvPr id="25606" name="Picture 4" descr="Boxshdow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" y="2330"/>
              <a:ext cx="1394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7" name="_s1028"/>
            <p:cNvSpPr>
              <a:spLocks noChangeShapeType="1"/>
            </p:cNvSpPr>
            <p:nvPr/>
          </p:nvSpPr>
          <p:spPr bwMode="auto">
            <a:xfrm flipH="1" flipV="1">
              <a:off x="1940" y="1774"/>
              <a:ext cx="470" cy="293"/>
            </a:xfrm>
            <a:prstGeom prst="line">
              <a:avLst/>
            </a:prstGeom>
            <a:noFill/>
            <a:ln w="381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5608" name="_s1032"/>
            <p:cNvSpPr>
              <a:spLocks noChangeShapeType="1"/>
            </p:cNvSpPr>
            <p:nvPr/>
          </p:nvSpPr>
          <p:spPr bwMode="auto">
            <a:xfrm flipH="1">
              <a:off x="2360" y="2788"/>
              <a:ext cx="259" cy="426"/>
            </a:xfrm>
            <a:prstGeom prst="line">
              <a:avLst/>
            </a:prstGeom>
            <a:noFill/>
            <a:ln w="381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5609" name="_s1034"/>
            <p:cNvSpPr>
              <a:spLocks noChangeShapeType="1"/>
            </p:cNvSpPr>
            <p:nvPr/>
          </p:nvSpPr>
          <p:spPr bwMode="auto">
            <a:xfrm>
              <a:off x="3139" y="2788"/>
              <a:ext cx="262" cy="425"/>
            </a:xfrm>
            <a:prstGeom prst="line">
              <a:avLst/>
            </a:prstGeom>
            <a:noFill/>
            <a:ln w="381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5610" name="_s1040"/>
            <p:cNvSpPr>
              <a:spLocks noChangeShapeType="1"/>
            </p:cNvSpPr>
            <p:nvPr/>
          </p:nvSpPr>
          <p:spPr bwMode="auto">
            <a:xfrm flipV="1">
              <a:off x="2879" y="1324"/>
              <a:ext cx="0" cy="588"/>
            </a:xfrm>
            <a:prstGeom prst="line">
              <a:avLst/>
            </a:prstGeom>
            <a:noFill/>
            <a:ln w="381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5611" name="_s1038"/>
            <p:cNvSpPr>
              <a:spLocks noChangeShapeType="1"/>
            </p:cNvSpPr>
            <p:nvPr/>
          </p:nvSpPr>
          <p:spPr bwMode="auto">
            <a:xfrm flipV="1">
              <a:off x="3349" y="1773"/>
              <a:ext cx="469" cy="294"/>
            </a:xfrm>
            <a:prstGeom prst="line">
              <a:avLst/>
            </a:prstGeom>
            <a:noFill/>
            <a:ln w="381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pic>
          <p:nvPicPr>
            <p:cNvPr id="25612" name="Picture 10" descr="Boxshdow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9" y="832"/>
              <a:ext cx="1394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3" name="Text Box 11"/>
            <p:cNvSpPr txBox="1">
              <a:spLocks noChangeArrowheads="1"/>
            </p:cNvSpPr>
            <p:nvPr/>
          </p:nvSpPr>
          <p:spPr bwMode="auto">
            <a:xfrm>
              <a:off x="2303" y="860"/>
              <a:ext cx="1146" cy="530"/>
            </a:xfrm>
            <a:prstGeom prst="rect">
              <a:avLst/>
            </a:prstGeom>
            <a:solidFill>
              <a:srgbClr val="CCE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C0C0C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/>
                <a:t>Sample</a:t>
              </a:r>
            </a:p>
          </p:txBody>
        </p:sp>
        <p:pic>
          <p:nvPicPr>
            <p:cNvPr id="25614" name="Picture 12" descr="Boxshdow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1482"/>
              <a:ext cx="1394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5" name="Text Box 13"/>
            <p:cNvSpPr txBox="1">
              <a:spLocks noChangeArrowheads="1"/>
            </p:cNvSpPr>
            <p:nvPr/>
          </p:nvSpPr>
          <p:spPr bwMode="auto">
            <a:xfrm>
              <a:off x="3818" y="1514"/>
              <a:ext cx="1146" cy="530"/>
            </a:xfrm>
            <a:prstGeom prst="rect">
              <a:avLst/>
            </a:prstGeom>
            <a:solidFill>
              <a:srgbClr val="CCE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C0C0C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/>
                <a:t>Sample</a:t>
              </a:r>
            </a:p>
          </p:txBody>
        </p:sp>
        <p:pic>
          <p:nvPicPr>
            <p:cNvPr id="25616" name="Picture 14" descr="Boxshdow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8" y="2329"/>
              <a:ext cx="1394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7" name="Text Box 15"/>
            <p:cNvSpPr txBox="1">
              <a:spLocks noChangeArrowheads="1"/>
            </p:cNvSpPr>
            <p:nvPr/>
          </p:nvSpPr>
          <p:spPr bwMode="auto">
            <a:xfrm>
              <a:off x="3982" y="2357"/>
              <a:ext cx="1146" cy="530"/>
            </a:xfrm>
            <a:prstGeom prst="rect">
              <a:avLst/>
            </a:prstGeom>
            <a:solidFill>
              <a:srgbClr val="CCE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C0C0C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/>
                <a:t>Sample</a:t>
              </a:r>
            </a:p>
          </p:txBody>
        </p:sp>
        <p:pic>
          <p:nvPicPr>
            <p:cNvPr id="25618" name="Picture 16" descr="Boxshdow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0" y="3140"/>
              <a:ext cx="1394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9" name="Text Box 17"/>
            <p:cNvSpPr txBox="1">
              <a:spLocks noChangeArrowheads="1"/>
            </p:cNvSpPr>
            <p:nvPr/>
          </p:nvSpPr>
          <p:spPr bwMode="auto">
            <a:xfrm>
              <a:off x="3280" y="3168"/>
              <a:ext cx="1146" cy="530"/>
            </a:xfrm>
            <a:prstGeom prst="rect">
              <a:avLst/>
            </a:prstGeom>
            <a:solidFill>
              <a:srgbClr val="CCE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C0C0C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/>
                <a:t>Sample</a:t>
              </a:r>
            </a:p>
          </p:txBody>
        </p:sp>
        <p:pic>
          <p:nvPicPr>
            <p:cNvPr id="25620" name="Picture 18" descr="Boxshdow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" y="3139"/>
              <a:ext cx="1394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21" name="Text Box 19"/>
            <p:cNvSpPr txBox="1">
              <a:spLocks noChangeArrowheads="1"/>
            </p:cNvSpPr>
            <p:nvPr/>
          </p:nvSpPr>
          <p:spPr bwMode="auto">
            <a:xfrm>
              <a:off x="1331" y="3168"/>
              <a:ext cx="1146" cy="530"/>
            </a:xfrm>
            <a:prstGeom prst="rect">
              <a:avLst/>
            </a:prstGeom>
            <a:solidFill>
              <a:srgbClr val="CCE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C0C0C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/>
                <a:t>Sample</a:t>
              </a:r>
            </a:p>
          </p:txBody>
        </p:sp>
        <p:sp>
          <p:nvSpPr>
            <p:cNvPr id="25622" name="Text Box 20"/>
            <p:cNvSpPr txBox="1">
              <a:spLocks noChangeArrowheads="1"/>
            </p:cNvSpPr>
            <p:nvPr/>
          </p:nvSpPr>
          <p:spPr bwMode="auto">
            <a:xfrm>
              <a:off x="630" y="2360"/>
              <a:ext cx="1146" cy="530"/>
            </a:xfrm>
            <a:prstGeom prst="rect">
              <a:avLst/>
            </a:prstGeom>
            <a:solidFill>
              <a:srgbClr val="CCE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C0C0C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/>
                <a:t>Sample</a:t>
              </a:r>
            </a:p>
          </p:txBody>
        </p:sp>
        <p:pic>
          <p:nvPicPr>
            <p:cNvPr id="25623" name="Picture 21" descr="Boxshdow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" y="1489"/>
              <a:ext cx="1394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24" name="Text Box 22"/>
            <p:cNvSpPr txBox="1">
              <a:spLocks noChangeArrowheads="1"/>
            </p:cNvSpPr>
            <p:nvPr/>
          </p:nvSpPr>
          <p:spPr bwMode="auto">
            <a:xfrm>
              <a:off x="796" y="1517"/>
              <a:ext cx="1146" cy="530"/>
            </a:xfrm>
            <a:prstGeom prst="rect">
              <a:avLst/>
            </a:prstGeom>
            <a:solidFill>
              <a:srgbClr val="CCE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C0C0C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sz="1600"/>
            </a:p>
          </p:txBody>
        </p:sp>
        <p:pic>
          <p:nvPicPr>
            <p:cNvPr id="25625" name="Picture 23" descr="Boxshdow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1935"/>
              <a:ext cx="1460" cy="1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26" name="_s1030"/>
            <p:cNvSpPr>
              <a:spLocks noChangeShapeType="1"/>
            </p:cNvSpPr>
            <p:nvPr/>
          </p:nvSpPr>
          <p:spPr bwMode="auto">
            <a:xfrm flipH="1">
              <a:off x="1774" y="2479"/>
              <a:ext cx="517" cy="94"/>
            </a:xfrm>
            <a:prstGeom prst="line">
              <a:avLst/>
            </a:prstGeom>
            <a:noFill/>
            <a:ln w="381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5627" name="_s1030"/>
            <p:cNvSpPr>
              <a:spLocks noChangeShapeType="1"/>
            </p:cNvSpPr>
            <p:nvPr/>
          </p:nvSpPr>
          <p:spPr bwMode="auto">
            <a:xfrm>
              <a:off x="3465" y="2478"/>
              <a:ext cx="517" cy="94"/>
            </a:xfrm>
            <a:prstGeom prst="line">
              <a:avLst/>
            </a:prstGeom>
            <a:noFill/>
            <a:ln w="381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094682" name="Text Box 26"/>
            <p:cNvSpPr txBox="1">
              <a:spLocks noChangeArrowheads="1"/>
            </p:cNvSpPr>
            <p:nvPr/>
          </p:nvSpPr>
          <p:spPr bwMode="auto">
            <a:xfrm>
              <a:off x="2280" y="1912"/>
              <a:ext cx="1200" cy="946"/>
            </a:xfrm>
            <a:prstGeom prst="rect">
              <a:avLst/>
            </a:prstGeom>
            <a:solidFill>
              <a:srgbClr val="0099CC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C0C0C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Sample</a:t>
              </a:r>
            </a:p>
          </p:txBody>
        </p:sp>
        <p:grpSp>
          <p:nvGrpSpPr>
            <p:cNvPr id="25629" name="Group 27"/>
            <p:cNvGrpSpPr>
              <a:grpSpLocks/>
            </p:cNvGrpSpPr>
            <p:nvPr/>
          </p:nvGrpSpPr>
          <p:grpSpPr bwMode="auto">
            <a:xfrm>
              <a:off x="2275" y="835"/>
              <a:ext cx="1210" cy="576"/>
              <a:chOff x="634" y="1123"/>
              <a:chExt cx="2303" cy="1152"/>
            </a:xfrm>
          </p:grpSpPr>
          <p:sp>
            <p:nvSpPr>
              <p:cNvPr id="25650" name="Rectangle 28" descr="Blu02"/>
              <p:cNvSpPr>
                <a:spLocks noChangeArrowheads="1"/>
              </p:cNvSpPr>
              <p:nvPr/>
            </p:nvSpPr>
            <p:spPr bwMode="auto">
              <a:xfrm>
                <a:off x="634" y="1123"/>
                <a:ext cx="2303" cy="1152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rgbClr val="3399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5651" name="Text Box 29" descr="Blu01"/>
              <p:cNvSpPr txBox="1">
                <a:spLocks noChangeArrowheads="1"/>
              </p:cNvSpPr>
              <p:nvPr/>
            </p:nvSpPr>
            <p:spPr bwMode="auto">
              <a:xfrm>
                <a:off x="749" y="1238"/>
                <a:ext cx="2074" cy="922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b="1">
                    <a:latin typeface="Trebuchet MS" pitchFamily="34" charset="0"/>
                  </a:rPr>
                  <a:t>Prepare for new employees</a:t>
                </a:r>
              </a:p>
            </p:txBody>
          </p:sp>
        </p:grpSp>
        <p:grpSp>
          <p:nvGrpSpPr>
            <p:cNvPr id="25630" name="Group 30"/>
            <p:cNvGrpSpPr>
              <a:grpSpLocks/>
            </p:cNvGrpSpPr>
            <p:nvPr/>
          </p:nvGrpSpPr>
          <p:grpSpPr bwMode="auto">
            <a:xfrm>
              <a:off x="3802" y="1469"/>
              <a:ext cx="1210" cy="576"/>
              <a:chOff x="634" y="1123"/>
              <a:chExt cx="2303" cy="1152"/>
            </a:xfrm>
          </p:grpSpPr>
          <p:sp>
            <p:nvSpPr>
              <p:cNvPr id="25648" name="Rectangle 31" descr="Blu02"/>
              <p:cNvSpPr>
                <a:spLocks noChangeArrowheads="1"/>
              </p:cNvSpPr>
              <p:nvPr/>
            </p:nvSpPr>
            <p:spPr bwMode="auto">
              <a:xfrm>
                <a:off x="634" y="1123"/>
                <a:ext cx="2303" cy="1152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rgbClr val="3399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5649" name="Text Box 32" descr="Blu01"/>
              <p:cNvSpPr txBox="1">
                <a:spLocks noChangeArrowheads="1"/>
              </p:cNvSpPr>
              <p:nvPr/>
            </p:nvSpPr>
            <p:spPr bwMode="auto">
              <a:xfrm>
                <a:off x="749" y="1238"/>
                <a:ext cx="2074" cy="922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b="1">
                    <a:latin typeface="Trebuchet MS" pitchFamily="34" charset="0"/>
                  </a:rPr>
                  <a:t>Consider using </a:t>
                </a:r>
                <a:br>
                  <a:rPr lang="en-US" sz="1200" b="1">
                    <a:latin typeface="Trebuchet MS" pitchFamily="34" charset="0"/>
                  </a:rPr>
                </a:br>
                <a:r>
                  <a:rPr lang="en-US" sz="1200" b="1">
                    <a:latin typeface="Trebuchet MS" pitchFamily="34" charset="0"/>
                  </a:rPr>
                  <a:t>mentors</a:t>
                </a:r>
              </a:p>
            </p:txBody>
          </p:sp>
        </p:grpSp>
        <p:grpSp>
          <p:nvGrpSpPr>
            <p:cNvPr id="25631" name="Group 33"/>
            <p:cNvGrpSpPr>
              <a:grpSpLocks/>
            </p:cNvGrpSpPr>
            <p:nvPr/>
          </p:nvGrpSpPr>
          <p:grpSpPr bwMode="auto">
            <a:xfrm>
              <a:off x="3929" y="2333"/>
              <a:ext cx="1210" cy="576"/>
              <a:chOff x="634" y="1123"/>
              <a:chExt cx="2303" cy="1152"/>
            </a:xfrm>
          </p:grpSpPr>
          <p:sp>
            <p:nvSpPr>
              <p:cNvPr id="25646" name="Rectangle 34" descr="Blu02"/>
              <p:cNvSpPr>
                <a:spLocks noChangeArrowheads="1"/>
              </p:cNvSpPr>
              <p:nvPr/>
            </p:nvSpPr>
            <p:spPr bwMode="auto">
              <a:xfrm>
                <a:off x="634" y="1123"/>
                <a:ext cx="2303" cy="1152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rgbClr val="3399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5647" name="Text Box 35" descr="Blu01"/>
              <p:cNvSpPr txBox="1">
                <a:spLocks noChangeArrowheads="1"/>
              </p:cNvSpPr>
              <p:nvPr/>
            </p:nvSpPr>
            <p:spPr bwMode="auto">
              <a:xfrm>
                <a:off x="749" y="1238"/>
                <a:ext cx="2074" cy="922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b="1">
                    <a:latin typeface="Trebuchet MS" pitchFamily="34" charset="0"/>
                  </a:rPr>
                  <a:t>Use an orientation checklist</a:t>
                </a:r>
              </a:p>
            </p:txBody>
          </p:sp>
        </p:grpSp>
        <p:grpSp>
          <p:nvGrpSpPr>
            <p:cNvPr id="25632" name="Group 36"/>
            <p:cNvGrpSpPr>
              <a:grpSpLocks/>
            </p:cNvGrpSpPr>
            <p:nvPr/>
          </p:nvGrpSpPr>
          <p:grpSpPr bwMode="auto">
            <a:xfrm>
              <a:off x="3238" y="3145"/>
              <a:ext cx="1210" cy="576"/>
              <a:chOff x="634" y="1123"/>
              <a:chExt cx="2303" cy="1152"/>
            </a:xfrm>
          </p:grpSpPr>
          <p:sp>
            <p:nvSpPr>
              <p:cNvPr id="25644" name="Rectangle 37" descr="Blu02"/>
              <p:cNvSpPr>
                <a:spLocks noChangeArrowheads="1"/>
              </p:cNvSpPr>
              <p:nvPr/>
            </p:nvSpPr>
            <p:spPr bwMode="auto">
              <a:xfrm>
                <a:off x="634" y="1123"/>
                <a:ext cx="2303" cy="1152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rgbClr val="3399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5645" name="Text Box 38" descr="Blu01"/>
              <p:cNvSpPr txBox="1">
                <a:spLocks noChangeArrowheads="1"/>
              </p:cNvSpPr>
              <p:nvPr/>
            </p:nvSpPr>
            <p:spPr bwMode="auto">
              <a:xfrm>
                <a:off x="749" y="1238"/>
                <a:ext cx="2074" cy="922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b="1">
                    <a:latin typeface="Trebuchet MS" pitchFamily="34" charset="0"/>
                  </a:rPr>
                  <a:t>Cover needed information</a:t>
                </a:r>
              </a:p>
            </p:txBody>
          </p:sp>
        </p:grpSp>
        <p:grpSp>
          <p:nvGrpSpPr>
            <p:cNvPr id="25633" name="Group 39"/>
            <p:cNvGrpSpPr>
              <a:grpSpLocks/>
            </p:cNvGrpSpPr>
            <p:nvPr/>
          </p:nvGrpSpPr>
          <p:grpSpPr bwMode="auto">
            <a:xfrm>
              <a:off x="1273" y="3139"/>
              <a:ext cx="1210" cy="576"/>
              <a:chOff x="634" y="1123"/>
              <a:chExt cx="2303" cy="1152"/>
            </a:xfrm>
          </p:grpSpPr>
          <p:sp>
            <p:nvSpPr>
              <p:cNvPr id="25642" name="Rectangle 40" descr="Blu02"/>
              <p:cNvSpPr>
                <a:spLocks noChangeArrowheads="1"/>
              </p:cNvSpPr>
              <p:nvPr/>
            </p:nvSpPr>
            <p:spPr bwMode="auto">
              <a:xfrm>
                <a:off x="634" y="1123"/>
                <a:ext cx="2303" cy="1152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rgbClr val="3399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5643" name="Text Box 41" descr="Blu01"/>
              <p:cNvSpPr txBox="1">
                <a:spLocks noChangeArrowheads="1"/>
              </p:cNvSpPr>
              <p:nvPr/>
            </p:nvSpPr>
            <p:spPr bwMode="auto">
              <a:xfrm>
                <a:off x="749" y="1238"/>
                <a:ext cx="2074" cy="922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b="1">
                    <a:latin typeface="Trebuchet MS" pitchFamily="34" charset="0"/>
                  </a:rPr>
                  <a:t>Present orientation information effectively</a:t>
                </a:r>
              </a:p>
            </p:txBody>
          </p:sp>
        </p:grpSp>
        <p:grpSp>
          <p:nvGrpSpPr>
            <p:cNvPr id="25634" name="Group 42"/>
            <p:cNvGrpSpPr>
              <a:grpSpLocks/>
            </p:cNvGrpSpPr>
            <p:nvPr/>
          </p:nvGrpSpPr>
          <p:grpSpPr bwMode="auto">
            <a:xfrm>
              <a:off x="576" y="2333"/>
              <a:ext cx="1210" cy="576"/>
              <a:chOff x="634" y="1123"/>
              <a:chExt cx="2303" cy="1152"/>
            </a:xfrm>
          </p:grpSpPr>
          <p:sp>
            <p:nvSpPr>
              <p:cNvPr id="25640" name="Rectangle 43" descr="Blu02"/>
              <p:cNvSpPr>
                <a:spLocks noChangeArrowheads="1"/>
              </p:cNvSpPr>
              <p:nvPr/>
            </p:nvSpPr>
            <p:spPr bwMode="auto">
              <a:xfrm>
                <a:off x="634" y="1123"/>
                <a:ext cx="2303" cy="1152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rgbClr val="3399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5641" name="Text Box 44" descr="Blu01"/>
              <p:cNvSpPr txBox="1">
                <a:spLocks noChangeArrowheads="1"/>
              </p:cNvSpPr>
              <p:nvPr/>
            </p:nvSpPr>
            <p:spPr bwMode="auto">
              <a:xfrm>
                <a:off x="749" y="1238"/>
                <a:ext cx="2074" cy="922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b="1">
                    <a:latin typeface="Trebuchet MS" pitchFamily="34" charset="0"/>
                  </a:rPr>
                  <a:t>Avoid information overload</a:t>
                </a:r>
              </a:p>
            </p:txBody>
          </p:sp>
        </p:grpSp>
        <p:grpSp>
          <p:nvGrpSpPr>
            <p:cNvPr id="25635" name="Group 45"/>
            <p:cNvGrpSpPr>
              <a:grpSpLocks/>
            </p:cNvGrpSpPr>
            <p:nvPr/>
          </p:nvGrpSpPr>
          <p:grpSpPr bwMode="auto">
            <a:xfrm>
              <a:off x="740" y="1481"/>
              <a:ext cx="1210" cy="576"/>
              <a:chOff x="634" y="1123"/>
              <a:chExt cx="2303" cy="1152"/>
            </a:xfrm>
          </p:grpSpPr>
          <p:sp>
            <p:nvSpPr>
              <p:cNvPr id="25638" name="Rectangle 46" descr="Blu02"/>
              <p:cNvSpPr>
                <a:spLocks noChangeArrowheads="1"/>
              </p:cNvSpPr>
              <p:nvPr/>
            </p:nvSpPr>
            <p:spPr bwMode="auto">
              <a:xfrm>
                <a:off x="634" y="1123"/>
                <a:ext cx="2303" cy="1152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rgbClr val="3399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5639" name="Text Box 47" descr="Blu01"/>
              <p:cNvSpPr txBox="1">
                <a:spLocks noChangeArrowheads="1"/>
              </p:cNvSpPr>
              <p:nvPr/>
            </p:nvSpPr>
            <p:spPr bwMode="auto">
              <a:xfrm>
                <a:off x="749" y="1238"/>
                <a:ext cx="2074" cy="922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b="1">
                    <a:latin typeface="Trebuchet MS" pitchFamily="34" charset="0"/>
                  </a:rPr>
                  <a:t>Evaluate and </a:t>
                </a:r>
                <a:br>
                  <a:rPr lang="en-US" sz="1200" b="1">
                    <a:latin typeface="Trebuchet MS" pitchFamily="34" charset="0"/>
                  </a:rPr>
                </a:br>
                <a:r>
                  <a:rPr lang="en-US" sz="1200" b="1">
                    <a:latin typeface="Trebuchet MS" pitchFamily="34" charset="0"/>
                  </a:rPr>
                  <a:t>follow up</a:t>
                </a:r>
              </a:p>
            </p:txBody>
          </p:sp>
        </p:grpSp>
        <p:pic>
          <p:nvPicPr>
            <p:cNvPr id="25636" name="Picture 48" descr="GrnBox0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" y="1866"/>
              <a:ext cx="1394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37" name="Text Box 49"/>
            <p:cNvSpPr txBox="1">
              <a:spLocks noChangeArrowheads="1"/>
            </p:cNvSpPr>
            <p:nvPr/>
          </p:nvSpPr>
          <p:spPr bwMode="auto">
            <a:xfrm>
              <a:off x="2298" y="1969"/>
              <a:ext cx="1152" cy="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Making Employee Orientation 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More Effective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94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8–</a:t>
            </a:r>
            <a:fld id="{3E273525-F75D-4AA7-9B94-9A8B18DD50C4}" type="slidenum">
              <a:rPr lang="en-US" sz="900"/>
              <a:pPr eaLnBrk="1" hangingPunct="1"/>
              <a:t>14</a:t>
            </a:fld>
            <a:endParaRPr lang="en-US" sz="900"/>
          </a:p>
        </p:txBody>
      </p:sp>
      <p:sp>
        <p:nvSpPr>
          <p:cNvPr id="111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Evaluating Orientation and Metrics</a:t>
            </a:r>
          </a:p>
        </p:txBody>
      </p:sp>
      <p:grpSp>
        <p:nvGrpSpPr>
          <p:cNvPr id="1115139" name="Group 3"/>
          <p:cNvGrpSpPr>
            <a:grpSpLocks/>
          </p:cNvGrpSpPr>
          <p:nvPr/>
        </p:nvGrpSpPr>
        <p:grpSpPr bwMode="auto">
          <a:xfrm>
            <a:off x="365125" y="1349375"/>
            <a:ext cx="8448675" cy="4000500"/>
            <a:chOff x="208" y="720"/>
            <a:chExt cx="5322" cy="2520"/>
          </a:xfrm>
        </p:grpSpPr>
        <p:pic>
          <p:nvPicPr>
            <p:cNvPr id="26630" name="Picture 4" descr="01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" y="720"/>
              <a:ext cx="5322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1" name="Text Box 5"/>
            <p:cNvSpPr txBox="1">
              <a:spLocks noChangeArrowheads="1"/>
            </p:cNvSpPr>
            <p:nvPr/>
          </p:nvSpPr>
          <p:spPr bwMode="auto">
            <a:xfrm>
              <a:off x="2304" y="1054"/>
              <a:ext cx="111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Orientation Metrics</a:t>
              </a:r>
            </a:p>
          </p:txBody>
        </p:sp>
        <p:sp>
          <p:nvSpPr>
            <p:cNvPr id="26632" name="Text Box 6"/>
            <p:cNvSpPr txBox="1">
              <a:spLocks noChangeArrowheads="1"/>
            </p:cNvSpPr>
            <p:nvPr/>
          </p:nvSpPr>
          <p:spPr bwMode="auto">
            <a:xfrm>
              <a:off x="518" y="2430"/>
              <a:ext cx="977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Tenure turnover rate</a:t>
              </a:r>
            </a:p>
          </p:txBody>
        </p:sp>
        <p:sp>
          <p:nvSpPr>
            <p:cNvPr id="26633" name="Text Box 7"/>
            <p:cNvSpPr txBox="1">
              <a:spLocks noChangeArrowheads="1"/>
            </p:cNvSpPr>
            <p:nvPr/>
          </p:nvSpPr>
          <p:spPr bwMode="auto">
            <a:xfrm>
              <a:off x="1740" y="2430"/>
              <a:ext cx="97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New hires failure factor</a:t>
              </a:r>
            </a:p>
          </p:txBody>
        </p:sp>
        <p:sp>
          <p:nvSpPr>
            <p:cNvPr id="26634" name="Text Box 8"/>
            <p:cNvSpPr txBox="1">
              <a:spLocks noChangeArrowheads="1"/>
            </p:cNvSpPr>
            <p:nvPr/>
          </p:nvSpPr>
          <p:spPr bwMode="auto">
            <a:xfrm>
              <a:off x="3073" y="2431"/>
              <a:ext cx="91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Employee upgrade rate</a:t>
              </a:r>
            </a:p>
          </p:txBody>
        </p:sp>
        <p:sp>
          <p:nvSpPr>
            <p:cNvPr id="26635" name="Text Box 9"/>
            <p:cNvSpPr txBox="1">
              <a:spLocks noChangeArrowheads="1"/>
            </p:cNvSpPr>
            <p:nvPr/>
          </p:nvSpPr>
          <p:spPr bwMode="auto">
            <a:xfrm>
              <a:off x="4292" y="2364"/>
              <a:ext cx="920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Development program participation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1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8–</a:t>
            </a:r>
            <a:fld id="{5AD43CE4-A88B-4DD0-B356-480756AF1C22}" type="slidenum">
              <a:rPr lang="en-US" sz="900"/>
              <a:pPr eaLnBrk="1" hangingPunct="1"/>
              <a:t>15</a:t>
            </a:fld>
            <a:endParaRPr lang="en-US" sz="900"/>
          </a:p>
        </p:txBody>
      </p:sp>
      <p:sp>
        <p:nvSpPr>
          <p:cNvPr id="111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Analysis of Training Needs</a:t>
            </a:r>
          </a:p>
        </p:txBody>
      </p:sp>
      <p:grpSp>
        <p:nvGrpSpPr>
          <p:cNvPr id="1117187" name="Group 3"/>
          <p:cNvGrpSpPr>
            <a:grpSpLocks/>
          </p:cNvGrpSpPr>
          <p:nvPr/>
        </p:nvGrpSpPr>
        <p:grpSpPr bwMode="auto">
          <a:xfrm>
            <a:off x="246063" y="1460500"/>
            <a:ext cx="8686800" cy="3797300"/>
            <a:chOff x="155" y="920"/>
            <a:chExt cx="5472" cy="2392"/>
          </a:xfrm>
        </p:grpSpPr>
        <p:pic>
          <p:nvPicPr>
            <p:cNvPr id="27654" name="Picture 4" descr="01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920"/>
              <a:ext cx="5472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5" name="Text Box 5"/>
            <p:cNvSpPr txBox="1">
              <a:spLocks noChangeArrowheads="1"/>
            </p:cNvSpPr>
            <p:nvPr/>
          </p:nvSpPr>
          <p:spPr bwMode="auto">
            <a:xfrm>
              <a:off x="1613" y="1231"/>
              <a:ext cx="2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latin typeface="Trebuchet MS" pitchFamily="34" charset="0"/>
                </a:rPr>
                <a:t>Assessing Training Needs</a:t>
              </a:r>
            </a:p>
          </p:txBody>
        </p:sp>
        <p:sp>
          <p:nvSpPr>
            <p:cNvPr id="27656" name="Text Box 6"/>
            <p:cNvSpPr txBox="1">
              <a:spLocks noChangeArrowheads="1"/>
            </p:cNvSpPr>
            <p:nvPr/>
          </p:nvSpPr>
          <p:spPr bwMode="auto">
            <a:xfrm>
              <a:off x="464" y="2420"/>
              <a:ext cx="120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Organizational Analysis</a:t>
              </a:r>
            </a:p>
          </p:txBody>
        </p:sp>
        <p:sp>
          <p:nvSpPr>
            <p:cNvPr id="27657" name="Text Box 7"/>
            <p:cNvSpPr txBox="1">
              <a:spLocks noChangeArrowheads="1"/>
            </p:cNvSpPr>
            <p:nvPr/>
          </p:nvSpPr>
          <p:spPr bwMode="auto">
            <a:xfrm>
              <a:off x="2183" y="2419"/>
              <a:ext cx="138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Job/Task 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800" b="1">
                  <a:latin typeface="Trebuchet MS" pitchFamily="34" charset="0"/>
                </a:rPr>
                <a:t>Analysis</a:t>
              </a:r>
            </a:p>
          </p:txBody>
        </p:sp>
        <p:sp>
          <p:nvSpPr>
            <p:cNvPr id="27658" name="Text Box 8"/>
            <p:cNvSpPr txBox="1">
              <a:spLocks noChangeArrowheads="1"/>
            </p:cNvSpPr>
            <p:nvPr/>
          </p:nvSpPr>
          <p:spPr bwMode="auto">
            <a:xfrm>
              <a:off x="4032" y="2420"/>
              <a:ext cx="126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Individual 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800" b="1">
                  <a:latin typeface="Trebuchet MS" pitchFamily="34" charset="0"/>
                </a:rPr>
                <a:t>Analysis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1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8–</a:t>
            </a:r>
            <a:fld id="{D6D37251-2C49-4426-9C68-F5E30A124234}" type="slidenum">
              <a:rPr lang="en-US" sz="900"/>
              <a:pPr eaLnBrk="1" hangingPunct="1"/>
              <a:t>16</a:t>
            </a:fld>
            <a:endParaRPr lang="en-US" sz="900"/>
          </a:p>
        </p:txBody>
      </p:sp>
      <p:sp>
        <p:nvSpPr>
          <p:cNvPr id="28676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77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8–4</a:t>
            </a:r>
          </a:p>
        </p:txBody>
      </p: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Systematic Training Process</a:t>
            </a:r>
          </a:p>
        </p:txBody>
      </p:sp>
      <p:pic>
        <p:nvPicPr>
          <p:cNvPr id="1012741" name="Picture 5" descr="08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031875"/>
            <a:ext cx="8669337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1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8–</a:t>
            </a:r>
            <a:fld id="{D8A07400-07B6-4D92-8E7A-7134BB5EBF8F}" type="slidenum">
              <a:rPr lang="en-US" sz="900"/>
              <a:pPr eaLnBrk="1" hangingPunct="1"/>
              <a:t>17</a:t>
            </a:fld>
            <a:endParaRPr lang="en-US" sz="900"/>
          </a:p>
        </p:txBody>
      </p:sp>
      <p:sp>
        <p:nvSpPr>
          <p:cNvPr id="29700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1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8–5</a:t>
            </a:r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Sources of Information for Training Needs Assessment</a:t>
            </a:r>
          </a:p>
        </p:txBody>
      </p:sp>
      <p:pic>
        <p:nvPicPr>
          <p:cNvPr id="1014789" name="Picture 5" descr="08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868488"/>
            <a:ext cx="8596312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14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14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8–</a:t>
            </a:r>
            <a:fld id="{74BE99F4-1A4A-4C01-85A9-35A9F8C36818}" type="slidenum">
              <a:rPr lang="en-US" sz="900"/>
              <a:pPr eaLnBrk="1" hangingPunct="1"/>
              <a:t>18</a:t>
            </a:fld>
            <a:endParaRPr lang="en-US" sz="900"/>
          </a:p>
        </p:txBody>
      </p:sp>
      <p:sp>
        <p:nvSpPr>
          <p:cNvPr id="105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74638"/>
            <a:ext cx="8229600" cy="108743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Establishing Training Objectives </a:t>
            </a:r>
            <a:br>
              <a:rPr lang="en-US" smtClean="0"/>
            </a:br>
            <a:r>
              <a:rPr lang="en-US" smtClean="0"/>
              <a:t>and Priorities</a:t>
            </a:r>
          </a:p>
        </p:txBody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38288"/>
            <a:ext cx="8102600" cy="1525587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defRPr/>
            </a:pPr>
            <a:r>
              <a:rPr lang="en-US" smtClean="0"/>
              <a:t>Gap Analysis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The distance between where an organization is with its employee capabilities and where it needs to be.</a:t>
            </a:r>
          </a:p>
        </p:txBody>
      </p:sp>
      <p:grpSp>
        <p:nvGrpSpPr>
          <p:cNvPr id="1057796" name="Group 4"/>
          <p:cNvGrpSpPr>
            <a:grpSpLocks/>
          </p:cNvGrpSpPr>
          <p:nvPr/>
        </p:nvGrpSpPr>
        <p:grpSpPr bwMode="auto">
          <a:xfrm>
            <a:off x="457200" y="3246438"/>
            <a:ext cx="8137525" cy="2651125"/>
            <a:chOff x="155" y="920"/>
            <a:chExt cx="5472" cy="2392"/>
          </a:xfrm>
        </p:grpSpPr>
        <p:pic>
          <p:nvPicPr>
            <p:cNvPr id="30727" name="Picture 5" descr="01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920"/>
              <a:ext cx="5472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8" name="Text Box 6"/>
            <p:cNvSpPr txBox="1">
              <a:spLocks noChangeArrowheads="1"/>
            </p:cNvSpPr>
            <p:nvPr/>
          </p:nvSpPr>
          <p:spPr bwMode="auto">
            <a:xfrm>
              <a:off x="1614" y="1195"/>
              <a:ext cx="2499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Types of Training Objectives</a:t>
              </a:r>
            </a:p>
          </p:txBody>
        </p:sp>
        <p:sp>
          <p:nvSpPr>
            <p:cNvPr id="30729" name="Text Box 7"/>
            <p:cNvSpPr txBox="1">
              <a:spLocks noChangeArrowheads="1"/>
            </p:cNvSpPr>
            <p:nvPr/>
          </p:nvSpPr>
          <p:spPr bwMode="auto">
            <a:xfrm>
              <a:off x="464" y="2457"/>
              <a:ext cx="1207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Attitude</a:t>
              </a:r>
            </a:p>
          </p:txBody>
        </p:sp>
        <p:sp>
          <p:nvSpPr>
            <p:cNvPr id="30730" name="Text Box 8"/>
            <p:cNvSpPr txBox="1">
              <a:spLocks noChangeArrowheads="1"/>
            </p:cNvSpPr>
            <p:nvPr/>
          </p:nvSpPr>
          <p:spPr bwMode="auto">
            <a:xfrm>
              <a:off x="2184" y="2457"/>
              <a:ext cx="1381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Knowledge</a:t>
              </a:r>
            </a:p>
          </p:txBody>
        </p:sp>
        <p:sp>
          <p:nvSpPr>
            <p:cNvPr id="30731" name="Text Box 9"/>
            <p:cNvSpPr txBox="1">
              <a:spLocks noChangeArrowheads="1"/>
            </p:cNvSpPr>
            <p:nvPr/>
          </p:nvSpPr>
          <p:spPr bwMode="auto">
            <a:xfrm>
              <a:off x="4033" y="2457"/>
              <a:ext cx="1261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Skill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5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8–</a:t>
            </a:r>
            <a:fld id="{2156EB69-C1BD-4D56-9304-3B1906B1533C}" type="slidenum">
              <a:rPr lang="en-US" sz="900"/>
              <a:pPr eaLnBrk="1" hangingPunct="1"/>
              <a:t>19</a:t>
            </a:fld>
            <a:endParaRPr lang="en-US" sz="900"/>
          </a:p>
        </p:txBody>
      </p:sp>
      <p:sp>
        <p:nvSpPr>
          <p:cNvPr id="31748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49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8–6</a:t>
            </a:r>
          </a:p>
        </p:txBody>
      </p:sp>
      <p:sp>
        <p:nvSpPr>
          <p:cNvPr id="31750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Training Design Elements</a:t>
            </a:r>
          </a:p>
        </p:txBody>
      </p:sp>
      <p:pic>
        <p:nvPicPr>
          <p:cNvPr id="1016837" name="Picture 5" descr="08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868363"/>
            <a:ext cx="7656512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1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8–</a:t>
            </a:r>
            <a:fld id="{69EF44B2-D851-4D85-9031-84F8F3318CA8}" type="slidenum">
              <a:rPr lang="en-US" sz="900"/>
              <a:pPr eaLnBrk="1" hangingPunct="1"/>
              <a:t>2</a:t>
            </a:fld>
            <a:endParaRPr lang="en-US" sz="900"/>
          </a:p>
        </p:txBody>
      </p:sp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Nature of Training</a:t>
            </a:r>
          </a:p>
        </p:txBody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mtClean="0"/>
              <a:t>Training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A process whereby people acquire capabilities to aid in the achievement of organizational goals.</a:t>
            </a:r>
          </a:p>
          <a:p>
            <a:pPr lvl="2" eaLnBrk="1" hangingPunct="1">
              <a:spcBef>
                <a:spcPct val="50000"/>
              </a:spcBef>
              <a:defRPr/>
            </a:pPr>
            <a:r>
              <a:rPr lang="en-US" smtClean="0"/>
              <a:t>Includes both hard and soft skills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Poorly trained employees may perform poorly and make costly mistakes.</a:t>
            </a:r>
          </a:p>
        </p:txBody>
      </p:sp>
      <p:pic>
        <p:nvPicPr>
          <p:cNvPr id="14342" name="Picture 4" descr="j03101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3802063"/>
            <a:ext cx="220345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8–</a:t>
            </a:r>
            <a:fld id="{7D8C4016-697A-4807-AD94-985A81206F03}" type="slidenum">
              <a:rPr lang="en-US" sz="900"/>
              <a:pPr eaLnBrk="1" hangingPunct="1"/>
              <a:t>20</a:t>
            </a:fld>
            <a:endParaRPr lang="en-US" sz="900"/>
          </a:p>
        </p:txBody>
      </p:sp>
      <p:sp>
        <p:nvSpPr>
          <p:cNvPr id="112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Training Design</a:t>
            </a:r>
          </a:p>
        </p:txBody>
      </p:sp>
      <p:grpSp>
        <p:nvGrpSpPr>
          <p:cNvPr id="1121283" name="Group 3"/>
          <p:cNvGrpSpPr>
            <a:grpSpLocks/>
          </p:cNvGrpSpPr>
          <p:nvPr/>
        </p:nvGrpSpPr>
        <p:grpSpPr bwMode="auto">
          <a:xfrm>
            <a:off x="246063" y="1460500"/>
            <a:ext cx="8686800" cy="3797300"/>
            <a:chOff x="155" y="920"/>
            <a:chExt cx="5472" cy="2392"/>
          </a:xfrm>
        </p:grpSpPr>
        <p:pic>
          <p:nvPicPr>
            <p:cNvPr id="32774" name="Picture 4" descr="01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920"/>
              <a:ext cx="5472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5" name="Text Box 5"/>
            <p:cNvSpPr txBox="1">
              <a:spLocks noChangeArrowheads="1"/>
            </p:cNvSpPr>
            <p:nvPr/>
          </p:nvSpPr>
          <p:spPr bwMode="auto">
            <a:xfrm>
              <a:off x="1613" y="1212"/>
              <a:ext cx="25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 b="1">
                  <a:latin typeface="Trebuchet MS" pitchFamily="34" charset="0"/>
                </a:rPr>
                <a:t>Learning Styles</a:t>
              </a:r>
            </a:p>
          </p:txBody>
        </p:sp>
        <p:sp>
          <p:nvSpPr>
            <p:cNvPr id="32776" name="Text Box 6"/>
            <p:cNvSpPr txBox="1">
              <a:spLocks noChangeArrowheads="1"/>
            </p:cNvSpPr>
            <p:nvPr/>
          </p:nvSpPr>
          <p:spPr bwMode="auto">
            <a:xfrm>
              <a:off x="464" y="2401"/>
              <a:ext cx="120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Auditory</a:t>
              </a:r>
              <a:br>
                <a:rPr lang="en-US" sz="2000" b="1">
                  <a:latin typeface="Trebuchet MS" pitchFamily="34" charset="0"/>
                </a:rPr>
              </a:br>
              <a:r>
                <a:rPr lang="en-US" sz="2000" b="1">
                  <a:latin typeface="Trebuchet MS" pitchFamily="34" charset="0"/>
                </a:rPr>
                <a:t>learners</a:t>
              </a:r>
            </a:p>
          </p:txBody>
        </p:sp>
        <p:sp>
          <p:nvSpPr>
            <p:cNvPr id="32777" name="Text Box 7"/>
            <p:cNvSpPr txBox="1">
              <a:spLocks noChangeArrowheads="1"/>
            </p:cNvSpPr>
            <p:nvPr/>
          </p:nvSpPr>
          <p:spPr bwMode="auto">
            <a:xfrm>
              <a:off x="2183" y="2400"/>
              <a:ext cx="138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Tactile</a:t>
              </a:r>
              <a:br>
                <a:rPr lang="en-US" sz="2000" b="1">
                  <a:latin typeface="Trebuchet MS" pitchFamily="34" charset="0"/>
                </a:rPr>
              </a:br>
              <a:r>
                <a:rPr lang="en-US" sz="2000" b="1">
                  <a:latin typeface="Trebuchet MS" pitchFamily="34" charset="0"/>
                </a:rPr>
                <a:t>learners</a:t>
              </a:r>
            </a:p>
          </p:txBody>
        </p:sp>
        <p:sp>
          <p:nvSpPr>
            <p:cNvPr id="32778" name="Text Box 8"/>
            <p:cNvSpPr txBox="1">
              <a:spLocks noChangeArrowheads="1"/>
            </p:cNvSpPr>
            <p:nvPr/>
          </p:nvSpPr>
          <p:spPr bwMode="auto">
            <a:xfrm>
              <a:off x="4032" y="2401"/>
              <a:ext cx="126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Visual</a:t>
              </a:r>
              <a:br>
                <a:rPr lang="en-US" sz="2000" b="1">
                  <a:latin typeface="Trebuchet MS" pitchFamily="34" charset="0"/>
                </a:rPr>
              </a:br>
              <a:r>
                <a:rPr lang="en-US" sz="2000" b="1">
                  <a:latin typeface="Trebuchet MS" pitchFamily="34" charset="0"/>
                </a:rPr>
                <a:t>Learners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2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8–</a:t>
            </a:r>
            <a:fld id="{D0D03509-6CA6-4CFF-B326-3F82B929010B}" type="slidenum">
              <a:rPr lang="en-US" sz="900"/>
              <a:pPr eaLnBrk="1" hangingPunct="1"/>
              <a:t>21</a:t>
            </a:fld>
            <a:endParaRPr lang="en-US" sz="900"/>
          </a:p>
        </p:txBody>
      </p:sp>
      <p:sp>
        <p:nvSpPr>
          <p:cNvPr id="111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390525"/>
            <a:ext cx="6059488" cy="57943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Training Design (cont’d)</a:t>
            </a:r>
          </a:p>
        </p:txBody>
      </p:sp>
      <p:grpSp>
        <p:nvGrpSpPr>
          <p:cNvPr id="1119276" name="Group 44"/>
          <p:cNvGrpSpPr>
            <a:grpSpLocks/>
          </p:cNvGrpSpPr>
          <p:nvPr/>
        </p:nvGrpSpPr>
        <p:grpSpPr bwMode="auto">
          <a:xfrm>
            <a:off x="822325" y="1544638"/>
            <a:ext cx="7616825" cy="4627562"/>
            <a:chOff x="518" y="757"/>
            <a:chExt cx="4798" cy="2915"/>
          </a:xfrm>
        </p:grpSpPr>
        <p:grpSp>
          <p:nvGrpSpPr>
            <p:cNvPr id="33798" name="Group 4"/>
            <p:cNvGrpSpPr>
              <a:grpSpLocks/>
            </p:cNvGrpSpPr>
            <p:nvPr/>
          </p:nvGrpSpPr>
          <p:grpSpPr bwMode="auto">
            <a:xfrm>
              <a:off x="2072" y="1769"/>
              <a:ext cx="1632" cy="831"/>
              <a:chOff x="2177" y="1757"/>
              <a:chExt cx="1394" cy="1152"/>
            </a:xfrm>
          </p:grpSpPr>
          <p:pic>
            <p:nvPicPr>
              <p:cNvPr id="33823" name="Picture 5" descr="GrnBox0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7" y="1757"/>
                <a:ext cx="1394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24" name="Text Box 6"/>
              <p:cNvSpPr txBox="1">
                <a:spLocks noChangeArrowheads="1"/>
              </p:cNvSpPr>
              <p:nvPr/>
            </p:nvSpPr>
            <p:spPr bwMode="auto">
              <a:xfrm>
                <a:off x="2270" y="186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800" b="1">
                    <a:latin typeface="Trebuchet MS" pitchFamily="34" charset="0"/>
                  </a:rPr>
                  <a:t>Learner </a:t>
                </a:r>
                <a:br>
                  <a:rPr lang="en-US" sz="1800" b="1">
                    <a:latin typeface="Trebuchet MS" pitchFamily="34" charset="0"/>
                  </a:rPr>
                </a:br>
                <a:r>
                  <a:rPr lang="en-US" sz="1800" b="1">
                    <a:latin typeface="Trebuchet MS" pitchFamily="34" charset="0"/>
                  </a:rPr>
                  <a:t>Readiness</a:t>
                </a:r>
              </a:p>
            </p:txBody>
          </p:sp>
        </p:grpSp>
        <p:pic>
          <p:nvPicPr>
            <p:cNvPr id="33799" name="Picture 7" descr="010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70151" flipV="1">
              <a:off x="1793" y="1933"/>
              <a:ext cx="170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0" name="Picture 9" descr="010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4" y="1322"/>
              <a:ext cx="170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801" name="Group 10"/>
            <p:cNvGrpSpPr>
              <a:grpSpLocks/>
            </p:cNvGrpSpPr>
            <p:nvPr/>
          </p:nvGrpSpPr>
          <p:grpSpPr bwMode="auto">
            <a:xfrm>
              <a:off x="518" y="1886"/>
              <a:ext cx="1324" cy="714"/>
              <a:chOff x="715" y="1457"/>
              <a:chExt cx="1401" cy="703"/>
            </a:xfrm>
          </p:grpSpPr>
          <p:pic>
            <p:nvPicPr>
              <p:cNvPr id="33819" name="Picture 11" descr="Boxshdow0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3820" name="Group 12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33821" name="Rectangle 13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7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3822" name="Text Box 14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8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600" b="1">
                      <a:latin typeface="Trebuchet MS" pitchFamily="34" charset="0"/>
                    </a:rPr>
                    <a:t>Self-Efficacy</a:t>
                  </a:r>
                </a:p>
              </p:txBody>
            </p:sp>
          </p:grpSp>
        </p:grpSp>
        <p:grpSp>
          <p:nvGrpSpPr>
            <p:cNvPr id="33802" name="Group 20"/>
            <p:cNvGrpSpPr>
              <a:grpSpLocks/>
            </p:cNvGrpSpPr>
            <p:nvPr/>
          </p:nvGrpSpPr>
          <p:grpSpPr bwMode="auto">
            <a:xfrm>
              <a:off x="2246" y="757"/>
              <a:ext cx="1382" cy="714"/>
              <a:chOff x="715" y="1457"/>
              <a:chExt cx="1401" cy="703"/>
            </a:xfrm>
          </p:grpSpPr>
          <p:pic>
            <p:nvPicPr>
              <p:cNvPr id="33815" name="Picture 21" descr="Boxshdow0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3816" name="Group 22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33817" name="Rectangle 23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7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3818" name="Text Box 24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8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600" b="1">
                      <a:latin typeface="Trebuchet MS" pitchFamily="34" charset="0"/>
                    </a:rPr>
                    <a:t>Ability </a:t>
                  </a:r>
                  <a:br>
                    <a:rPr lang="en-US" sz="1600" b="1">
                      <a:latin typeface="Trebuchet MS" pitchFamily="34" charset="0"/>
                    </a:rPr>
                  </a:br>
                  <a:r>
                    <a:rPr lang="en-US" sz="1600" b="1">
                      <a:latin typeface="Trebuchet MS" pitchFamily="34" charset="0"/>
                    </a:rPr>
                    <a:t>to Learn</a:t>
                  </a:r>
                </a:p>
              </p:txBody>
            </p:sp>
          </p:grpSp>
        </p:grpSp>
        <p:grpSp>
          <p:nvGrpSpPr>
            <p:cNvPr id="33803" name="Group 25"/>
            <p:cNvGrpSpPr>
              <a:grpSpLocks/>
            </p:cNvGrpSpPr>
            <p:nvPr/>
          </p:nvGrpSpPr>
          <p:grpSpPr bwMode="auto">
            <a:xfrm>
              <a:off x="4032" y="1884"/>
              <a:ext cx="1284" cy="714"/>
              <a:chOff x="715" y="1457"/>
              <a:chExt cx="1401" cy="703"/>
            </a:xfrm>
          </p:grpSpPr>
          <p:pic>
            <p:nvPicPr>
              <p:cNvPr id="33811" name="Picture 26" descr="Boxshdow0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3812" name="Group 27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33813" name="Rectangle 28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7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3814" name="Text Box 29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8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600" b="1">
                      <a:latin typeface="Trebuchet MS" pitchFamily="34" charset="0"/>
                    </a:rPr>
                    <a:t>Motivation </a:t>
                  </a:r>
                  <a:br>
                    <a:rPr lang="en-US" sz="1600" b="1">
                      <a:latin typeface="Trebuchet MS" pitchFamily="34" charset="0"/>
                    </a:rPr>
                  </a:br>
                  <a:r>
                    <a:rPr lang="en-US" sz="1600" b="1">
                      <a:latin typeface="Trebuchet MS" pitchFamily="34" charset="0"/>
                    </a:rPr>
                    <a:t>to Learn</a:t>
                  </a:r>
                </a:p>
              </p:txBody>
            </p:sp>
          </p:grpSp>
        </p:grpSp>
        <p:pic>
          <p:nvPicPr>
            <p:cNvPr id="33804" name="Picture 35" descr="010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765" y="2506"/>
              <a:ext cx="170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5" name="Picture 41" descr="010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370151" flipH="1" flipV="1">
              <a:off x="3729" y="1931"/>
              <a:ext cx="170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806" name="Group 30"/>
            <p:cNvGrpSpPr>
              <a:grpSpLocks/>
            </p:cNvGrpSpPr>
            <p:nvPr/>
          </p:nvGrpSpPr>
          <p:grpSpPr bwMode="auto">
            <a:xfrm>
              <a:off x="2246" y="2958"/>
              <a:ext cx="1383" cy="714"/>
              <a:chOff x="715" y="1457"/>
              <a:chExt cx="1401" cy="703"/>
            </a:xfrm>
          </p:grpSpPr>
          <p:pic>
            <p:nvPicPr>
              <p:cNvPr id="33807" name="Picture 31" descr="Boxshdow0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3808" name="Group 32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33809" name="Rectangle 33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7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3810" name="Text Box 34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8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600" b="1">
                      <a:latin typeface="Trebuchet MS" pitchFamily="34" charset="0"/>
                    </a:rPr>
                    <a:t>Perceived</a:t>
                  </a:r>
                  <a:br>
                    <a:rPr lang="en-US" sz="1600" b="1">
                      <a:latin typeface="Trebuchet MS" pitchFamily="34" charset="0"/>
                    </a:rPr>
                  </a:br>
                  <a:r>
                    <a:rPr lang="en-US" sz="1600" b="1">
                      <a:latin typeface="Trebuchet MS" pitchFamily="34" charset="0"/>
                    </a:rPr>
                    <a:t>Utility/Value</a:t>
                  </a:r>
                </a:p>
              </p:txBody>
            </p:sp>
          </p:grpSp>
        </p:grp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1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8–</a:t>
            </a:r>
            <a:fld id="{E4333551-4612-41F2-8864-D6A2C3E290DD}" type="slidenum">
              <a:rPr lang="en-US" sz="900"/>
              <a:pPr eaLnBrk="1" hangingPunct="1"/>
              <a:t>22</a:t>
            </a:fld>
            <a:endParaRPr lang="en-US" sz="900"/>
          </a:p>
        </p:txBody>
      </p:sp>
      <p:sp>
        <p:nvSpPr>
          <p:cNvPr id="106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Principles of Adult Learning</a:t>
            </a:r>
          </a:p>
        </p:txBody>
      </p:sp>
      <p:grpSp>
        <p:nvGrpSpPr>
          <p:cNvPr id="1065987" name="Group 3"/>
          <p:cNvGrpSpPr>
            <a:grpSpLocks/>
          </p:cNvGrpSpPr>
          <p:nvPr/>
        </p:nvGrpSpPr>
        <p:grpSpPr bwMode="auto">
          <a:xfrm>
            <a:off x="914400" y="1050925"/>
            <a:ext cx="7132638" cy="5105400"/>
            <a:chOff x="576" y="820"/>
            <a:chExt cx="4493" cy="3216"/>
          </a:xfrm>
        </p:grpSpPr>
        <p:pic>
          <p:nvPicPr>
            <p:cNvPr id="34822" name="Picture 4" descr="010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820"/>
              <a:ext cx="4493" cy="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3" name="Text Box 5"/>
            <p:cNvSpPr txBox="1">
              <a:spLocks noChangeArrowheads="1"/>
            </p:cNvSpPr>
            <p:nvPr/>
          </p:nvSpPr>
          <p:spPr bwMode="auto">
            <a:xfrm>
              <a:off x="794" y="1072"/>
              <a:ext cx="184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Have need to know why they </a:t>
              </a:r>
              <a:br>
                <a:rPr lang="en-US" sz="1400" b="1">
                  <a:latin typeface="Trebuchet MS" pitchFamily="34" charset="0"/>
                </a:rPr>
              </a:br>
              <a:r>
                <a:rPr lang="en-US" sz="1400" b="1">
                  <a:latin typeface="Trebuchet MS" pitchFamily="34" charset="0"/>
                </a:rPr>
                <a:t>are learning something</a:t>
              </a:r>
            </a:p>
          </p:txBody>
        </p:sp>
        <p:sp>
          <p:nvSpPr>
            <p:cNvPr id="34824" name="Text Box 6"/>
            <p:cNvSpPr txBox="1">
              <a:spLocks noChangeArrowheads="1"/>
            </p:cNvSpPr>
            <p:nvPr/>
          </p:nvSpPr>
          <p:spPr bwMode="auto">
            <a:xfrm>
              <a:off x="806" y="1748"/>
              <a:ext cx="184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Have need to be self-directed</a:t>
              </a:r>
            </a:p>
          </p:txBody>
        </p:sp>
        <p:sp>
          <p:nvSpPr>
            <p:cNvPr id="34825" name="Text Box 7"/>
            <p:cNvSpPr txBox="1">
              <a:spLocks noChangeArrowheads="1"/>
            </p:cNvSpPr>
            <p:nvPr/>
          </p:nvSpPr>
          <p:spPr bwMode="auto">
            <a:xfrm>
              <a:off x="806" y="2271"/>
              <a:ext cx="184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Bring more work-related experiences into the process</a:t>
              </a:r>
            </a:p>
          </p:txBody>
        </p:sp>
        <p:sp>
          <p:nvSpPr>
            <p:cNvPr id="34826" name="Text Box 8"/>
            <p:cNvSpPr txBox="1">
              <a:spLocks noChangeArrowheads="1"/>
            </p:cNvSpPr>
            <p:nvPr/>
          </p:nvSpPr>
          <p:spPr bwMode="auto">
            <a:xfrm>
              <a:off x="806" y="2806"/>
              <a:ext cx="184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Employ a problem-solving approach to learning</a:t>
              </a:r>
            </a:p>
          </p:txBody>
        </p:sp>
        <p:sp>
          <p:nvSpPr>
            <p:cNvPr id="34827" name="Text Box 9"/>
            <p:cNvSpPr txBox="1">
              <a:spLocks noChangeArrowheads="1"/>
            </p:cNvSpPr>
            <p:nvPr/>
          </p:nvSpPr>
          <p:spPr bwMode="auto">
            <a:xfrm>
              <a:off x="806" y="3371"/>
              <a:ext cx="184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Are motivated by both extrinsic and intrinsic factors </a:t>
              </a:r>
            </a:p>
          </p:txBody>
        </p:sp>
        <p:sp>
          <p:nvSpPr>
            <p:cNvPr id="34828" name="Text Box 10"/>
            <p:cNvSpPr txBox="1">
              <a:spLocks noChangeArrowheads="1"/>
            </p:cNvSpPr>
            <p:nvPr/>
          </p:nvSpPr>
          <p:spPr bwMode="auto">
            <a:xfrm>
              <a:off x="3456" y="2193"/>
              <a:ext cx="121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Adult Learning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65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8–</a:t>
            </a:r>
            <a:fld id="{AC580507-2FBF-4338-A936-C65AA9CBB690}" type="slidenum">
              <a:rPr lang="en-US" sz="900"/>
              <a:pPr eaLnBrk="1" hangingPunct="1"/>
              <a:t>23</a:t>
            </a:fld>
            <a:endParaRPr lang="en-US" sz="900"/>
          </a:p>
        </p:txBody>
      </p:sp>
      <p:sp>
        <p:nvSpPr>
          <p:cNvPr id="106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390525"/>
            <a:ext cx="6699250" cy="57943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Instructional Strategies</a:t>
            </a:r>
          </a:p>
        </p:txBody>
      </p:sp>
      <p:grpSp>
        <p:nvGrpSpPr>
          <p:cNvPr id="1068035" name="Group 3"/>
          <p:cNvGrpSpPr>
            <a:grpSpLocks/>
          </p:cNvGrpSpPr>
          <p:nvPr/>
        </p:nvGrpSpPr>
        <p:grpSpPr bwMode="auto">
          <a:xfrm>
            <a:off x="1600200" y="1508125"/>
            <a:ext cx="6284913" cy="4548188"/>
            <a:chOff x="1008" y="643"/>
            <a:chExt cx="3959" cy="2865"/>
          </a:xfrm>
        </p:grpSpPr>
        <p:grpSp>
          <p:nvGrpSpPr>
            <p:cNvPr id="35846" name="Group 4"/>
            <p:cNvGrpSpPr>
              <a:grpSpLocks/>
            </p:cNvGrpSpPr>
            <p:nvPr/>
          </p:nvGrpSpPr>
          <p:grpSpPr bwMode="auto">
            <a:xfrm>
              <a:off x="1008" y="2794"/>
              <a:ext cx="1630" cy="714"/>
              <a:chOff x="715" y="1457"/>
              <a:chExt cx="1401" cy="703"/>
            </a:xfrm>
          </p:grpSpPr>
          <p:pic>
            <p:nvPicPr>
              <p:cNvPr id="35863" name="Picture 5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5864" name="Group 6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35865" name="Rectangle 7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5866" name="Text Box 8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600" b="1">
                      <a:latin typeface="Trebuchet MS" pitchFamily="34" charset="0"/>
                    </a:rPr>
                    <a:t>Spaced Practice</a:t>
                  </a:r>
                </a:p>
              </p:txBody>
            </p:sp>
          </p:grpSp>
        </p:grpSp>
        <p:grpSp>
          <p:nvGrpSpPr>
            <p:cNvPr id="35847" name="Group 9"/>
            <p:cNvGrpSpPr>
              <a:grpSpLocks/>
            </p:cNvGrpSpPr>
            <p:nvPr/>
          </p:nvGrpSpPr>
          <p:grpSpPr bwMode="auto">
            <a:xfrm>
              <a:off x="3337" y="2794"/>
              <a:ext cx="1630" cy="714"/>
              <a:chOff x="715" y="1457"/>
              <a:chExt cx="1401" cy="703"/>
            </a:xfrm>
          </p:grpSpPr>
          <p:pic>
            <p:nvPicPr>
              <p:cNvPr id="35859" name="Picture 10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5860" name="Group 11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35861" name="Rectangle 12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5862" name="Text Box 13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600" b="1">
                      <a:latin typeface="Trebuchet MS" pitchFamily="34" charset="0"/>
                    </a:rPr>
                    <a:t>Massed Practice</a:t>
                  </a:r>
                </a:p>
              </p:txBody>
            </p:sp>
          </p:grpSp>
        </p:grpSp>
        <p:grpSp>
          <p:nvGrpSpPr>
            <p:cNvPr id="35848" name="Group 14"/>
            <p:cNvGrpSpPr>
              <a:grpSpLocks/>
            </p:cNvGrpSpPr>
            <p:nvPr/>
          </p:nvGrpSpPr>
          <p:grpSpPr bwMode="auto">
            <a:xfrm>
              <a:off x="2072" y="643"/>
              <a:ext cx="1632" cy="831"/>
              <a:chOff x="2177" y="1757"/>
              <a:chExt cx="1394" cy="1152"/>
            </a:xfrm>
          </p:grpSpPr>
          <p:pic>
            <p:nvPicPr>
              <p:cNvPr id="35857" name="Picture 15" descr="GrnBox0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7" y="1757"/>
                <a:ext cx="1394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58" name="Text Box 16"/>
              <p:cNvSpPr txBox="1">
                <a:spLocks noChangeArrowheads="1"/>
              </p:cNvSpPr>
              <p:nvPr/>
            </p:nvSpPr>
            <p:spPr bwMode="auto">
              <a:xfrm>
                <a:off x="2270" y="186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800" b="1">
                    <a:latin typeface="Trebuchet MS" pitchFamily="34" charset="0"/>
                  </a:rPr>
                  <a:t>Learner </a:t>
                </a:r>
                <a:br>
                  <a:rPr lang="en-US" sz="1800" b="1">
                    <a:latin typeface="Trebuchet MS" pitchFamily="34" charset="0"/>
                  </a:rPr>
                </a:br>
                <a:r>
                  <a:rPr lang="en-US" sz="1800" b="1">
                    <a:latin typeface="Trebuchet MS" pitchFamily="34" charset="0"/>
                  </a:rPr>
                  <a:t>Participation</a:t>
                </a:r>
              </a:p>
            </p:txBody>
          </p:sp>
        </p:grpSp>
        <p:pic>
          <p:nvPicPr>
            <p:cNvPr id="35849" name="Picture 17" descr="010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94294" flipH="1">
              <a:off x="2108" y="2359"/>
              <a:ext cx="170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0" name="Picture 18" descr="010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94294">
              <a:off x="3421" y="2360"/>
              <a:ext cx="169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51" name="Group 19"/>
            <p:cNvGrpSpPr>
              <a:grpSpLocks/>
            </p:cNvGrpSpPr>
            <p:nvPr/>
          </p:nvGrpSpPr>
          <p:grpSpPr bwMode="auto">
            <a:xfrm>
              <a:off x="2155" y="1822"/>
              <a:ext cx="1630" cy="714"/>
              <a:chOff x="715" y="1457"/>
              <a:chExt cx="1401" cy="703"/>
            </a:xfrm>
          </p:grpSpPr>
          <p:pic>
            <p:nvPicPr>
              <p:cNvPr id="35853" name="Picture 20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5854" name="Group 21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35855" name="Rectangle 22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5856" name="Text Box 23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600" b="1">
                      <a:latin typeface="Trebuchet MS" pitchFamily="34" charset="0"/>
                    </a:rPr>
                    <a:t>Active Practice</a:t>
                  </a:r>
                </a:p>
              </p:txBody>
            </p:sp>
          </p:grpSp>
        </p:grpSp>
        <p:pic>
          <p:nvPicPr>
            <p:cNvPr id="35852" name="Picture 24" descr="010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4" y="1363"/>
              <a:ext cx="170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68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8–</a:t>
            </a:r>
            <a:fld id="{71AFBB30-F9E0-4FB1-8129-8437D3D2C309}" type="slidenum">
              <a:rPr lang="en-US" sz="900"/>
              <a:pPr eaLnBrk="1" hangingPunct="1"/>
              <a:t>24</a:t>
            </a:fld>
            <a:endParaRPr lang="en-US" sz="900"/>
          </a:p>
        </p:txBody>
      </p:sp>
      <p:sp>
        <p:nvSpPr>
          <p:cNvPr id="112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390525"/>
            <a:ext cx="6059488" cy="57943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Other Instructional Strategies</a:t>
            </a:r>
          </a:p>
        </p:txBody>
      </p:sp>
      <p:grpSp>
        <p:nvGrpSpPr>
          <p:cNvPr id="1123331" name="Group 3"/>
          <p:cNvGrpSpPr>
            <a:grpSpLocks/>
          </p:cNvGrpSpPr>
          <p:nvPr/>
        </p:nvGrpSpPr>
        <p:grpSpPr bwMode="auto">
          <a:xfrm>
            <a:off x="822325" y="1544638"/>
            <a:ext cx="7616825" cy="4627562"/>
            <a:chOff x="518" y="757"/>
            <a:chExt cx="4798" cy="2915"/>
          </a:xfrm>
        </p:grpSpPr>
        <p:grpSp>
          <p:nvGrpSpPr>
            <p:cNvPr id="36870" name="Group 4"/>
            <p:cNvGrpSpPr>
              <a:grpSpLocks/>
            </p:cNvGrpSpPr>
            <p:nvPr/>
          </p:nvGrpSpPr>
          <p:grpSpPr bwMode="auto">
            <a:xfrm>
              <a:off x="2072" y="1769"/>
              <a:ext cx="1632" cy="831"/>
              <a:chOff x="2177" y="1757"/>
              <a:chExt cx="1394" cy="1152"/>
            </a:xfrm>
          </p:grpSpPr>
          <p:pic>
            <p:nvPicPr>
              <p:cNvPr id="36895" name="Picture 5" descr="GrnBox0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7" y="1757"/>
                <a:ext cx="1394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896" name="Text Box 6"/>
              <p:cNvSpPr txBox="1">
                <a:spLocks noChangeArrowheads="1"/>
              </p:cNvSpPr>
              <p:nvPr/>
            </p:nvSpPr>
            <p:spPr bwMode="auto">
              <a:xfrm>
                <a:off x="2270" y="186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800" b="1">
                    <a:latin typeface="Trebuchet MS" pitchFamily="34" charset="0"/>
                  </a:rPr>
                  <a:t>Individual Training Methods</a:t>
                </a:r>
              </a:p>
            </p:txBody>
          </p:sp>
        </p:grpSp>
        <p:pic>
          <p:nvPicPr>
            <p:cNvPr id="36871" name="Picture 7" descr="010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70151" flipV="1">
              <a:off x="1793" y="1933"/>
              <a:ext cx="170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2" name="Picture 8" descr="010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4" y="1322"/>
              <a:ext cx="170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873" name="Group 9"/>
            <p:cNvGrpSpPr>
              <a:grpSpLocks/>
            </p:cNvGrpSpPr>
            <p:nvPr/>
          </p:nvGrpSpPr>
          <p:grpSpPr bwMode="auto">
            <a:xfrm>
              <a:off x="518" y="1886"/>
              <a:ext cx="1324" cy="714"/>
              <a:chOff x="715" y="1457"/>
              <a:chExt cx="1401" cy="703"/>
            </a:xfrm>
          </p:grpSpPr>
          <p:pic>
            <p:nvPicPr>
              <p:cNvPr id="36891" name="Picture 10" descr="Boxshdow0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6892" name="Group 11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36893" name="Rectangle 12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7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6894" name="Text Box 13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8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600" b="1">
                      <a:latin typeface="Trebuchet MS" pitchFamily="34" charset="0"/>
                    </a:rPr>
                    <a:t>Behavioral Modeling</a:t>
                  </a:r>
                </a:p>
              </p:txBody>
            </p:sp>
          </p:grpSp>
        </p:grpSp>
        <p:grpSp>
          <p:nvGrpSpPr>
            <p:cNvPr id="36874" name="Group 14"/>
            <p:cNvGrpSpPr>
              <a:grpSpLocks/>
            </p:cNvGrpSpPr>
            <p:nvPr/>
          </p:nvGrpSpPr>
          <p:grpSpPr bwMode="auto">
            <a:xfrm>
              <a:off x="2246" y="757"/>
              <a:ext cx="1382" cy="714"/>
              <a:chOff x="715" y="1457"/>
              <a:chExt cx="1401" cy="703"/>
            </a:xfrm>
          </p:grpSpPr>
          <p:pic>
            <p:nvPicPr>
              <p:cNvPr id="36887" name="Picture 15" descr="Boxshdow0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6888" name="Group 16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36889" name="Rectangle 17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7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6890" name="Text Box 18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8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600" b="1">
                      <a:latin typeface="Trebuchet MS" pitchFamily="34" charset="0"/>
                    </a:rPr>
                    <a:t>Overlearning</a:t>
                  </a:r>
                </a:p>
              </p:txBody>
            </p:sp>
          </p:grpSp>
        </p:grpSp>
        <p:grpSp>
          <p:nvGrpSpPr>
            <p:cNvPr id="36875" name="Group 19"/>
            <p:cNvGrpSpPr>
              <a:grpSpLocks/>
            </p:cNvGrpSpPr>
            <p:nvPr/>
          </p:nvGrpSpPr>
          <p:grpSpPr bwMode="auto">
            <a:xfrm>
              <a:off x="4032" y="1884"/>
              <a:ext cx="1284" cy="714"/>
              <a:chOff x="715" y="1457"/>
              <a:chExt cx="1401" cy="703"/>
            </a:xfrm>
          </p:grpSpPr>
          <p:pic>
            <p:nvPicPr>
              <p:cNvPr id="36883" name="Picture 20" descr="Boxshdow0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6884" name="Group 21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36885" name="Rectangle 22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7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6886" name="Text Box 23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8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600" b="1">
                      <a:latin typeface="Trebuchet MS" pitchFamily="34" charset="0"/>
                    </a:rPr>
                    <a:t>Error-Based Examples</a:t>
                  </a:r>
                </a:p>
              </p:txBody>
            </p:sp>
          </p:grpSp>
        </p:grpSp>
        <p:pic>
          <p:nvPicPr>
            <p:cNvPr id="36876" name="Picture 24" descr="010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765" y="2506"/>
              <a:ext cx="170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7" name="Picture 25" descr="010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370151" flipH="1" flipV="1">
              <a:off x="3729" y="1931"/>
              <a:ext cx="170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878" name="Group 26"/>
            <p:cNvGrpSpPr>
              <a:grpSpLocks/>
            </p:cNvGrpSpPr>
            <p:nvPr/>
          </p:nvGrpSpPr>
          <p:grpSpPr bwMode="auto">
            <a:xfrm>
              <a:off x="2246" y="2958"/>
              <a:ext cx="1383" cy="714"/>
              <a:chOff x="715" y="1457"/>
              <a:chExt cx="1401" cy="703"/>
            </a:xfrm>
          </p:grpSpPr>
          <p:pic>
            <p:nvPicPr>
              <p:cNvPr id="36879" name="Picture 27" descr="Boxshdow0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6880" name="Group 28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36881" name="Rectangle 29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7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6882" name="Text Box 30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8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600" b="1">
                      <a:latin typeface="Trebuchet MS" pitchFamily="34" charset="0"/>
                    </a:rPr>
                    <a:t>Reinforcement and Immediate Confirmation</a:t>
                  </a:r>
                </a:p>
              </p:txBody>
            </p:sp>
          </p:grpSp>
        </p:grp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2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8–</a:t>
            </a:r>
            <a:fld id="{D03A9651-4DC4-4FA8-BEC8-4C65E5EF4AAD}" type="slidenum">
              <a:rPr lang="en-US" sz="900"/>
              <a:pPr eaLnBrk="1" hangingPunct="1"/>
              <a:t>25</a:t>
            </a:fld>
            <a:endParaRPr lang="en-US" sz="900"/>
          </a:p>
        </p:txBody>
      </p:sp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From Training to the Job</a:t>
            </a:r>
          </a:p>
        </p:txBody>
      </p:sp>
      <p:sp>
        <p:nvSpPr>
          <p:cNvPr id="107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  <a:defRPr/>
            </a:pPr>
            <a:r>
              <a:rPr lang="en-US" smtClean="0"/>
              <a:t>Transfer of Training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Occurs when trainees actually use on the job what they learned and maintain use of the learned material over time.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smtClean="0"/>
              <a:t>Increasing the Transfer of training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Offering trainees an overview of training content and process.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Ensuring that the training mirrors the job context.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8–</a:t>
            </a:r>
            <a:fld id="{D41D6572-BF9D-4B35-9DFD-0445C2BA4E7D}" type="slidenum">
              <a:rPr lang="en-US" sz="900"/>
              <a:pPr eaLnBrk="1" hangingPunct="1"/>
              <a:t>26</a:t>
            </a:fld>
            <a:endParaRPr lang="en-US" sz="900"/>
          </a:p>
        </p:txBody>
      </p:sp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Training Delivery: Considerations</a:t>
            </a:r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Nature of training</a:t>
            </a:r>
          </a:p>
          <a:p>
            <a:pPr eaLnBrk="1" hangingPunct="1">
              <a:defRPr/>
            </a:pPr>
            <a:r>
              <a:rPr lang="en-US" smtClean="0"/>
              <a:t>Subject matter</a:t>
            </a:r>
          </a:p>
          <a:p>
            <a:pPr eaLnBrk="1" hangingPunct="1">
              <a:defRPr/>
            </a:pPr>
            <a:r>
              <a:rPr lang="en-US" smtClean="0"/>
              <a:t>Number of trainees</a:t>
            </a:r>
          </a:p>
          <a:p>
            <a:pPr eaLnBrk="1" hangingPunct="1">
              <a:defRPr/>
            </a:pPr>
            <a:r>
              <a:rPr lang="en-US" smtClean="0"/>
              <a:t>Individual versus team</a:t>
            </a:r>
          </a:p>
          <a:p>
            <a:pPr eaLnBrk="1" hangingPunct="1">
              <a:defRPr/>
            </a:pPr>
            <a:r>
              <a:rPr lang="en-US" smtClean="0"/>
              <a:t>Self-paced versus guided</a:t>
            </a:r>
          </a:p>
          <a:p>
            <a:pPr eaLnBrk="1" hangingPunct="1">
              <a:defRPr/>
            </a:pPr>
            <a:r>
              <a:rPr lang="en-US" smtClean="0"/>
              <a:t>Training resources/costs</a:t>
            </a:r>
          </a:p>
          <a:p>
            <a:pPr eaLnBrk="1" hangingPunct="1">
              <a:defRPr/>
            </a:pPr>
            <a:r>
              <a:rPr lang="en-US" smtClean="0"/>
              <a:t>E-learning versus traditional learning</a:t>
            </a:r>
          </a:p>
          <a:p>
            <a:pPr eaLnBrk="1" hangingPunct="1">
              <a:defRPr/>
            </a:pPr>
            <a:r>
              <a:rPr lang="en-US" smtClean="0"/>
              <a:t>Geographic locations</a:t>
            </a:r>
          </a:p>
          <a:p>
            <a:pPr eaLnBrk="1" hangingPunct="1">
              <a:defRPr/>
            </a:pPr>
            <a:r>
              <a:rPr lang="en-US" smtClean="0"/>
              <a:t>Time allotted</a:t>
            </a:r>
          </a:p>
          <a:p>
            <a:pPr eaLnBrk="1" hangingPunct="1">
              <a:defRPr/>
            </a:pPr>
            <a:r>
              <a:rPr lang="en-US" smtClean="0"/>
              <a:t>Completion timeline</a:t>
            </a:r>
          </a:p>
        </p:txBody>
      </p:sp>
      <p:pic>
        <p:nvPicPr>
          <p:cNvPr id="38918" name="Picture 4" descr="PE0210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35075"/>
            <a:ext cx="31146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7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7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74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74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74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74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74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74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417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8–</a:t>
            </a:r>
            <a:fld id="{3154B384-8B53-4E4D-8ECC-FA77E393E1C0}" type="slidenum">
              <a:rPr lang="en-US" sz="900"/>
              <a:pPr eaLnBrk="1" hangingPunct="1"/>
              <a:t>27</a:t>
            </a:fld>
            <a:endParaRPr lang="en-US" sz="900"/>
          </a:p>
        </p:txBody>
      </p:sp>
      <p:sp>
        <p:nvSpPr>
          <p:cNvPr id="39940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41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8–7</a:t>
            </a:r>
          </a:p>
        </p:txBody>
      </p:sp>
      <p:sp>
        <p:nvSpPr>
          <p:cNvPr id="39942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Training Delivery Options</a:t>
            </a:r>
          </a:p>
        </p:txBody>
      </p:sp>
      <p:pic>
        <p:nvPicPr>
          <p:cNvPr id="1018885" name="Picture 5" descr="08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1195388"/>
            <a:ext cx="7659687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18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18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8–</a:t>
            </a:r>
            <a:fld id="{41721C26-7281-4B68-8F65-AE92C80F8DCF}" type="slidenum">
              <a:rPr lang="en-US" sz="900"/>
              <a:pPr eaLnBrk="1" hangingPunct="1"/>
              <a:t>28</a:t>
            </a:fld>
            <a:endParaRPr lang="en-US" sz="900"/>
          </a:p>
        </p:txBody>
      </p:sp>
      <p:sp>
        <p:nvSpPr>
          <p:cNvPr id="107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Internal Training</a:t>
            </a:r>
          </a:p>
        </p:txBody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45000"/>
              </a:spcBef>
              <a:defRPr/>
            </a:pPr>
            <a:r>
              <a:rPr lang="en-US" smtClean="0"/>
              <a:t>Informal Training</a:t>
            </a:r>
          </a:p>
          <a:p>
            <a:pPr lvl="1" eaLnBrk="1" hangingPunct="1">
              <a:spcBef>
                <a:spcPct val="45000"/>
              </a:spcBef>
              <a:defRPr/>
            </a:pPr>
            <a:r>
              <a:rPr lang="en-US" smtClean="0"/>
              <a:t>Training that occurs through interactions and feedback among employees.</a:t>
            </a:r>
          </a:p>
          <a:p>
            <a:pPr eaLnBrk="1" hangingPunct="1">
              <a:spcBef>
                <a:spcPct val="45000"/>
              </a:spcBef>
              <a:defRPr/>
            </a:pPr>
            <a:r>
              <a:rPr lang="en-US" smtClean="0"/>
              <a:t>On-the-Job Training (OJT)</a:t>
            </a:r>
          </a:p>
          <a:p>
            <a:pPr lvl="1" eaLnBrk="1" hangingPunct="1">
              <a:spcBef>
                <a:spcPct val="45000"/>
              </a:spcBef>
              <a:defRPr/>
            </a:pPr>
            <a:r>
              <a:rPr lang="en-US" smtClean="0"/>
              <a:t>Based on a guided form of training known as </a:t>
            </a:r>
            <a:r>
              <a:rPr lang="en-US" i="1" smtClean="0"/>
              <a:t>job instruction training (JIT) </a:t>
            </a:r>
          </a:p>
          <a:p>
            <a:pPr lvl="1" eaLnBrk="1" hangingPunct="1">
              <a:spcBef>
                <a:spcPct val="45000"/>
              </a:spcBef>
              <a:defRPr/>
            </a:pPr>
            <a:r>
              <a:rPr lang="en-US" smtClean="0"/>
              <a:t>Problems with OJT:</a:t>
            </a:r>
          </a:p>
          <a:p>
            <a:pPr lvl="2" eaLnBrk="1" hangingPunct="1">
              <a:spcBef>
                <a:spcPct val="45000"/>
              </a:spcBef>
              <a:defRPr/>
            </a:pPr>
            <a:r>
              <a:rPr lang="en-US" smtClean="0"/>
              <a:t>Poorly-qualified or indifferent trainers</a:t>
            </a:r>
          </a:p>
          <a:p>
            <a:pPr lvl="2" eaLnBrk="1" hangingPunct="1">
              <a:spcBef>
                <a:spcPct val="45000"/>
              </a:spcBef>
              <a:defRPr/>
            </a:pPr>
            <a:r>
              <a:rPr lang="en-US" smtClean="0"/>
              <a:t>Disruption of regular work</a:t>
            </a:r>
          </a:p>
          <a:p>
            <a:pPr lvl="2" eaLnBrk="1" hangingPunct="1">
              <a:spcBef>
                <a:spcPct val="45000"/>
              </a:spcBef>
              <a:defRPr/>
            </a:pPr>
            <a:r>
              <a:rPr lang="en-US" smtClean="0"/>
              <a:t>Bad or incorrect habits passed 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8–</a:t>
            </a:r>
            <a:fld id="{3B25DF2C-13F0-4CF4-90B6-C7368593F67D}" type="slidenum">
              <a:rPr lang="en-US" sz="900"/>
              <a:pPr eaLnBrk="1" hangingPunct="1"/>
              <a:t>29</a:t>
            </a:fld>
            <a:endParaRPr lang="en-US" sz="900"/>
          </a:p>
        </p:txBody>
      </p:sp>
      <p:sp>
        <p:nvSpPr>
          <p:cNvPr id="41988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89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8–8</a:t>
            </a:r>
          </a:p>
        </p:txBody>
      </p:sp>
      <p:sp>
        <p:nvSpPr>
          <p:cNvPr id="41990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Stages for On-the-Job Training</a:t>
            </a:r>
          </a:p>
        </p:txBody>
      </p:sp>
      <p:pic>
        <p:nvPicPr>
          <p:cNvPr id="1020933" name="Picture 5" descr="08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381125"/>
            <a:ext cx="841057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0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8–</a:t>
            </a:r>
            <a:fld id="{4D0EE30D-6752-45A3-BE40-3944D0211603}" type="slidenum">
              <a:rPr lang="en-US" sz="900"/>
              <a:pPr eaLnBrk="1" hangingPunct="1"/>
              <a:t>3</a:t>
            </a:fld>
            <a:endParaRPr lang="en-US" sz="900"/>
          </a:p>
        </p:txBody>
      </p:sp>
      <p:sp>
        <p:nvSpPr>
          <p:cNvPr id="15364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5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8–1</a:t>
            </a:r>
          </a:p>
        </p:txBody>
      </p:sp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Types of Training</a:t>
            </a:r>
          </a:p>
        </p:txBody>
      </p:sp>
      <p:pic>
        <p:nvPicPr>
          <p:cNvPr id="1006597" name="Picture 5" descr="08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868363"/>
            <a:ext cx="5851525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0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8–</a:t>
            </a:r>
            <a:fld id="{7730EA42-05AC-4B55-B23F-3B556E8DC7C2}" type="slidenum">
              <a:rPr lang="en-US" sz="900"/>
              <a:pPr eaLnBrk="1" hangingPunct="1"/>
              <a:t>30</a:t>
            </a:fld>
            <a:endParaRPr lang="en-US" sz="900"/>
          </a:p>
        </p:txBody>
      </p:sp>
      <p:sp>
        <p:nvSpPr>
          <p:cNvPr id="108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Internal Training</a:t>
            </a:r>
          </a:p>
        </p:txBody>
      </p:sp>
      <p:sp>
        <p:nvSpPr>
          <p:cNvPr id="108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mtClean="0"/>
              <a:t>Cross-Training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Is training people to do more than one job.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Increases flexibility and development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mtClean="0"/>
              <a:t>Challenges of Cross-Training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Is not favored by employees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Threatens unions with loss of job jurisdiction and broadening of jobs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Requires different scheduling during training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Causes loss of productivity as people learn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8–</a:t>
            </a:r>
            <a:fld id="{0EC8503C-1393-4240-8A0E-073B194E4C11}" type="slidenum">
              <a:rPr lang="en-US" sz="900"/>
              <a:pPr eaLnBrk="1" hangingPunct="1"/>
              <a:t>31</a:t>
            </a:fld>
            <a:endParaRPr lang="en-US" sz="900"/>
          </a:p>
        </p:txBody>
      </p:sp>
      <p:sp>
        <p:nvSpPr>
          <p:cNvPr id="108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External Training</a:t>
            </a:r>
          </a:p>
        </p:txBody>
      </p:sp>
      <p:sp>
        <p:nvSpPr>
          <p:cNvPr id="108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  <a:defRPr/>
            </a:pPr>
            <a:r>
              <a:rPr lang="en-US" smtClean="0"/>
              <a:t>Reasons for External Training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Less expensive to outsource training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Insufficient time to develop training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Lack of expertise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Advantages of interacting with outsiders</a:t>
            </a:r>
          </a:p>
          <a:p>
            <a:pPr eaLnBrk="1" hangingPunct="1">
              <a:spcBef>
                <a:spcPct val="30000"/>
              </a:spcBef>
              <a:defRPr/>
            </a:pPr>
            <a:r>
              <a:rPr lang="en-US" smtClean="0"/>
              <a:t>Outsourcing of Training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Cost and greater emphasis on internal linking of training to organizational strategies, and other issues.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Increasing popularity of vendor training/certification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Government-supported job training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Educational assistance programs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8–</a:t>
            </a:r>
            <a:fld id="{CF4F3F72-905A-4D7D-BF36-0038BD8C62A5}" type="slidenum">
              <a:rPr lang="en-US" sz="900"/>
              <a:pPr eaLnBrk="1" hangingPunct="1"/>
              <a:t>32</a:t>
            </a:fld>
            <a:endParaRPr lang="en-US" sz="900"/>
          </a:p>
        </p:txBody>
      </p:sp>
      <p:sp>
        <p:nvSpPr>
          <p:cNvPr id="108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Combination Training Approaches</a:t>
            </a:r>
          </a:p>
        </p:txBody>
      </p:sp>
      <p:grpSp>
        <p:nvGrpSpPr>
          <p:cNvPr id="1086467" name="Group 3"/>
          <p:cNvGrpSpPr>
            <a:grpSpLocks/>
          </p:cNvGrpSpPr>
          <p:nvPr/>
        </p:nvGrpSpPr>
        <p:grpSpPr bwMode="auto">
          <a:xfrm>
            <a:off x="246063" y="1460500"/>
            <a:ext cx="8686800" cy="3797300"/>
            <a:chOff x="155" y="920"/>
            <a:chExt cx="5472" cy="2392"/>
          </a:xfrm>
        </p:grpSpPr>
        <p:pic>
          <p:nvPicPr>
            <p:cNvPr id="45062" name="Picture 4" descr="01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920"/>
              <a:ext cx="5472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3" name="Text Box 5"/>
            <p:cNvSpPr txBox="1">
              <a:spLocks noChangeArrowheads="1"/>
            </p:cNvSpPr>
            <p:nvPr/>
          </p:nvSpPr>
          <p:spPr bwMode="auto">
            <a:xfrm>
              <a:off x="1613" y="1250"/>
              <a:ext cx="25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Forms of Cooperative Training</a:t>
              </a:r>
            </a:p>
          </p:txBody>
        </p:sp>
        <p:sp>
          <p:nvSpPr>
            <p:cNvPr id="45064" name="Text Box 6"/>
            <p:cNvSpPr txBox="1">
              <a:spLocks noChangeArrowheads="1"/>
            </p:cNvSpPr>
            <p:nvPr/>
          </p:nvSpPr>
          <p:spPr bwMode="auto">
            <a:xfrm>
              <a:off x="464" y="2420"/>
              <a:ext cx="120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School-to-Work Transition</a:t>
              </a:r>
            </a:p>
          </p:txBody>
        </p:sp>
        <p:sp>
          <p:nvSpPr>
            <p:cNvPr id="45065" name="Text Box 7"/>
            <p:cNvSpPr txBox="1">
              <a:spLocks noChangeArrowheads="1"/>
            </p:cNvSpPr>
            <p:nvPr/>
          </p:nvSpPr>
          <p:spPr bwMode="auto">
            <a:xfrm>
              <a:off x="2183" y="2419"/>
              <a:ext cx="138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Apprentice 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800" b="1">
                  <a:latin typeface="Trebuchet MS" pitchFamily="34" charset="0"/>
                </a:rPr>
                <a:t>Training</a:t>
              </a:r>
            </a:p>
          </p:txBody>
        </p:sp>
        <p:sp>
          <p:nvSpPr>
            <p:cNvPr id="45066" name="Text Box 8"/>
            <p:cNvSpPr txBox="1">
              <a:spLocks noChangeArrowheads="1"/>
            </p:cNvSpPr>
            <p:nvPr/>
          </p:nvSpPr>
          <p:spPr bwMode="auto">
            <a:xfrm>
              <a:off x="4032" y="2507"/>
              <a:ext cx="126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Internship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86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8–</a:t>
            </a:r>
            <a:fld id="{E0742444-C799-431A-A1C1-9D63895389DE}" type="slidenum">
              <a:rPr lang="en-US" sz="900"/>
              <a:pPr eaLnBrk="1" hangingPunct="1"/>
              <a:t>33</a:t>
            </a:fld>
            <a:endParaRPr lang="en-US" sz="900"/>
          </a:p>
        </p:txBody>
      </p:sp>
      <p:sp>
        <p:nvSpPr>
          <p:cNvPr id="46084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085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8–9</a:t>
            </a:r>
          </a:p>
        </p:txBody>
      </p:sp>
      <p:sp>
        <p:nvSpPr>
          <p:cNvPr id="46086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Most Common Apprenticeship Occupations</a:t>
            </a:r>
          </a:p>
        </p:txBody>
      </p:sp>
      <p:pic>
        <p:nvPicPr>
          <p:cNvPr id="1022981" name="Picture 5" descr="08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417638"/>
            <a:ext cx="6840537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2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8–</a:t>
            </a:r>
            <a:fld id="{E25C5C78-3812-465B-9CE0-47382F715B60}" type="slidenum">
              <a:rPr lang="en-US" sz="900"/>
              <a:pPr eaLnBrk="1" hangingPunct="1"/>
              <a:t>34</a:t>
            </a:fld>
            <a:endParaRPr lang="en-US" sz="900"/>
          </a:p>
        </p:txBody>
      </p:sp>
      <p:sp>
        <p:nvSpPr>
          <p:cNvPr id="109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74638"/>
            <a:ext cx="8229600" cy="57943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E-Learning: On-Line Training</a:t>
            </a:r>
          </a:p>
        </p:txBody>
      </p:sp>
      <p:sp>
        <p:nvSpPr>
          <p:cNvPr id="1096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216025"/>
            <a:ext cx="8102600" cy="1525588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defRPr/>
            </a:pPr>
            <a:r>
              <a:rPr lang="en-US" smtClean="0"/>
              <a:t>E-Learning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The use of the Internet or an organizational intranet to conduct training on-line.</a:t>
            </a:r>
          </a:p>
        </p:txBody>
      </p:sp>
      <p:grpSp>
        <p:nvGrpSpPr>
          <p:cNvPr id="1096708" name="Group 4"/>
          <p:cNvGrpSpPr>
            <a:grpSpLocks/>
          </p:cNvGrpSpPr>
          <p:nvPr/>
        </p:nvGrpSpPr>
        <p:grpSpPr bwMode="auto">
          <a:xfrm>
            <a:off x="457200" y="3154363"/>
            <a:ext cx="8137525" cy="2651125"/>
            <a:chOff x="155" y="920"/>
            <a:chExt cx="5472" cy="2392"/>
          </a:xfrm>
        </p:grpSpPr>
        <p:pic>
          <p:nvPicPr>
            <p:cNvPr id="47111" name="Picture 5" descr="01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920"/>
              <a:ext cx="5472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2" name="Text Box 6"/>
            <p:cNvSpPr txBox="1">
              <a:spLocks noChangeArrowheads="1"/>
            </p:cNvSpPr>
            <p:nvPr/>
          </p:nvSpPr>
          <p:spPr bwMode="auto">
            <a:xfrm>
              <a:off x="1614" y="1195"/>
              <a:ext cx="2499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E-Learning Methods</a:t>
              </a:r>
            </a:p>
          </p:txBody>
        </p:sp>
        <p:sp>
          <p:nvSpPr>
            <p:cNvPr id="47113" name="Text Box 7"/>
            <p:cNvSpPr txBox="1">
              <a:spLocks noChangeArrowheads="1"/>
            </p:cNvSpPr>
            <p:nvPr/>
          </p:nvSpPr>
          <p:spPr bwMode="auto">
            <a:xfrm>
              <a:off x="464" y="2402"/>
              <a:ext cx="120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Distance Training/ Learning</a:t>
              </a:r>
            </a:p>
          </p:txBody>
        </p:sp>
        <p:sp>
          <p:nvSpPr>
            <p:cNvPr id="47114" name="Text Box 8"/>
            <p:cNvSpPr txBox="1">
              <a:spLocks noChangeArrowheads="1"/>
            </p:cNvSpPr>
            <p:nvPr/>
          </p:nvSpPr>
          <p:spPr bwMode="auto">
            <a:xfrm>
              <a:off x="2184" y="2361"/>
              <a:ext cx="1381" cy="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Simulations 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and Training</a:t>
              </a:r>
            </a:p>
          </p:txBody>
        </p:sp>
        <p:sp>
          <p:nvSpPr>
            <p:cNvPr id="47115" name="Text Box 9"/>
            <p:cNvSpPr txBox="1">
              <a:spLocks noChangeArrowheads="1"/>
            </p:cNvSpPr>
            <p:nvPr/>
          </p:nvSpPr>
          <p:spPr bwMode="auto">
            <a:xfrm>
              <a:off x="4033" y="2361"/>
              <a:ext cx="1261" cy="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Blended 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Learning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96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8–</a:t>
            </a:r>
            <a:fld id="{AE4D0B74-522B-49B5-B3E6-722B7C179E7B}" type="slidenum">
              <a:rPr lang="en-US" sz="900"/>
              <a:pPr eaLnBrk="1" hangingPunct="1"/>
              <a:t>35</a:t>
            </a:fld>
            <a:endParaRPr lang="en-US" sz="900"/>
          </a:p>
        </p:txBody>
      </p:sp>
      <p:sp>
        <p:nvSpPr>
          <p:cNvPr id="110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Developing E-Learning</a:t>
            </a:r>
          </a:p>
        </p:txBody>
      </p:sp>
      <p:grpSp>
        <p:nvGrpSpPr>
          <p:cNvPr id="1100803" name="Group 3"/>
          <p:cNvGrpSpPr>
            <a:grpSpLocks/>
          </p:cNvGrpSpPr>
          <p:nvPr/>
        </p:nvGrpSpPr>
        <p:grpSpPr bwMode="auto">
          <a:xfrm>
            <a:off x="120650" y="1143000"/>
            <a:ext cx="8961438" cy="5121275"/>
            <a:chOff x="76" y="720"/>
            <a:chExt cx="5645" cy="3226"/>
          </a:xfrm>
        </p:grpSpPr>
        <p:pic>
          <p:nvPicPr>
            <p:cNvPr id="48134" name="Picture 4" descr="010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" y="720"/>
              <a:ext cx="5645" cy="3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5" name="Rectangle 5"/>
            <p:cNvSpPr>
              <a:spLocks noChangeArrowheads="1"/>
            </p:cNvSpPr>
            <p:nvPr/>
          </p:nvSpPr>
          <p:spPr bwMode="auto">
            <a:xfrm>
              <a:off x="461" y="1237"/>
              <a:ext cx="4723" cy="1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69863" indent="-169863">
                <a:spcBef>
                  <a:spcPct val="65000"/>
                </a:spcBef>
              </a:pPr>
              <a:r>
                <a:rPr lang="en-US" sz="2000" b="1"/>
                <a:t>Criteria for adopting e-learning:</a:t>
              </a:r>
            </a:p>
            <a:p>
              <a:pPr marL="169863" indent="-169863">
                <a:spcBef>
                  <a:spcPct val="65000"/>
                </a:spcBef>
                <a:buFontTx/>
                <a:buChar char="•"/>
              </a:pPr>
              <a:r>
                <a:rPr lang="en-US" sz="1800" b="1"/>
                <a:t>Top management support and available funding </a:t>
              </a:r>
            </a:p>
            <a:p>
              <a:pPr marL="169863" indent="-169863">
                <a:spcBef>
                  <a:spcPct val="65000"/>
                </a:spcBef>
                <a:buFontTx/>
                <a:buChar char="•"/>
              </a:pPr>
              <a:r>
                <a:rPr lang="en-US" sz="1800" b="1"/>
                <a:t>Accepting that training is being decentralized and individualized.</a:t>
              </a:r>
            </a:p>
            <a:p>
              <a:pPr marL="169863" indent="-169863">
                <a:spcBef>
                  <a:spcPct val="65000"/>
                </a:spcBef>
                <a:buFontTx/>
                <a:buChar char="•"/>
              </a:pPr>
              <a:r>
                <a:rPr lang="en-US" sz="1800" b="1"/>
                <a:t>Current training methods are not meeting training needs.</a:t>
              </a:r>
            </a:p>
            <a:p>
              <a:pPr marL="169863" indent="-169863">
                <a:spcBef>
                  <a:spcPct val="65000"/>
                </a:spcBef>
                <a:buFontTx/>
                <a:buChar char="•"/>
              </a:pPr>
              <a:r>
                <a:rPr lang="en-US" sz="1800" b="1"/>
                <a:t>Trainees are computer literate and have access to the Internet.</a:t>
              </a:r>
            </a:p>
            <a:p>
              <a:pPr marL="169863" indent="-169863">
                <a:spcBef>
                  <a:spcPct val="65000"/>
                </a:spcBef>
                <a:buFontTx/>
                <a:buChar char="•"/>
              </a:pPr>
              <a:r>
                <a:rPr lang="en-US" sz="1800" b="1"/>
                <a:t>Travel time and costs for geographically-dispersed trainees</a:t>
              </a:r>
            </a:p>
            <a:p>
              <a:pPr marL="169863" indent="-169863">
                <a:spcBef>
                  <a:spcPct val="65000"/>
                </a:spcBef>
                <a:buFontTx/>
                <a:buChar char="•"/>
              </a:pPr>
              <a:r>
                <a:rPr lang="en-US" sz="1800" b="1"/>
                <a:t>Trainees are self-motivated and can direct their own learning.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00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8–</a:t>
            </a:r>
            <a:fld id="{E4094512-6D44-4B9E-BD0A-5E50E6BDA8E8}" type="slidenum">
              <a:rPr lang="en-US" sz="900"/>
              <a:pPr eaLnBrk="1" hangingPunct="1"/>
              <a:t>36</a:t>
            </a:fld>
            <a:endParaRPr lang="en-US" sz="900"/>
          </a:p>
        </p:txBody>
      </p:sp>
      <p:sp>
        <p:nvSpPr>
          <p:cNvPr id="49156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9157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8–10</a:t>
            </a:r>
          </a:p>
        </p:txBody>
      </p:sp>
      <p:sp>
        <p:nvSpPr>
          <p:cNvPr id="49158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Advantages and Disadvantages of E-Learning</a:t>
            </a:r>
          </a:p>
        </p:txBody>
      </p:sp>
      <p:pic>
        <p:nvPicPr>
          <p:cNvPr id="1025029" name="Picture 5" descr="08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868363"/>
            <a:ext cx="8197850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5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8–</a:t>
            </a:r>
            <a:fld id="{95BB0CE7-9140-4FD5-B1D6-FBF812E074A5}" type="slidenum">
              <a:rPr lang="en-US" sz="900"/>
              <a:pPr eaLnBrk="1" hangingPunct="1"/>
              <a:t>37</a:t>
            </a:fld>
            <a:endParaRPr lang="en-US" sz="900"/>
          </a:p>
        </p:txBody>
      </p:sp>
      <p:sp>
        <p:nvSpPr>
          <p:cNvPr id="50180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1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8–11</a:t>
            </a:r>
          </a:p>
        </p:txBody>
      </p:sp>
      <p:sp>
        <p:nvSpPr>
          <p:cNvPr id="50182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Levels of Training Evaluation</a:t>
            </a:r>
          </a:p>
        </p:txBody>
      </p:sp>
      <p:pic>
        <p:nvPicPr>
          <p:cNvPr id="1027077" name="Picture 5" descr="08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777875"/>
            <a:ext cx="6126163" cy="542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Text Box 6"/>
          <p:cNvSpPr txBox="1">
            <a:spLocks noChangeArrowheads="1"/>
          </p:cNvSpPr>
          <p:nvPr/>
        </p:nvSpPr>
        <p:spPr bwMode="auto">
          <a:xfrm>
            <a:off x="3840163" y="6202363"/>
            <a:ext cx="26527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Ease of Measurement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102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8–</a:t>
            </a:r>
            <a:fld id="{CEF3163C-7878-4E41-9137-333E0C91331E}" type="slidenum">
              <a:rPr lang="en-US" sz="900"/>
              <a:pPr eaLnBrk="1" hangingPunct="1"/>
              <a:t>38</a:t>
            </a:fld>
            <a:endParaRPr lang="en-US" sz="900"/>
          </a:p>
        </p:txBody>
      </p:sp>
      <p:sp>
        <p:nvSpPr>
          <p:cNvPr id="110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Training Evaluation Metrics</a:t>
            </a:r>
          </a:p>
        </p:txBody>
      </p:sp>
      <p:sp>
        <p:nvSpPr>
          <p:cNvPr id="1104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050925"/>
            <a:ext cx="8080375" cy="5303838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mtClean="0"/>
              <a:t>Cost-Benefit Analysis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A comparison of costs and benefits associated with organizational training efforts</a:t>
            </a:r>
          </a:p>
          <a:p>
            <a:pPr lvl="2" eaLnBrk="1" hangingPunct="1">
              <a:spcBef>
                <a:spcPct val="50000"/>
              </a:spcBef>
              <a:defRPr/>
            </a:pPr>
            <a:r>
              <a:rPr lang="en-US" smtClean="0"/>
              <a:t>Measurement of both the costs and the benefits may be difficult.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mtClean="0"/>
              <a:t>Return on Investment (ROI) Analysis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mtClean="0"/>
              <a:t>Benchmarking</a:t>
            </a:r>
          </a:p>
        </p:txBody>
      </p:sp>
      <p:pic>
        <p:nvPicPr>
          <p:cNvPr id="51206" name="Picture 4" descr="PE0372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4068763"/>
            <a:ext cx="2286000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8–</a:t>
            </a:r>
            <a:fld id="{2DBA6661-43DD-499B-96A8-376F00548FAD}" type="slidenum">
              <a:rPr lang="en-US" sz="900"/>
              <a:pPr eaLnBrk="1" hangingPunct="1"/>
              <a:t>39</a:t>
            </a:fld>
            <a:endParaRPr lang="en-US" sz="900"/>
          </a:p>
        </p:txBody>
      </p:sp>
      <p:sp>
        <p:nvSpPr>
          <p:cNvPr id="110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Calculating Training Costs and Benefits</a:t>
            </a:r>
          </a:p>
        </p:txBody>
      </p:sp>
      <p:grpSp>
        <p:nvGrpSpPr>
          <p:cNvPr id="1106947" name="Group 3"/>
          <p:cNvGrpSpPr>
            <a:grpSpLocks/>
          </p:cNvGrpSpPr>
          <p:nvPr/>
        </p:nvGrpSpPr>
        <p:grpSpPr bwMode="auto">
          <a:xfrm>
            <a:off x="693738" y="1325563"/>
            <a:ext cx="7810500" cy="4754562"/>
            <a:chOff x="437" y="835"/>
            <a:chExt cx="4920" cy="2995"/>
          </a:xfrm>
        </p:grpSpPr>
        <p:grpSp>
          <p:nvGrpSpPr>
            <p:cNvPr id="52233" name="Group 4"/>
            <p:cNvGrpSpPr>
              <a:grpSpLocks/>
            </p:cNvGrpSpPr>
            <p:nvPr/>
          </p:nvGrpSpPr>
          <p:grpSpPr bwMode="auto">
            <a:xfrm>
              <a:off x="3471" y="3142"/>
              <a:ext cx="1886" cy="688"/>
              <a:chOff x="1475" y="835"/>
              <a:chExt cx="1209" cy="518"/>
            </a:xfrm>
          </p:grpSpPr>
          <p:pic>
            <p:nvPicPr>
              <p:cNvPr id="52246" name="Picture 5" descr="BluBox0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5" y="835"/>
                <a:ext cx="1209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247" name="Text Box 6"/>
              <p:cNvSpPr txBox="1">
                <a:spLocks noChangeArrowheads="1"/>
              </p:cNvSpPr>
              <p:nvPr/>
            </p:nvSpPr>
            <p:spPr bwMode="auto">
              <a:xfrm>
                <a:off x="1547" y="912"/>
                <a:ext cx="99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b="1">
                    <a:latin typeface="Trebuchet MS" pitchFamily="34" charset="0"/>
                  </a:rPr>
                  <a:t>4. Conduct costs and savings benefits comparison</a:t>
                </a:r>
              </a:p>
            </p:txBody>
          </p:sp>
        </p:grpSp>
        <p:pic>
          <p:nvPicPr>
            <p:cNvPr id="52234" name="Picture 7" descr="01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2722" y="2656"/>
              <a:ext cx="869" cy="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2235" name="Group 8"/>
            <p:cNvGrpSpPr>
              <a:grpSpLocks/>
            </p:cNvGrpSpPr>
            <p:nvPr/>
          </p:nvGrpSpPr>
          <p:grpSpPr bwMode="auto">
            <a:xfrm>
              <a:off x="2434" y="2347"/>
              <a:ext cx="1886" cy="688"/>
              <a:chOff x="274" y="835"/>
              <a:chExt cx="1209" cy="518"/>
            </a:xfrm>
          </p:grpSpPr>
          <p:pic>
            <p:nvPicPr>
              <p:cNvPr id="52244" name="Picture 9" descr="BluBox0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" y="835"/>
                <a:ext cx="1209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245" name="Text Box 10"/>
              <p:cNvSpPr txBox="1">
                <a:spLocks noChangeArrowheads="1"/>
              </p:cNvSpPr>
              <p:nvPr/>
            </p:nvSpPr>
            <p:spPr bwMode="auto">
              <a:xfrm>
                <a:off x="343" y="912"/>
                <a:ext cx="99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/>
              <a:lstStyle>
                <a:lvl1pPr marL="169863" indent="-169863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b="1">
                    <a:latin typeface="Trebuchet MS" pitchFamily="34" charset="0"/>
                  </a:rPr>
                  <a:t>3. Compute potential </a:t>
                </a:r>
                <a:br>
                  <a:rPr lang="en-US" sz="1400" b="1">
                    <a:latin typeface="Trebuchet MS" pitchFamily="34" charset="0"/>
                  </a:rPr>
                </a:br>
                <a:r>
                  <a:rPr lang="en-US" sz="1400" b="1">
                    <a:latin typeface="Trebuchet MS" pitchFamily="34" charset="0"/>
                  </a:rPr>
                  <a:t>savings</a:t>
                </a:r>
              </a:p>
            </p:txBody>
          </p:sp>
        </p:grpSp>
        <p:pic>
          <p:nvPicPr>
            <p:cNvPr id="52236" name="Picture 11" descr="01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1685" y="1873"/>
              <a:ext cx="869" cy="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2237" name="Group 12"/>
            <p:cNvGrpSpPr>
              <a:grpSpLocks/>
            </p:cNvGrpSpPr>
            <p:nvPr/>
          </p:nvGrpSpPr>
          <p:grpSpPr bwMode="auto">
            <a:xfrm>
              <a:off x="1418" y="1580"/>
              <a:ext cx="1886" cy="688"/>
              <a:chOff x="1475" y="835"/>
              <a:chExt cx="1209" cy="518"/>
            </a:xfrm>
          </p:grpSpPr>
          <p:pic>
            <p:nvPicPr>
              <p:cNvPr id="52242" name="Picture 13" descr="BluBox0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5" y="835"/>
                <a:ext cx="1209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243" name="Text Box 14"/>
              <p:cNvSpPr txBox="1">
                <a:spLocks noChangeArrowheads="1"/>
              </p:cNvSpPr>
              <p:nvPr/>
            </p:nvSpPr>
            <p:spPr bwMode="auto">
              <a:xfrm>
                <a:off x="1547" y="912"/>
                <a:ext cx="99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/>
              <a:lstStyle>
                <a:lvl1pPr marL="169863" indent="-169863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b="1">
                    <a:latin typeface="Trebuchet MS" pitchFamily="34" charset="0"/>
                  </a:rPr>
                  <a:t>2. Identify potential </a:t>
                </a:r>
                <a:br>
                  <a:rPr lang="en-US" sz="1400" b="1">
                    <a:latin typeface="Trebuchet MS" pitchFamily="34" charset="0"/>
                  </a:rPr>
                </a:br>
                <a:r>
                  <a:rPr lang="en-US" sz="1400" b="1">
                    <a:latin typeface="Trebuchet MS" pitchFamily="34" charset="0"/>
                  </a:rPr>
                  <a:t>savings results</a:t>
                </a:r>
              </a:p>
            </p:txBody>
          </p:sp>
        </p:grpSp>
        <p:pic>
          <p:nvPicPr>
            <p:cNvPr id="52238" name="Picture 15" descr="010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678" y="1082"/>
              <a:ext cx="870" cy="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2239" name="Group 16"/>
            <p:cNvGrpSpPr>
              <a:grpSpLocks/>
            </p:cNvGrpSpPr>
            <p:nvPr/>
          </p:nvGrpSpPr>
          <p:grpSpPr bwMode="auto">
            <a:xfrm>
              <a:off x="437" y="835"/>
              <a:ext cx="1886" cy="688"/>
              <a:chOff x="274" y="835"/>
              <a:chExt cx="1209" cy="518"/>
            </a:xfrm>
          </p:grpSpPr>
          <p:pic>
            <p:nvPicPr>
              <p:cNvPr id="52240" name="Picture 17" descr="BluBox0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" y="835"/>
                <a:ext cx="1209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241" name="Text Box 18"/>
              <p:cNvSpPr txBox="1">
                <a:spLocks noChangeArrowheads="1"/>
              </p:cNvSpPr>
              <p:nvPr/>
            </p:nvSpPr>
            <p:spPr bwMode="auto">
              <a:xfrm>
                <a:off x="343" y="912"/>
                <a:ext cx="99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/>
              <a:lstStyle>
                <a:lvl1pPr marL="169863" indent="-169863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b="1">
                    <a:latin typeface="Trebuchet MS" pitchFamily="34" charset="0"/>
                  </a:rPr>
                  <a:t>1. Determine overall </a:t>
                </a:r>
                <a:br>
                  <a:rPr lang="en-US" sz="1400" b="1">
                    <a:latin typeface="Trebuchet MS" pitchFamily="34" charset="0"/>
                  </a:rPr>
                </a:br>
                <a:r>
                  <a:rPr lang="en-US" sz="1400" b="1">
                    <a:latin typeface="Trebuchet MS" pitchFamily="34" charset="0"/>
                  </a:rPr>
                  <a:t>training costs</a:t>
                </a:r>
              </a:p>
            </p:txBody>
          </p:sp>
        </p:grpSp>
      </p:grpSp>
      <p:grpSp>
        <p:nvGrpSpPr>
          <p:cNvPr id="52230" name="Group 19"/>
          <p:cNvGrpSpPr>
            <a:grpSpLocks/>
          </p:cNvGrpSpPr>
          <p:nvPr/>
        </p:nvGrpSpPr>
        <p:grpSpPr bwMode="auto">
          <a:xfrm>
            <a:off x="5486400" y="1325563"/>
            <a:ext cx="3040063" cy="1281112"/>
            <a:chOff x="2270" y="1979"/>
            <a:chExt cx="1281" cy="411"/>
          </a:xfrm>
        </p:grpSpPr>
        <p:pic>
          <p:nvPicPr>
            <p:cNvPr id="52231" name="Picture 20" descr="OrgBox0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" y="1979"/>
              <a:ext cx="1281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2" name="Text Box 21"/>
            <p:cNvSpPr txBox="1">
              <a:spLocks noChangeArrowheads="1"/>
            </p:cNvSpPr>
            <p:nvPr/>
          </p:nvSpPr>
          <p:spPr bwMode="auto">
            <a:xfrm>
              <a:off x="2380" y="2072"/>
              <a:ext cx="99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Cost-Benefit 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Analysis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106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8–</a:t>
            </a:r>
            <a:fld id="{EF45D1A4-25C3-4ED5-8AF4-07D2C6D90624}" type="slidenum">
              <a:rPr lang="en-US" sz="900"/>
              <a:pPr eaLnBrk="1" hangingPunct="1"/>
              <a:t>4</a:t>
            </a:fld>
            <a:endParaRPr lang="en-US" sz="900"/>
          </a:p>
        </p:txBody>
      </p:sp>
      <p:sp>
        <p:nvSpPr>
          <p:cNvPr id="103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Legal Issues and Training</a:t>
            </a:r>
          </a:p>
        </p:txBody>
      </p:sp>
      <p:grpSp>
        <p:nvGrpSpPr>
          <p:cNvPr id="1037315" name="Group 3"/>
          <p:cNvGrpSpPr>
            <a:grpSpLocks/>
          </p:cNvGrpSpPr>
          <p:nvPr/>
        </p:nvGrpSpPr>
        <p:grpSpPr bwMode="auto">
          <a:xfrm>
            <a:off x="246063" y="1460500"/>
            <a:ext cx="8686800" cy="3797300"/>
            <a:chOff x="155" y="920"/>
            <a:chExt cx="5472" cy="2392"/>
          </a:xfrm>
        </p:grpSpPr>
        <p:pic>
          <p:nvPicPr>
            <p:cNvPr id="16390" name="Picture 4" descr="01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920"/>
              <a:ext cx="5472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1" name="Text Box 5"/>
            <p:cNvSpPr txBox="1">
              <a:spLocks noChangeArrowheads="1"/>
            </p:cNvSpPr>
            <p:nvPr/>
          </p:nvSpPr>
          <p:spPr bwMode="auto">
            <a:xfrm>
              <a:off x="1613" y="1250"/>
              <a:ext cx="25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Training Design and Delivery</a:t>
              </a:r>
            </a:p>
          </p:txBody>
        </p:sp>
        <p:sp>
          <p:nvSpPr>
            <p:cNvPr id="16392" name="Text Box 6"/>
            <p:cNvSpPr txBox="1">
              <a:spLocks noChangeArrowheads="1"/>
            </p:cNvSpPr>
            <p:nvPr/>
          </p:nvSpPr>
          <p:spPr bwMode="auto">
            <a:xfrm>
              <a:off x="464" y="2362"/>
              <a:ext cx="1206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Criteria and practices used to select individuals </a:t>
              </a:r>
            </a:p>
          </p:txBody>
        </p:sp>
        <p:sp>
          <p:nvSpPr>
            <p:cNvPr id="16393" name="Text Box 7"/>
            <p:cNvSpPr txBox="1">
              <a:spLocks noChangeArrowheads="1"/>
            </p:cNvSpPr>
            <p:nvPr/>
          </p:nvSpPr>
          <p:spPr bwMode="auto">
            <a:xfrm>
              <a:off x="2183" y="2361"/>
              <a:ext cx="1382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Accommodation of individuals with disabilities </a:t>
              </a:r>
            </a:p>
          </p:txBody>
        </p:sp>
        <p:sp>
          <p:nvSpPr>
            <p:cNvPr id="16394" name="Text Box 8"/>
            <p:cNvSpPr txBox="1">
              <a:spLocks noChangeArrowheads="1"/>
            </p:cNvSpPr>
            <p:nvPr/>
          </p:nvSpPr>
          <p:spPr bwMode="auto">
            <a:xfrm>
              <a:off x="4032" y="2362"/>
              <a:ext cx="1262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Requiring signing of training contracts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3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8–</a:t>
            </a:r>
            <a:fld id="{06804B11-F70D-486B-83DB-98E339E3319C}" type="slidenum">
              <a:rPr lang="en-US" sz="900"/>
              <a:pPr eaLnBrk="1" hangingPunct="1"/>
              <a:t>40</a:t>
            </a:fld>
            <a:endParaRPr lang="en-US" sz="900"/>
          </a:p>
        </p:txBody>
      </p:sp>
      <p:sp>
        <p:nvSpPr>
          <p:cNvPr id="53252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253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8–12</a:t>
            </a:r>
          </a:p>
        </p:txBody>
      </p:sp>
      <p:sp>
        <p:nvSpPr>
          <p:cNvPr id="53254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Possible Costs and Benefits in Training</a:t>
            </a:r>
          </a:p>
        </p:txBody>
      </p:sp>
      <p:pic>
        <p:nvPicPr>
          <p:cNvPr id="1029126" name="Picture 6" descr="08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914400"/>
            <a:ext cx="740568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9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8–</a:t>
            </a:r>
            <a:fld id="{5C671C27-1885-4D8F-8628-294A2C025C28}" type="slidenum">
              <a:rPr lang="en-US" sz="900"/>
              <a:pPr eaLnBrk="1" hangingPunct="1"/>
              <a:t>41</a:t>
            </a:fld>
            <a:endParaRPr lang="en-US" sz="900"/>
          </a:p>
        </p:txBody>
      </p:sp>
      <p:sp>
        <p:nvSpPr>
          <p:cNvPr id="111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Internal Evaluation of Training</a:t>
            </a:r>
          </a:p>
        </p:txBody>
      </p:sp>
      <p:grpSp>
        <p:nvGrpSpPr>
          <p:cNvPr id="1111043" name="Group 3"/>
          <p:cNvGrpSpPr>
            <a:grpSpLocks/>
          </p:cNvGrpSpPr>
          <p:nvPr/>
        </p:nvGrpSpPr>
        <p:grpSpPr bwMode="auto">
          <a:xfrm>
            <a:off x="246063" y="1460500"/>
            <a:ext cx="8686800" cy="3797300"/>
            <a:chOff x="155" y="920"/>
            <a:chExt cx="5472" cy="2392"/>
          </a:xfrm>
        </p:grpSpPr>
        <p:pic>
          <p:nvPicPr>
            <p:cNvPr id="54278" name="Picture 4" descr="01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920"/>
              <a:ext cx="5472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79" name="Text Box 5"/>
            <p:cNvSpPr txBox="1">
              <a:spLocks noChangeArrowheads="1"/>
            </p:cNvSpPr>
            <p:nvPr/>
          </p:nvSpPr>
          <p:spPr bwMode="auto">
            <a:xfrm>
              <a:off x="1613" y="1250"/>
              <a:ext cx="25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Training Evaluation Designs</a:t>
              </a:r>
            </a:p>
          </p:txBody>
        </p:sp>
        <p:sp>
          <p:nvSpPr>
            <p:cNvPr id="54280" name="Text Box 6"/>
            <p:cNvSpPr txBox="1">
              <a:spLocks noChangeArrowheads="1"/>
            </p:cNvSpPr>
            <p:nvPr/>
          </p:nvSpPr>
          <p:spPr bwMode="auto">
            <a:xfrm>
              <a:off x="464" y="2506"/>
              <a:ext cx="12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Post-Measure</a:t>
              </a:r>
            </a:p>
          </p:txBody>
        </p:sp>
        <p:sp>
          <p:nvSpPr>
            <p:cNvPr id="54281" name="Text Box 7"/>
            <p:cNvSpPr txBox="1">
              <a:spLocks noChangeArrowheads="1"/>
            </p:cNvSpPr>
            <p:nvPr/>
          </p:nvSpPr>
          <p:spPr bwMode="auto">
            <a:xfrm>
              <a:off x="2183" y="2505"/>
              <a:ext cx="13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Pre/Post-Measure</a:t>
              </a:r>
            </a:p>
          </p:txBody>
        </p:sp>
        <p:sp>
          <p:nvSpPr>
            <p:cNvPr id="54282" name="Text Box 8"/>
            <p:cNvSpPr txBox="1">
              <a:spLocks noChangeArrowheads="1"/>
            </p:cNvSpPr>
            <p:nvPr/>
          </p:nvSpPr>
          <p:spPr bwMode="auto">
            <a:xfrm>
              <a:off x="4032" y="2334"/>
              <a:ext cx="1262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Pre/Post-Measure with Control Group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1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8–</a:t>
            </a:r>
            <a:fld id="{C0CF1B16-3ACC-4613-8A5F-AB599ECAAB03}" type="slidenum">
              <a:rPr lang="en-US" sz="900"/>
              <a:pPr eaLnBrk="1" hangingPunct="1"/>
              <a:t>5</a:t>
            </a:fld>
            <a:endParaRPr lang="en-US" sz="900"/>
          </a:p>
        </p:txBody>
      </p:sp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Organizational Strategy and Training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  <a:defRPr/>
            </a:pPr>
            <a:r>
              <a:rPr lang="en-US" smtClean="0"/>
              <a:t>Benefits of Strategic Training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HR and trainers partner with operating managers </a:t>
            </a:r>
            <a:br>
              <a:rPr lang="en-US" smtClean="0"/>
            </a:br>
            <a:r>
              <a:rPr lang="en-US" smtClean="0"/>
              <a:t>to solve problems, and to make contributions to organizational results.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Managers are less likely to think that training alone can solve performance problems.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smtClean="0"/>
              <a:t>Training’s Effects on Competitiveness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Training makes organizations more competitive.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Training helps retain valuable employees.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Training helps accomplish organizational strategies.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8–</a:t>
            </a:r>
            <a:fld id="{9EB7E4AF-4B73-4BA2-AB23-9F3FB422F759}" type="slidenum">
              <a:rPr lang="en-US" sz="900"/>
              <a:pPr eaLnBrk="1" hangingPunct="1"/>
              <a:t>6</a:t>
            </a:fld>
            <a:endParaRPr lang="en-US" sz="900"/>
          </a:p>
        </p:txBody>
      </p:sp>
      <p:sp>
        <p:nvSpPr>
          <p:cNvPr id="18436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37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8–2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Linking Strategies and Training</a:t>
            </a:r>
          </a:p>
        </p:txBody>
      </p:sp>
      <p:pic>
        <p:nvPicPr>
          <p:cNvPr id="1008645" name="Picture 5" descr="08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449388"/>
            <a:ext cx="8564562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0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8–</a:t>
            </a:r>
            <a:fld id="{B5419DA1-DD22-4C86-93C4-E4CC5EC9462C}" type="slidenum">
              <a:rPr lang="en-US" sz="900"/>
              <a:pPr eaLnBrk="1" hangingPunct="1"/>
              <a:t>7</a:t>
            </a:fld>
            <a:endParaRPr lang="en-US" sz="900"/>
          </a:p>
        </p:txBody>
      </p:sp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390525"/>
            <a:ext cx="6426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Organizational Competitiveness and Training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08125"/>
            <a:ext cx="8102600" cy="4846638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defRPr/>
            </a:pPr>
            <a:r>
              <a:rPr lang="en-US" smtClean="0"/>
              <a:t>Knowledge Management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Is identifying and leveraging intellectual capital to create value and be competitive.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Gets the right knowledge to the right people at the right time so that it can be shared and put into action.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smtClean="0"/>
              <a:t>Training as a Revenue Source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Marketing training with or alongside products can contribute significantly to a firm’s revenues.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8–</a:t>
            </a:r>
            <a:fld id="{F12C9D7D-50FE-46AD-B89C-37E842E86AEA}" type="slidenum">
              <a:rPr lang="en-US" sz="900"/>
              <a:pPr eaLnBrk="1" hangingPunct="1"/>
              <a:t>8</a:t>
            </a:fld>
            <a:endParaRPr lang="en-US" sz="900"/>
          </a:p>
        </p:txBody>
      </p:sp>
      <p:grpSp>
        <p:nvGrpSpPr>
          <p:cNvPr id="1045506" name="Group 2"/>
          <p:cNvGrpSpPr>
            <a:grpSpLocks/>
          </p:cNvGrpSpPr>
          <p:nvPr/>
        </p:nvGrpSpPr>
        <p:grpSpPr bwMode="auto">
          <a:xfrm>
            <a:off x="779463" y="868363"/>
            <a:ext cx="8047037" cy="5395912"/>
            <a:chOff x="1210" y="962"/>
            <a:chExt cx="3336" cy="2778"/>
          </a:xfrm>
        </p:grpSpPr>
        <p:pic>
          <p:nvPicPr>
            <p:cNvPr id="20486" name="Picture 3" descr="010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0" y="962"/>
              <a:ext cx="3336" cy="2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7" name="Text Box 4"/>
            <p:cNvSpPr txBox="1">
              <a:spLocks noChangeArrowheads="1"/>
            </p:cNvSpPr>
            <p:nvPr/>
          </p:nvSpPr>
          <p:spPr bwMode="auto">
            <a:xfrm>
              <a:off x="2344" y="1090"/>
              <a:ext cx="864" cy="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Focusing on identifying and addressing root causes of performance problems</a:t>
              </a:r>
            </a:p>
          </p:txBody>
        </p:sp>
        <p:sp>
          <p:nvSpPr>
            <p:cNvPr id="20488" name="Text Box 5"/>
            <p:cNvSpPr txBox="1">
              <a:spLocks noChangeArrowheads="1"/>
            </p:cNvSpPr>
            <p:nvPr/>
          </p:nvSpPr>
          <p:spPr bwMode="auto">
            <a:xfrm>
              <a:off x="1382" y="2867"/>
              <a:ext cx="980" cy="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Documenting and </a:t>
              </a:r>
              <a:br>
                <a:rPr lang="en-US" sz="1400" b="1">
                  <a:latin typeface="Trebuchet MS" pitchFamily="34" charset="0"/>
                </a:rPr>
              </a:br>
              <a:r>
                <a:rPr lang="en-US" sz="1400" b="1">
                  <a:latin typeface="Trebuchet MS" pitchFamily="34" charset="0"/>
                </a:rPr>
                <a:t>comparing high performers with typical performers</a:t>
              </a:r>
            </a:p>
          </p:txBody>
        </p:sp>
        <p:sp>
          <p:nvSpPr>
            <p:cNvPr id="20489" name="Text Box 6"/>
            <p:cNvSpPr txBox="1">
              <a:spLocks noChangeArrowheads="1"/>
            </p:cNvSpPr>
            <p:nvPr/>
          </p:nvSpPr>
          <p:spPr bwMode="auto">
            <a:xfrm>
              <a:off x="3277" y="2879"/>
              <a:ext cx="980" cy="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Recognizing the interaction of individual and organizational factors</a:t>
              </a:r>
            </a:p>
          </p:txBody>
        </p:sp>
        <p:sp>
          <p:nvSpPr>
            <p:cNvPr id="20490" name="Text Box 7"/>
            <p:cNvSpPr txBox="1">
              <a:spLocks noChangeArrowheads="1"/>
            </p:cNvSpPr>
            <p:nvPr/>
          </p:nvSpPr>
          <p:spPr bwMode="auto">
            <a:xfrm>
              <a:off x="2419" y="2102"/>
              <a:ext cx="75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Performance Consulting</a:t>
              </a:r>
            </a:p>
          </p:txBody>
        </p:sp>
      </p:grpSp>
      <p:sp>
        <p:nvSpPr>
          <p:cNvPr id="1045512" name="Rectangle 8"/>
          <p:cNvSpPr>
            <a:spLocks noGrp="1" noChangeArrowheads="1"/>
          </p:cNvSpPr>
          <p:nvPr>
            <p:ph type="title"/>
          </p:nvPr>
        </p:nvSpPr>
        <p:spPr>
          <a:xfrm>
            <a:off x="523875" y="390525"/>
            <a:ext cx="3225800" cy="155416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Performance Consulting Approach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45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/>
              <a:t>8–</a:t>
            </a:r>
            <a:fld id="{15B1FF4C-193A-40AB-A14A-6DE8CA55EA78}" type="slidenum">
              <a:rPr lang="en-US" sz="900"/>
              <a:pPr eaLnBrk="1" hangingPunct="1"/>
              <a:t>9</a:t>
            </a:fld>
            <a:endParaRPr lang="en-US" sz="900"/>
          </a:p>
        </p:txBody>
      </p:sp>
      <p:sp>
        <p:nvSpPr>
          <p:cNvPr id="104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Training for Global Strategies</a:t>
            </a:r>
          </a:p>
        </p:txBody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050925"/>
            <a:ext cx="8102600" cy="1371600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defRPr/>
            </a:pPr>
            <a:r>
              <a:rPr lang="en-US" smtClean="0"/>
              <a:t>Global Assignment Training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smtClean="0"/>
              <a:t>Cross-cultural training is crucial to global strategic success as businesses expand overseas.</a:t>
            </a:r>
          </a:p>
        </p:txBody>
      </p:sp>
      <p:grpSp>
        <p:nvGrpSpPr>
          <p:cNvPr id="1047556" name="Group 4"/>
          <p:cNvGrpSpPr>
            <a:grpSpLocks/>
          </p:cNvGrpSpPr>
          <p:nvPr/>
        </p:nvGrpSpPr>
        <p:grpSpPr bwMode="auto">
          <a:xfrm>
            <a:off x="549275" y="2697163"/>
            <a:ext cx="8137525" cy="3382962"/>
            <a:chOff x="155" y="920"/>
            <a:chExt cx="5472" cy="2392"/>
          </a:xfrm>
        </p:grpSpPr>
        <p:pic>
          <p:nvPicPr>
            <p:cNvPr id="21511" name="Picture 5" descr="01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920"/>
              <a:ext cx="5472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2" name="Text Box 6"/>
            <p:cNvSpPr txBox="1">
              <a:spLocks noChangeArrowheads="1"/>
            </p:cNvSpPr>
            <p:nvPr/>
          </p:nvSpPr>
          <p:spPr bwMode="auto">
            <a:xfrm>
              <a:off x="1614" y="1147"/>
              <a:ext cx="2499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Intercultural Competence 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800" b="1">
                  <a:latin typeface="Trebuchet MS" pitchFamily="34" charset="0"/>
                </a:rPr>
                <a:t>Training Components</a:t>
              </a:r>
            </a:p>
          </p:txBody>
        </p:sp>
        <p:sp>
          <p:nvSpPr>
            <p:cNvPr id="21513" name="Text Box 7"/>
            <p:cNvSpPr txBox="1">
              <a:spLocks noChangeArrowheads="1"/>
            </p:cNvSpPr>
            <p:nvPr/>
          </p:nvSpPr>
          <p:spPr bwMode="auto">
            <a:xfrm>
              <a:off x="464" y="2525"/>
              <a:ext cx="120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Cognitive</a:t>
              </a:r>
            </a:p>
          </p:txBody>
        </p:sp>
        <p:sp>
          <p:nvSpPr>
            <p:cNvPr id="21514" name="Text Box 8"/>
            <p:cNvSpPr txBox="1">
              <a:spLocks noChangeArrowheads="1"/>
            </p:cNvSpPr>
            <p:nvPr/>
          </p:nvSpPr>
          <p:spPr bwMode="auto">
            <a:xfrm>
              <a:off x="2184" y="2494"/>
              <a:ext cx="1381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Emotional</a:t>
              </a:r>
            </a:p>
          </p:txBody>
        </p:sp>
        <p:sp>
          <p:nvSpPr>
            <p:cNvPr id="21515" name="Text Box 9"/>
            <p:cNvSpPr txBox="1">
              <a:spLocks noChangeArrowheads="1"/>
            </p:cNvSpPr>
            <p:nvPr/>
          </p:nvSpPr>
          <p:spPr bwMode="auto">
            <a:xfrm>
              <a:off x="4033" y="2494"/>
              <a:ext cx="1261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Behavioral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47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uman Resource Management 13e.">
  <a:themeElements>
    <a:clrScheme name="Human Resource Management 13e.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Human Resource Management 13e.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uman Resource Management 13e.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man Resource Management 13e.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man Resource Management 13e.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man Resource Management 13e.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3718</TotalTime>
  <Words>1023</Words>
  <Application>Microsoft Office PowerPoint</Application>
  <PresentationFormat>On-screen Show (4:3)</PresentationFormat>
  <Paragraphs>304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Tahoma</vt:lpstr>
      <vt:lpstr>Wingdings</vt:lpstr>
      <vt:lpstr>Times New Roman</vt:lpstr>
      <vt:lpstr>Trebuchet MS</vt:lpstr>
      <vt:lpstr>Verdana</vt:lpstr>
      <vt:lpstr>Human Resource Management 13e.</vt:lpstr>
      <vt:lpstr>CHAPTER 8 Training Human Resources</vt:lpstr>
      <vt:lpstr>Nature of Training</vt:lpstr>
      <vt:lpstr>PowerPoint Presentation</vt:lpstr>
      <vt:lpstr>Legal Issues and Training</vt:lpstr>
      <vt:lpstr>Organizational Strategy and Training</vt:lpstr>
      <vt:lpstr>PowerPoint Presentation</vt:lpstr>
      <vt:lpstr>Organizational Competitiveness and Training</vt:lpstr>
      <vt:lpstr>Performance Consulting Approach</vt:lpstr>
      <vt:lpstr>Training for Global Strategies</vt:lpstr>
      <vt:lpstr>PowerPoint Presentation</vt:lpstr>
      <vt:lpstr>Developing Strategic Training Plans</vt:lpstr>
      <vt:lpstr>Orientation: Planning for New Employees</vt:lpstr>
      <vt:lpstr>Effective New Employee Orientation</vt:lpstr>
      <vt:lpstr>Evaluating Orientation and Metrics</vt:lpstr>
      <vt:lpstr>Analysis of Training Needs</vt:lpstr>
      <vt:lpstr>PowerPoint Presentation</vt:lpstr>
      <vt:lpstr>PowerPoint Presentation</vt:lpstr>
      <vt:lpstr>Establishing Training Objectives  and Priorities</vt:lpstr>
      <vt:lpstr>PowerPoint Presentation</vt:lpstr>
      <vt:lpstr>Training Design</vt:lpstr>
      <vt:lpstr>Training Design (cont’d)</vt:lpstr>
      <vt:lpstr>Principles of Adult Learning</vt:lpstr>
      <vt:lpstr>Instructional Strategies</vt:lpstr>
      <vt:lpstr>Other Instructional Strategies</vt:lpstr>
      <vt:lpstr>From Training to the Job</vt:lpstr>
      <vt:lpstr>Training Delivery: Considerations</vt:lpstr>
      <vt:lpstr>PowerPoint Presentation</vt:lpstr>
      <vt:lpstr>Internal Training</vt:lpstr>
      <vt:lpstr>PowerPoint Presentation</vt:lpstr>
      <vt:lpstr>Internal Training</vt:lpstr>
      <vt:lpstr>External Training</vt:lpstr>
      <vt:lpstr>Combination Training Approaches</vt:lpstr>
      <vt:lpstr>PowerPoint Presentation</vt:lpstr>
      <vt:lpstr>E-Learning: On-Line Training</vt:lpstr>
      <vt:lpstr>Developing E-Learning</vt:lpstr>
      <vt:lpstr>PowerPoint Presentation</vt:lpstr>
      <vt:lpstr>PowerPoint Presentation</vt:lpstr>
      <vt:lpstr>Training Evaluation Metrics</vt:lpstr>
      <vt:lpstr>Calculating Training Costs and Benefits</vt:lpstr>
      <vt:lpstr>PowerPoint Presentation</vt:lpstr>
      <vt:lpstr>Internal Evaluation of Training</vt:lpstr>
    </vt:vector>
  </TitlesOfParts>
  <Manager>Julia Chase | Susan Smart</Manager>
  <Company>Cengage 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Resource Management 13e.</dc:title>
  <dc:subject>Chapter 8</dc:subject>
  <dc:creator>Charlie Cook, The University of West Alabama</dc:creator>
  <cp:lastModifiedBy> Phyllis Sigerist</cp:lastModifiedBy>
  <cp:revision>338</cp:revision>
  <dcterms:created xsi:type="dcterms:W3CDTF">2003-02-17T02:06:55Z</dcterms:created>
  <dcterms:modified xsi:type="dcterms:W3CDTF">2013-05-05T07:35:46Z</dcterms:modified>
</cp:coreProperties>
</file>