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4"/>
  </p:notesMasterIdLst>
  <p:handoutMasterIdLst>
    <p:handoutMasterId r:id="rId45"/>
  </p:handoutMasterIdLst>
  <p:sldIdLst>
    <p:sldId id="256" r:id="rId2"/>
    <p:sldId id="730" r:id="rId3"/>
    <p:sldId id="731" r:id="rId4"/>
    <p:sldId id="766" r:id="rId5"/>
    <p:sldId id="732" r:id="rId6"/>
    <p:sldId id="767" r:id="rId7"/>
    <p:sldId id="716" r:id="rId8"/>
    <p:sldId id="717" r:id="rId9"/>
    <p:sldId id="735" r:id="rId10"/>
    <p:sldId id="718" r:id="rId11"/>
    <p:sldId id="737" r:id="rId12"/>
    <p:sldId id="719" r:id="rId13"/>
    <p:sldId id="739" r:id="rId14"/>
    <p:sldId id="740" r:id="rId15"/>
    <p:sldId id="742" r:id="rId16"/>
    <p:sldId id="741" r:id="rId17"/>
    <p:sldId id="720" r:id="rId18"/>
    <p:sldId id="744" r:id="rId19"/>
    <p:sldId id="768" r:id="rId20"/>
    <p:sldId id="746" r:id="rId21"/>
    <p:sldId id="747" r:id="rId22"/>
    <p:sldId id="769" r:id="rId23"/>
    <p:sldId id="770" r:id="rId24"/>
    <p:sldId id="749" r:id="rId25"/>
    <p:sldId id="750" r:id="rId26"/>
    <p:sldId id="722" r:id="rId27"/>
    <p:sldId id="751" r:id="rId28"/>
    <p:sldId id="753" r:id="rId29"/>
    <p:sldId id="771" r:id="rId30"/>
    <p:sldId id="755" r:id="rId31"/>
    <p:sldId id="756" r:id="rId32"/>
    <p:sldId id="723" r:id="rId33"/>
    <p:sldId id="757" r:id="rId34"/>
    <p:sldId id="759" r:id="rId35"/>
    <p:sldId id="760" r:id="rId36"/>
    <p:sldId id="761" r:id="rId37"/>
    <p:sldId id="773" r:id="rId38"/>
    <p:sldId id="762" r:id="rId39"/>
    <p:sldId id="763" r:id="rId40"/>
    <p:sldId id="724" r:id="rId41"/>
    <p:sldId id="765" r:id="rId42"/>
    <p:sldId id="774" r:id="rId43"/>
  </p:sldIdLst>
  <p:sldSz cx="9144000" cy="6858000" type="screen4x3"/>
  <p:notesSz cx="69342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3300"/>
    <a:srgbClr val="003366"/>
    <a:srgbClr val="CC6600"/>
    <a:srgbClr val="003300"/>
    <a:srgbClr val="336600"/>
    <a:srgbClr val="9900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5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747"/>
    </p:cViewPr>
  </p:sorterViewPr>
  <p:notesViewPr>
    <p:cSldViewPr>
      <p:cViewPr varScale="1">
        <p:scale>
          <a:sx n="99" d="100"/>
          <a:sy n="99" d="100"/>
        </p:scale>
        <p:origin x="-564" y="-96"/>
      </p:cViewPr>
      <p:guideLst>
        <p:guide orient="horz" pos="2924"/>
        <p:guide pos="2184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B0E0260-94D2-4E3A-939F-F050F3E0E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56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61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A7BF2AA-B8C1-42CC-AA69-638CEB08F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55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5730D4-8AB6-4CE6-B98D-1FAEEAD6303F}" type="slidenum">
              <a:rPr lang="en-US" sz="1200" smtClean="0">
                <a:latin typeface="Times New Roman" pitchFamily="18" charset="0"/>
              </a:rPr>
              <a:pPr eaLnBrk="1" hangingPunct="1"/>
              <a:t>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853CC4-69C8-4ECD-B542-6E526A8E7B6B}" type="slidenum">
              <a:rPr lang="en-US" sz="1200" smtClean="0">
                <a:latin typeface="Times New Roman" pitchFamily="18" charset="0"/>
              </a:rPr>
              <a:pPr eaLnBrk="1" hangingPunct="1"/>
              <a:t>10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4D0929-4B51-4C52-B0FD-2E1EF5CE2E1D}" type="slidenum">
              <a:rPr lang="en-US" sz="1200" smtClean="0">
                <a:latin typeface="Times New Roman" pitchFamily="18" charset="0"/>
              </a:rPr>
              <a:pPr eaLnBrk="1" hangingPunct="1"/>
              <a:t>11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3CF71C-1FFB-4FF8-963D-1EFECBB37C40}" type="slidenum">
              <a:rPr lang="en-US" sz="1200" smtClean="0">
                <a:latin typeface="Times New Roman" pitchFamily="18" charset="0"/>
              </a:rPr>
              <a:pPr eaLnBrk="1" hangingPunct="1"/>
              <a:t>12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A6C54C-C394-4851-AB30-3231E133F37F}" type="slidenum">
              <a:rPr lang="en-US" sz="1200" smtClean="0">
                <a:latin typeface="Times New Roman" pitchFamily="18" charset="0"/>
              </a:rPr>
              <a:pPr eaLnBrk="1" hangingPunct="1"/>
              <a:t>13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50501F-5E27-4400-8E39-257A6AA292F4}" type="slidenum">
              <a:rPr lang="en-US" sz="1200" smtClean="0">
                <a:latin typeface="Times New Roman" pitchFamily="18" charset="0"/>
              </a:rPr>
              <a:pPr eaLnBrk="1" hangingPunct="1"/>
              <a:t>14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BACD26-1130-4FF1-9379-DB31131DA6B1}" type="slidenum">
              <a:rPr lang="en-US" sz="1200" smtClean="0">
                <a:latin typeface="Times New Roman" pitchFamily="18" charset="0"/>
              </a:rPr>
              <a:pPr eaLnBrk="1" hangingPunct="1"/>
              <a:t>15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D285A1-1609-44CF-A806-5CB005917D39}" type="slidenum">
              <a:rPr lang="en-US" sz="1200" smtClean="0">
                <a:latin typeface="Times New Roman" pitchFamily="18" charset="0"/>
              </a:rPr>
              <a:pPr eaLnBrk="1" hangingPunct="1"/>
              <a:t>16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661B23-9DA4-49EC-952D-CABB51807A14}" type="slidenum">
              <a:rPr lang="en-US" sz="1200" smtClean="0">
                <a:latin typeface="Times New Roman" pitchFamily="18" charset="0"/>
              </a:rPr>
              <a:pPr eaLnBrk="1" hangingPunct="1"/>
              <a:t>17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8D8FDA-2B6A-479D-ACA2-F3F337F219FF}" type="slidenum">
              <a:rPr lang="en-US" sz="1200" smtClean="0">
                <a:latin typeface="Times New Roman" pitchFamily="18" charset="0"/>
              </a:rPr>
              <a:pPr eaLnBrk="1" hangingPunct="1"/>
              <a:t>18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1F3F99-B6CE-40DA-915F-9800A6633576}" type="slidenum">
              <a:rPr lang="en-US" sz="1200" smtClean="0">
                <a:latin typeface="Times New Roman" pitchFamily="18" charset="0"/>
              </a:rPr>
              <a:pPr eaLnBrk="1" hangingPunct="1"/>
              <a:t>19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CBA798-598D-4B6E-BB18-7F80A83491E0}" type="slidenum">
              <a:rPr lang="en-US" sz="1200" smtClean="0">
                <a:latin typeface="Times New Roman" pitchFamily="18" charset="0"/>
              </a:rPr>
              <a:pPr eaLnBrk="1" hangingPunct="1"/>
              <a:t>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46295D-C5B3-4790-B419-16EAB607DDE0}" type="slidenum">
              <a:rPr lang="en-US" sz="1200" smtClean="0">
                <a:latin typeface="Times New Roman" pitchFamily="18" charset="0"/>
              </a:rPr>
              <a:pPr eaLnBrk="1" hangingPunct="1"/>
              <a:t>20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3DD4E8-2A8A-4623-831E-38F695418257}" type="slidenum">
              <a:rPr lang="en-US" sz="1200" smtClean="0">
                <a:latin typeface="Times New Roman" pitchFamily="18" charset="0"/>
              </a:rPr>
              <a:pPr eaLnBrk="1" hangingPunct="1"/>
              <a:t>21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ED7B56-246A-40AE-A115-4F6FCF693C4D}" type="slidenum">
              <a:rPr lang="en-US" sz="1200" smtClean="0">
                <a:latin typeface="Times New Roman" pitchFamily="18" charset="0"/>
              </a:rPr>
              <a:pPr eaLnBrk="1" hangingPunct="1"/>
              <a:t>22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1529B0-1A36-4D22-9905-C57B68C8453A}" type="slidenum">
              <a:rPr lang="en-US" sz="1200" smtClean="0">
                <a:latin typeface="Times New Roman" pitchFamily="18" charset="0"/>
              </a:rPr>
              <a:pPr eaLnBrk="1" hangingPunct="1"/>
              <a:t>23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CE97A7-35A8-4DC9-BB9A-0538DE757469}" type="slidenum">
              <a:rPr lang="en-US" sz="1200" smtClean="0">
                <a:latin typeface="Times New Roman" pitchFamily="18" charset="0"/>
              </a:rPr>
              <a:pPr eaLnBrk="1" hangingPunct="1"/>
              <a:t>24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F16C84-9E2D-4881-862E-06F5DF824E40}" type="slidenum">
              <a:rPr lang="en-US" sz="1200" smtClean="0">
                <a:latin typeface="Times New Roman" pitchFamily="18" charset="0"/>
              </a:rPr>
              <a:pPr eaLnBrk="1" hangingPunct="1"/>
              <a:t>25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DDAA7C-EFE7-441A-8A02-D63CCC32EFB3}" type="slidenum">
              <a:rPr lang="en-US" sz="1200" smtClean="0">
                <a:latin typeface="Times New Roman" pitchFamily="18" charset="0"/>
              </a:rPr>
              <a:pPr eaLnBrk="1" hangingPunct="1"/>
              <a:t>26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F771AE-879B-4CE4-B613-82A7350B079A}" type="slidenum">
              <a:rPr lang="en-US" sz="1200" smtClean="0">
                <a:latin typeface="Times New Roman" pitchFamily="18" charset="0"/>
              </a:rPr>
              <a:pPr eaLnBrk="1" hangingPunct="1"/>
              <a:t>27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7D9174-9CC6-43FA-B3CD-D900B55300FE}" type="slidenum">
              <a:rPr lang="en-US" sz="1200" smtClean="0">
                <a:latin typeface="Times New Roman" pitchFamily="18" charset="0"/>
              </a:rPr>
              <a:pPr eaLnBrk="1" hangingPunct="1"/>
              <a:t>28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7DF817-9ABC-4D67-93F5-9BF0D9A6F127}" type="slidenum">
              <a:rPr lang="en-US" sz="1200" smtClean="0">
                <a:latin typeface="Times New Roman" pitchFamily="18" charset="0"/>
              </a:rPr>
              <a:pPr eaLnBrk="1" hangingPunct="1"/>
              <a:t>29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B3BB2E-ABB1-40DC-9716-A8BE751C731A}" type="slidenum">
              <a:rPr lang="en-US" sz="1200" smtClean="0">
                <a:latin typeface="Times New Roman" pitchFamily="18" charset="0"/>
              </a:rPr>
              <a:pPr eaLnBrk="1" hangingPunct="1"/>
              <a:t>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FBDCE1-5C85-46B6-A2F6-F1600AD46137}" type="slidenum">
              <a:rPr lang="en-US" sz="1200" smtClean="0">
                <a:latin typeface="Times New Roman" pitchFamily="18" charset="0"/>
              </a:rPr>
              <a:pPr eaLnBrk="1" hangingPunct="1"/>
              <a:t>30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0E9746-820C-401B-9760-8CB38AF4882E}" type="slidenum">
              <a:rPr lang="en-US" sz="1200" smtClean="0">
                <a:latin typeface="Times New Roman" pitchFamily="18" charset="0"/>
              </a:rPr>
              <a:pPr eaLnBrk="1" hangingPunct="1"/>
              <a:t>31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584971-F474-4593-B9D0-F56B76541AE6}" type="slidenum">
              <a:rPr lang="en-US" sz="1200" smtClean="0">
                <a:latin typeface="Times New Roman" pitchFamily="18" charset="0"/>
              </a:rPr>
              <a:pPr eaLnBrk="1" hangingPunct="1"/>
              <a:t>32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BB6256-8A85-4322-9391-29565A0605A1}" type="slidenum">
              <a:rPr lang="en-US" sz="1200" smtClean="0">
                <a:latin typeface="Times New Roman" pitchFamily="18" charset="0"/>
              </a:rPr>
              <a:pPr eaLnBrk="1" hangingPunct="1"/>
              <a:t>33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B20145-D41A-4F66-870D-41B982BD7CC9}" type="slidenum">
              <a:rPr lang="en-US" sz="1200" smtClean="0">
                <a:latin typeface="Times New Roman" pitchFamily="18" charset="0"/>
              </a:rPr>
              <a:pPr eaLnBrk="1" hangingPunct="1"/>
              <a:t>34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0ABC0A-8397-4561-BDE4-743B6F640FAE}" type="slidenum">
              <a:rPr lang="en-US" sz="1200" smtClean="0">
                <a:latin typeface="Times New Roman" pitchFamily="18" charset="0"/>
              </a:rPr>
              <a:pPr eaLnBrk="1" hangingPunct="1"/>
              <a:t>35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F6831A-1392-457A-865F-670FAE842C8E}" type="slidenum">
              <a:rPr lang="en-US" sz="1200" smtClean="0">
                <a:latin typeface="Times New Roman" pitchFamily="18" charset="0"/>
              </a:rPr>
              <a:pPr eaLnBrk="1" hangingPunct="1"/>
              <a:t>36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91CE62-6CDF-4F38-9F65-5325EB51CC39}" type="slidenum">
              <a:rPr lang="en-US" sz="1200" smtClean="0">
                <a:latin typeface="Times New Roman" pitchFamily="18" charset="0"/>
              </a:rPr>
              <a:pPr eaLnBrk="1" hangingPunct="1"/>
              <a:t>37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89894A-4680-431C-A458-E54D18B095CA}" type="slidenum">
              <a:rPr lang="en-US" sz="1200" smtClean="0">
                <a:latin typeface="Times New Roman" pitchFamily="18" charset="0"/>
              </a:rPr>
              <a:pPr eaLnBrk="1" hangingPunct="1"/>
              <a:t>38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DF52BD-32C7-4CDE-A5A2-B572A5890E00}" type="slidenum">
              <a:rPr lang="en-US" sz="1200" smtClean="0">
                <a:latin typeface="Times New Roman" pitchFamily="18" charset="0"/>
              </a:rPr>
              <a:pPr eaLnBrk="1" hangingPunct="1"/>
              <a:t>39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43F155-E807-4E64-AB61-5A9E6BFA5142}" type="slidenum">
              <a:rPr lang="en-US" sz="1200" smtClean="0">
                <a:latin typeface="Times New Roman" pitchFamily="18" charset="0"/>
              </a:rPr>
              <a:pPr eaLnBrk="1" hangingPunct="1"/>
              <a:t>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3C4ABD-2B4D-48C3-B2D0-04BC83D84060}" type="slidenum">
              <a:rPr lang="en-US" sz="1200" smtClean="0">
                <a:latin typeface="Times New Roman" pitchFamily="18" charset="0"/>
              </a:rPr>
              <a:pPr eaLnBrk="1" hangingPunct="1"/>
              <a:t>40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F3500A-4DEA-4C99-B6AF-4276ABF44B8F}" type="slidenum">
              <a:rPr lang="en-US" sz="1200" smtClean="0">
                <a:latin typeface="Times New Roman" pitchFamily="18" charset="0"/>
              </a:rPr>
              <a:pPr eaLnBrk="1" hangingPunct="1"/>
              <a:t>41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3903A1-37DC-49EF-BD56-09045E13DAD9}" type="slidenum">
              <a:rPr lang="en-US" sz="1200" smtClean="0">
                <a:latin typeface="Times New Roman" pitchFamily="18" charset="0"/>
              </a:rPr>
              <a:pPr eaLnBrk="1" hangingPunct="1"/>
              <a:t>42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A5DB31-4A43-4EF7-A529-8968C0997AE0}" type="slidenum">
              <a:rPr lang="en-US" sz="1200" smtClean="0">
                <a:latin typeface="Times New Roman" pitchFamily="18" charset="0"/>
              </a:rPr>
              <a:pPr eaLnBrk="1" hangingPunct="1"/>
              <a:t>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D4DC60-F1B3-4F5E-A8AE-356C77E74DE9}" type="slidenum">
              <a:rPr lang="en-US" sz="1200" smtClean="0">
                <a:latin typeface="Times New Roman" pitchFamily="18" charset="0"/>
              </a:rPr>
              <a:pPr eaLnBrk="1" hangingPunct="1"/>
              <a:t>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248183-D310-491B-A15A-45E03289B14C}" type="slidenum">
              <a:rPr lang="en-US" sz="1200" smtClean="0">
                <a:latin typeface="Times New Roman" pitchFamily="18" charset="0"/>
              </a:rPr>
              <a:pPr eaLnBrk="1" hangingPunct="1"/>
              <a:t>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57F109-17B3-4256-83D6-D3E382AD806F}" type="slidenum">
              <a:rPr lang="en-US" sz="1200" smtClean="0">
                <a:latin typeface="Times New Roman" pitchFamily="18" charset="0"/>
              </a:rPr>
              <a:pPr eaLnBrk="1" hangingPunct="1"/>
              <a:t>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C14088-041E-48C3-A0FE-ED2D5FE59740}" type="slidenum">
              <a:rPr lang="en-US" sz="1200" smtClean="0">
                <a:latin typeface="Times New Roman" pitchFamily="18" charset="0"/>
              </a:rPr>
              <a:pPr eaLnBrk="1" hangingPunct="1"/>
              <a:t>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2" descr="UnderShadow0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43243" r="2092"/>
          <a:stretch>
            <a:fillRect/>
          </a:stretch>
        </p:blipFill>
        <p:spPr bwMode="hidden">
          <a:xfrm>
            <a:off x="0" y="12700"/>
            <a:ext cx="91440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0" descr="Topbar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6275388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4937125" y="6375400"/>
            <a:ext cx="3475038" cy="3651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900" smtClean="0">
                <a:solidFill>
                  <a:schemeClr val="bg1"/>
                </a:solidFill>
              </a:rPr>
              <a:t>PowerPoint Presentation by Charlie Cook</a:t>
            </a:r>
            <a:br>
              <a:rPr lang="en-US" sz="900" smtClean="0">
                <a:solidFill>
                  <a:schemeClr val="bg1"/>
                </a:solidFill>
              </a:rPr>
            </a:br>
            <a:r>
              <a:rPr lang="en-US" sz="900" smtClean="0">
                <a:solidFill>
                  <a:schemeClr val="bg1"/>
                </a:solidFill>
              </a:rPr>
              <a:t>The University of West Alabama</a:t>
            </a:r>
          </a:p>
        </p:txBody>
      </p:sp>
      <p:pic>
        <p:nvPicPr>
          <p:cNvPr id="6" name="Picture 146" descr="Booktitle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11263"/>
            <a:ext cx="6170613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7" descr="Authors0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125788"/>
            <a:ext cx="458946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8" descr="Topbar0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54"/>
          <p:cNvSpPr txBox="1">
            <a:spLocks noChangeArrowheads="1"/>
          </p:cNvSpPr>
          <p:nvPr userDrawn="1"/>
        </p:nvSpPr>
        <p:spPr bwMode="auto">
          <a:xfrm>
            <a:off x="182563" y="5775325"/>
            <a:ext cx="8778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1" smtClean="0">
                <a:latin typeface="Trebuchet MS" pitchFamily="34" charset="0"/>
                <a:cs typeface="Tahoma" pitchFamily="34" charset="0"/>
              </a:rPr>
              <a:t>SECTION </a:t>
            </a:r>
            <a:r>
              <a:rPr lang="en-US" sz="1400" b="1" smtClean="0">
                <a:solidFill>
                  <a:srgbClr val="990000"/>
                </a:solidFill>
                <a:latin typeface="Trebuchet MS" pitchFamily="34" charset="0"/>
                <a:cs typeface="Tahoma" pitchFamily="34" charset="0"/>
              </a:rPr>
              <a:t>2</a:t>
            </a:r>
            <a:r>
              <a:rPr lang="en-US" sz="1200" b="1" smtClean="0">
                <a:latin typeface="Trebuchet MS" pitchFamily="34" charset="0"/>
                <a:cs typeface="Tahoma" pitchFamily="34" charset="0"/>
              </a:rPr>
              <a:t>  Jobs and Labor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273175" y="3703638"/>
            <a:ext cx="6584950" cy="1736725"/>
          </a:xfrm>
          <a:effectLst>
            <a:outerShdw dist="17961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AEAEA">
                    <a:alpha val="2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algn="ctr">
              <a:defRPr sz="2800" b="1">
                <a:solidFill>
                  <a:srgbClr val="996633"/>
                </a:solidFill>
                <a:latin typeface="Arial" charset="0"/>
              </a:defRPr>
            </a:lvl1pPr>
          </a:lstStyle>
          <a:p>
            <a:pPr lvl="0"/>
            <a:endParaRPr lang="en-US" noProof="0" smtClean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731838" y="6446838"/>
            <a:ext cx="3286125" cy="293687"/>
          </a:xfrm>
          <a:effectLst>
            <a:outerShdw dist="17961" dir="2700000" algn="ctr" rotWithShape="0">
              <a:schemeClr val="tx1"/>
            </a:outerShdw>
          </a:effectLst>
        </p:spPr>
        <p:txBody>
          <a:bodyPr lIns="91440" rIns="91440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551169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7–</a:t>
            </a:r>
            <a:fld id="{8D76E012-9A35-4A7D-A232-4E8D8D9CF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10108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90525"/>
            <a:ext cx="2025650" cy="5964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390525"/>
            <a:ext cx="5924550" cy="5964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7–</a:t>
            </a:r>
            <a:fld id="{0906D062-B961-4520-8DD2-D2A4C294D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3186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7–</a:t>
            </a:r>
            <a:fld id="{37B73EC3-E9E2-48C5-B4A6-E7D83585B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81596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7–</a:t>
            </a:r>
            <a:fld id="{BE243349-3CFA-474E-A74A-50256DE43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34670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050925"/>
            <a:ext cx="3975100" cy="5303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050925"/>
            <a:ext cx="3975100" cy="5303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7–</a:t>
            </a:r>
            <a:fld id="{16719EF4-BE1A-4032-8678-DE3EC130D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22443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7–</a:t>
            </a:r>
            <a:fld id="{6820B84B-CBD5-42E9-969D-E8CE64D79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03645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7–</a:t>
            </a:r>
            <a:fld id="{C6CD9075-D40B-49CD-B425-92CD6A402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90913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7–</a:t>
            </a:r>
            <a:fld id="{38D22B70-AD32-474A-ADC0-D501324B0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08395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7–</a:t>
            </a:r>
            <a:fld id="{4B84CFEB-BC78-480D-952C-51482B737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87449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7–</a:t>
            </a:r>
            <a:fld id="{270A54EF-AAC2-44DD-846A-07FCC8986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2690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523875" y="390525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050925"/>
            <a:ext cx="8102600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54763"/>
            <a:ext cx="403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900" b="1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54763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900" b="1"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7–</a:t>
            </a:r>
            <a:fld id="{80D513F5-E0B4-4C99-A44D-95A9775617CC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3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222250" indent="-2222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Char char="•"/>
        <a:defRPr sz="28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25475" indent="-284163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90000"/>
        <a:buFont typeface="Wingdings" pitchFamily="2" charset="2"/>
        <a:buChar char="Ø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974725" indent="-2349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75000"/>
        <a:buFont typeface="Wingdings" pitchFamily="2" charset="2"/>
        <a:buChar char="v"/>
        <a:defRPr sz="24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31127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65735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1145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5717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0289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4861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Rectangle 38"/>
          <p:cNvSpPr>
            <a:spLocks noGrp="1" noChangeArrowheads="1"/>
          </p:cNvSpPr>
          <p:nvPr>
            <p:ph type="ctrTitle"/>
          </p:nvPr>
        </p:nvSpPr>
        <p:spPr>
          <a:xfrm>
            <a:off x="1463675" y="3776663"/>
            <a:ext cx="6207125" cy="1755775"/>
          </a:xfrm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400" smtClean="0">
                <a:solidFill>
                  <a:srgbClr val="003366"/>
                </a:solidFill>
              </a:rPr>
              <a:t>CHAPTER</a:t>
            </a:r>
            <a:r>
              <a:rPr lang="en-US" sz="2400" smtClean="0">
                <a:solidFill>
                  <a:srgbClr val="CC6600"/>
                </a:solidFill>
              </a:rPr>
              <a:t> </a:t>
            </a:r>
            <a:r>
              <a:rPr lang="en-US" sz="2400" smtClean="0">
                <a:solidFill>
                  <a:srgbClr val="336699"/>
                </a:solidFill>
              </a:rPr>
              <a:t>7</a:t>
            </a:r>
            <a:r>
              <a:rPr lang="en-US" sz="2400" u="sng" smtClean="0"/>
              <a:t/>
            </a:r>
            <a:br>
              <a:rPr lang="en-US" sz="2400" u="sng" smtClean="0"/>
            </a:br>
            <a:r>
              <a:rPr lang="en-US" sz="3200" b="0" smtClean="0">
                <a:solidFill>
                  <a:schemeClr val="tx1"/>
                </a:solidFill>
                <a:latin typeface="Verdana" pitchFamily="34" charset="0"/>
              </a:rPr>
              <a:t>Selecting Human Resources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7–</a:t>
            </a:r>
            <a:fld id="{5D7F5001-6EAA-4866-B69E-8433BB019135}" type="slidenum">
              <a:rPr lang="en-US" sz="900" smtClean="0"/>
              <a:pPr eaLnBrk="1" hangingPunct="1"/>
              <a:t>10</a:t>
            </a:fld>
            <a:endParaRPr lang="en-US" sz="900" smtClean="0"/>
          </a:p>
        </p:txBody>
      </p:sp>
      <p:sp>
        <p:nvSpPr>
          <p:cNvPr id="22532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3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7–3</a:t>
            </a:r>
          </a:p>
        </p:txBody>
      </p:sp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Typical Division of HR Responsibilities: Selection</a:t>
            </a:r>
          </a:p>
        </p:txBody>
      </p:sp>
      <p:pic>
        <p:nvPicPr>
          <p:cNvPr id="1010693" name="Picture 5" descr="07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58863"/>
            <a:ext cx="877887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1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7–</a:t>
            </a:r>
            <a:fld id="{6775C46D-1F86-41B5-928F-5CCEE8A8CC41}" type="slidenum">
              <a:rPr lang="en-US" sz="900" smtClean="0"/>
              <a:pPr eaLnBrk="1" hangingPunct="1"/>
              <a:t>11</a:t>
            </a:fld>
            <a:endParaRPr lang="en-US" sz="900" smtClean="0"/>
          </a:p>
        </p:txBody>
      </p:sp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HR Employment Functions</a:t>
            </a:r>
          </a:p>
        </p:txBody>
      </p:sp>
      <p:grpSp>
        <p:nvGrpSpPr>
          <p:cNvPr id="1047555" name="Group 3"/>
          <p:cNvGrpSpPr>
            <a:grpSpLocks/>
          </p:cNvGrpSpPr>
          <p:nvPr/>
        </p:nvGrpSpPr>
        <p:grpSpPr bwMode="auto">
          <a:xfrm>
            <a:off x="274638" y="1050925"/>
            <a:ext cx="8686800" cy="5211763"/>
            <a:chOff x="173" y="662"/>
            <a:chExt cx="5472" cy="3283"/>
          </a:xfrm>
        </p:grpSpPr>
        <p:pic>
          <p:nvPicPr>
            <p:cNvPr id="23558" name="Picture 4" descr="010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" y="662"/>
              <a:ext cx="5472" cy="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9" name="Text Box 5"/>
            <p:cNvSpPr txBox="1">
              <a:spLocks noChangeArrowheads="1"/>
            </p:cNvSpPr>
            <p:nvPr/>
          </p:nvSpPr>
          <p:spPr bwMode="auto">
            <a:xfrm>
              <a:off x="512" y="972"/>
              <a:ext cx="4666" cy="2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marL="457200" indent="-4572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40000"/>
                </a:spcBef>
                <a:buFontTx/>
                <a:buAutoNum type="arabicPeriod"/>
              </a:pPr>
              <a:r>
                <a:rPr lang="en-US" sz="2000" b="1">
                  <a:latin typeface="Trebuchet MS" pitchFamily="34" charset="0"/>
                </a:rPr>
                <a:t>Receiving applications</a:t>
              </a:r>
            </a:p>
            <a:p>
              <a:pPr eaLnBrk="1" hangingPunct="1">
                <a:spcBef>
                  <a:spcPct val="40000"/>
                </a:spcBef>
                <a:buFontTx/>
                <a:buAutoNum type="arabicPeriod"/>
              </a:pPr>
              <a:r>
                <a:rPr lang="en-US" sz="2000" b="1">
                  <a:latin typeface="Trebuchet MS" pitchFamily="34" charset="0"/>
                </a:rPr>
                <a:t>Interviewing applicants</a:t>
              </a:r>
            </a:p>
            <a:p>
              <a:pPr eaLnBrk="1" hangingPunct="1">
                <a:spcBef>
                  <a:spcPct val="40000"/>
                </a:spcBef>
                <a:buFontTx/>
                <a:buAutoNum type="arabicPeriod"/>
              </a:pPr>
              <a:r>
                <a:rPr lang="en-US" sz="2000" b="1">
                  <a:latin typeface="Trebuchet MS" pitchFamily="34" charset="0"/>
                </a:rPr>
                <a:t>Administering tests to applicants</a:t>
              </a:r>
            </a:p>
            <a:p>
              <a:pPr eaLnBrk="1" hangingPunct="1">
                <a:spcBef>
                  <a:spcPct val="40000"/>
                </a:spcBef>
                <a:buFontTx/>
                <a:buAutoNum type="arabicPeriod"/>
              </a:pPr>
              <a:r>
                <a:rPr lang="en-US" sz="2000" b="1">
                  <a:latin typeface="Trebuchet MS" pitchFamily="34" charset="0"/>
                </a:rPr>
                <a:t>Conducting background investigations</a:t>
              </a:r>
            </a:p>
            <a:p>
              <a:pPr eaLnBrk="1" hangingPunct="1">
                <a:spcBef>
                  <a:spcPct val="40000"/>
                </a:spcBef>
                <a:buFontTx/>
                <a:buAutoNum type="arabicPeriod"/>
              </a:pPr>
              <a:r>
                <a:rPr lang="en-US" sz="2000" b="1">
                  <a:latin typeface="Trebuchet MS" pitchFamily="34" charset="0"/>
                </a:rPr>
                <a:t>Arranging physical examinations</a:t>
              </a:r>
            </a:p>
            <a:p>
              <a:pPr eaLnBrk="1" hangingPunct="1">
                <a:spcBef>
                  <a:spcPct val="40000"/>
                </a:spcBef>
                <a:buFontTx/>
                <a:buAutoNum type="arabicPeriod"/>
              </a:pPr>
              <a:r>
                <a:rPr lang="en-US" sz="2000" b="1">
                  <a:latin typeface="Trebuchet MS" pitchFamily="34" charset="0"/>
                </a:rPr>
                <a:t>Placing and assigning new employees</a:t>
              </a:r>
            </a:p>
            <a:p>
              <a:pPr eaLnBrk="1" hangingPunct="1">
                <a:spcBef>
                  <a:spcPct val="40000"/>
                </a:spcBef>
                <a:buFontTx/>
                <a:buAutoNum type="arabicPeriod"/>
              </a:pPr>
              <a:r>
                <a:rPr lang="en-US" sz="2000" b="1">
                  <a:latin typeface="Trebuchet MS" pitchFamily="34" charset="0"/>
                </a:rPr>
                <a:t>Coordinating follow-up of new employees</a:t>
              </a:r>
            </a:p>
            <a:p>
              <a:pPr eaLnBrk="1" hangingPunct="1">
                <a:spcBef>
                  <a:spcPct val="40000"/>
                </a:spcBef>
                <a:buFontTx/>
                <a:buAutoNum type="arabicPeriod"/>
              </a:pPr>
              <a:r>
                <a:rPr lang="en-US" sz="2000" b="1">
                  <a:latin typeface="Trebuchet MS" pitchFamily="34" charset="0"/>
                </a:rPr>
                <a:t>Exit interviewing departing employees</a:t>
              </a:r>
            </a:p>
            <a:p>
              <a:pPr eaLnBrk="1" hangingPunct="1">
                <a:spcBef>
                  <a:spcPct val="40000"/>
                </a:spcBef>
                <a:buFontTx/>
                <a:buAutoNum type="arabicPeriod"/>
              </a:pPr>
              <a:r>
                <a:rPr lang="en-US" sz="2000" b="1">
                  <a:latin typeface="Trebuchet MS" pitchFamily="34" charset="0"/>
                </a:rPr>
                <a:t>Maintaining employee records and reports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4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7–</a:t>
            </a:r>
            <a:fld id="{28C97923-F9E8-4E1D-ADB9-60E16C338F7A}" type="slidenum">
              <a:rPr lang="en-US" sz="900" smtClean="0"/>
              <a:pPr eaLnBrk="1" hangingPunct="1"/>
              <a:t>12</a:t>
            </a:fld>
            <a:endParaRPr lang="en-US" sz="900" smtClean="0"/>
          </a:p>
        </p:txBody>
      </p:sp>
      <p:pic>
        <p:nvPicPr>
          <p:cNvPr id="1012741" name="Picture 5" descr="07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5" y="228600"/>
            <a:ext cx="373538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Line 2"/>
          <p:cNvSpPr>
            <a:spLocks noChangeShapeType="1"/>
          </p:cNvSpPr>
          <p:nvPr/>
        </p:nvSpPr>
        <p:spPr bwMode="auto">
          <a:xfrm>
            <a:off x="460375" y="1417638"/>
            <a:ext cx="191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2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7–4</a:t>
            </a:r>
          </a:p>
        </p:txBody>
      </p:sp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457200" y="784225"/>
            <a:ext cx="2286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Selection Process Flowchart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1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7–</a:t>
            </a:r>
            <a:fld id="{E651080E-8F00-460F-B344-14C1F19C07CB}" type="slidenum">
              <a:rPr lang="en-US" sz="900" smtClean="0"/>
              <a:pPr eaLnBrk="1" hangingPunct="1"/>
              <a:t>13</a:t>
            </a:fld>
            <a:endParaRPr lang="en-US" sz="900" smtClean="0"/>
          </a:p>
        </p:txBody>
      </p:sp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Applicant Job Interest</a:t>
            </a:r>
          </a:p>
        </p:txBody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Realistic Job Preview</a:t>
            </a:r>
          </a:p>
          <a:p>
            <a:pPr marL="566738" lvl="1" indent="-222250" eaLnBrk="1" hangingPunct="1">
              <a:defRPr/>
            </a:pPr>
            <a:r>
              <a:rPr lang="en-US" smtClean="0"/>
              <a:t>The process through which a job applicant receives an accurate picture of the job.</a:t>
            </a:r>
          </a:p>
          <a:p>
            <a:pPr marL="914400" lvl="2" indent="-233363" eaLnBrk="1" hangingPunct="1">
              <a:defRPr/>
            </a:pPr>
            <a:r>
              <a:rPr lang="en-US" smtClean="0"/>
              <a:t>Prevents the development of unrealistic job expectations in new employees.</a:t>
            </a:r>
          </a:p>
          <a:p>
            <a:pPr marL="914400" lvl="2" indent="-233363" eaLnBrk="1" hangingPunct="1">
              <a:defRPr/>
            </a:pPr>
            <a:r>
              <a:rPr lang="en-US" smtClean="0"/>
              <a:t>Helps avoid truth-in-hiring lawsuits</a:t>
            </a:r>
          </a:p>
        </p:txBody>
      </p:sp>
      <p:pic>
        <p:nvPicPr>
          <p:cNvPr id="25606" name="Picture 4" descr="BD20167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4432300"/>
            <a:ext cx="2468562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7–</a:t>
            </a:r>
            <a:fld id="{74832DB8-76E1-4A1D-BB1D-5D693635825D}" type="slidenum">
              <a:rPr lang="en-US" sz="900" smtClean="0"/>
              <a:pPr eaLnBrk="1" hangingPunct="1"/>
              <a:t>14</a:t>
            </a:fld>
            <a:endParaRPr lang="en-US" sz="900" smtClean="0"/>
          </a:p>
        </p:txBody>
      </p:sp>
      <p:grpSp>
        <p:nvGrpSpPr>
          <p:cNvPr id="1053698" name="Group 2"/>
          <p:cNvGrpSpPr>
            <a:grpSpLocks/>
          </p:cNvGrpSpPr>
          <p:nvPr/>
        </p:nvGrpSpPr>
        <p:grpSpPr bwMode="auto">
          <a:xfrm>
            <a:off x="2195513" y="2149475"/>
            <a:ext cx="6126162" cy="4114800"/>
            <a:chOff x="1267" y="1469"/>
            <a:chExt cx="3859" cy="2592"/>
          </a:xfrm>
        </p:grpSpPr>
        <p:pic>
          <p:nvPicPr>
            <p:cNvPr id="26631" name="Picture 3" descr="010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67" y="1469"/>
              <a:ext cx="3859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Text Box 4"/>
            <p:cNvSpPr txBox="1">
              <a:spLocks noChangeArrowheads="1"/>
            </p:cNvSpPr>
            <p:nvPr/>
          </p:nvSpPr>
          <p:spPr bwMode="auto">
            <a:xfrm flipH="1">
              <a:off x="3398" y="1660"/>
              <a:ext cx="1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>
                  <a:latin typeface="Trebuchet MS" pitchFamily="34" charset="0"/>
                </a:rPr>
                <a:t>There is a large volume </a:t>
              </a:r>
              <a:br>
                <a:rPr lang="en-US" sz="1200" b="1">
                  <a:latin typeface="Trebuchet MS" pitchFamily="34" charset="0"/>
                </a:rPr>
              </a:br>
              <a:r>
                <a:rPr lang="en-US" sz="1200" b="1">
                  <a:latin typeface="Trebuchet MS" pitchFamily="34" charset="0"/>
                </a:rPr>
                <a:t>of applicants</a:t>
              </a:r>
            </a:p>
          </p:txBody>
        </p:sp>
        <p:sp>
          <p:nvSpPr>
            <p:cNvPr id="26633" name="Text Box 5"/>
            <p:cNvSpPr txBox="1">
              <a:spLocks noChangeArrowheads="1"/>
            </p:cNvSpPr>
            <p:nvPr/>
          </p:nvSpPr>
          <p:spPr bwMode="auto">
            <a:xfrm flipH="1">
              <a:off x="3408" y="2150"/>
              <a:ext cx="1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>
                  <a:latin typeface="Trebuchet MS" pitchFamily="34" charset="0"/>
                </a:rPr>
                <a:t>Quality of hires needs</a:t>
              </a:r>
              <a:br>
                <a:rPr lang="en-US" sz="1200" b="1">
                  <a:latin typeface="Trebuchet MS" pitchFamily="34" charset="0"/>
                </a:rPr>
              </a:br>
              <a:r>
                <a:rPr lang="en-US" sz="1200" b="1">
                  <a:latin typeface="Trebuchet MS" pitchFamily="34" charset="0"/>
                </a:rPr>
                <a:t>to be increased</a:t>
              </a:r>
            </a:p>
          </p:txBody>
        </p:sp>
        <p:sp>
          <p:nvSpPr>
            <p:cNvPr id="26634" name="Text Box 6"/>
            <p:cNvSpPr txBox="1">
              <a:spLocks noChangeArrowheads="1"/>
            </p:cNvSpPr>
            <p:nvPr/>
          </p:nvSpPr>
          <p:spPr bwMode="auto">
            <a:xfrm flipH="1">
              <a:off x="3408" y="2626"/>
              <a:ext cx="1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>
                  <a:latin typeface="Trebuchet MS" pitchFamily="34" charset="0"/>
                </a:rPr>
                <a:t>Hiring cycles need </a:t>
              </a:r>
              <a:br>
                <a:rPr lang="en-US" sz="1200" b="1">
                  <a:latin typeface="Trebuchet MS" pitchFamily="34" charset="0"/>
                </a:rPr>
              </a:br>
              <a:r>
                <a:rPr lang="en-US" sz="1200" b="1">
                  <a:latin typeface="Trebuchet MS" pitchFamily="34" charset="0"/>
                </a:rPr>
                <a:t>to be shortened</a:t>
              </a:r>
            </a:p>
          </p:txBody>
        </p:sp>
        <p:sp>
          <p:nvSpPr>
            <p:cNvPr id="26635" name="Text Box 7"/>
            <p:cNvSpPr txBox="1">
              <a:spLocks noChangeArrowheads="1"/>
            </p:cNvSpPr>
            <p:nvPr/>
          </p:nvSpPr>
          <p:spPr bwMode="auto">
            <a:xfrm flipH="1">
              <a:off x="3408" y="3056"/>
              <a:ext cx="1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>
                  <a:latin typeface="Trebuchet MS" pitchFamily="34" charset="0"/>
                </a:rPr>
                <a:t>The cost of hiring needs </a:t>
              </a:r>
              <a:br>
                <a:rPr lang="en-US" sz="1200" b="1">
                  <a:latin typeface="Trebuchet MS" pitchFamily="34" charset="0"/>
                </a:rPr>
              </a:br>
              <a:r>
                <a:rPr lang="en-US" sz="1200" b="1">
                  <a:latin typeface="Trebuchet MS" pitchFamily="34" charset="0"/>
                </a:rPr>
                <a:t>to be reduced</a:t>
              </a:r>
            </a:p>
          </p:txBody>
        </p:sp>
        <p:sp>
          <p:nvSpPr>
            <p:cNvPr id="26636" name="Text Box 8"/>
            <p:cNvSpPr txBox="1">
              <a:spLocks noChangeArrowheads="1"/>
            </p:cNvSpPr>
            <p:nvPr/>
          </p:nvSpPr>
          <p:spPr bwMode="auto">
            <a:xfrm flipH="1">
              <a:off x="3408" y="3512"/>
              <a:ext cx="1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>
                  <a:latin typeface="Trebuchet MS" pitchFamily="34" charset="0"/>
                </a:rPr>
                <a:t>There is a need to reach unvisited geographic areas</a:t>
              </a:r>
            </a:p>
          </p:txBody>
        </p:sp>
        <p:sp>
          <p:nvSpPr>
            <p:cNvPr id="26637" name="Text Box 9"/>
            <p:cNvSpPr txBox="1">
              <a:spLocks noChangeArrowheads="1"/>
            </p:cNvSpPr>
            <p:nvPr/>
          </p:nvSpPr>
          <p:spPr bwMode="auto">
            <a:xfrm flipH="1">
              <a:off x="1612" y="2493"/>
              <a:ext cx="1038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When To Use Electronic Screening</a:t>
              </a:r>
            </a:p>
          </p:txBody>
        </p:sp>
      </p:grpSp>
      <p:sp>
        <p:nvSpPr>
          <p:cNvPr id="105370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Pre-Employment Screening</a:t>
            </a:r>
          </a:p>
        </p:txBody>
      </p:sp>
      <p:sp>
        <p:nvSpPr>
          <p:cNvPr id="10537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14350" y="1050925"/>
            <a:ext cx="8102600" cy="109855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Electronic Assessment </a:t>
            </a:r>
            <a:br>
              <a:rPr lang="en-US" smtClean="0"/>
            </a:br>
            <a:r>
              <a:rPr lang="en-US" smtClean="0"/>
              <a:t>Screening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05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7–</a:t>
            </a:r>
            <a:fld id="{91021A59-EE25-47E2-9D4A-498650E2B4DE}" type="slidenum">
              <a:rPr lang="en-US" sz="900" smtClean="0"/>
              <a:pPr eaLnBrk="1" hangingPunct="1"/>
              <a:t>15</a:t>
            </a:fld>
            <a:endParaRPr lang="en-US" sz="900" smtClean="0"/>
          </a:p>
        </p:txBody>
      </p:sp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Application Disclaimers and Notices</a:t>
            </a:r>
          </a:p>
        </p:txBody>
      </p:sp>
      <p:grpSp>
        <p:nvGrpSpPr>
          <p:cNvPr id="1057795" name="Group 3"/>
          <p:cNvGrpSpPr>
            <a:grpSpLocks/>
          </p:cNvGrpSpPr>
          <p:nvPr/>
        </p:nvGrpSpPr>
        <p:grpSpPr bwMode="auto">
          <a:xfrm>
            <a:off x="1189038" y="960438"/>
            <a:ext cx="7132637" cy="5105400"/>
            <a:chOff x="576" y="820"/>
            <a:chExt cx="4493" cy="3216"/>
          </a:xfrm>
        </p:grpSpPr>
        <p:pic>
          <p:nvPicPr>
            <p:cNvPr id="27654" name="Picture 4" descr="010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820"/>
              <a:ext cx="4493" cy="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5" name="Text Box 5"/>
            <p:cNvSpPr txBox="1">
              <a:spLocks noChangeArrowheads="1"/>
            </p:cNvSpPr>
            <p:nvPr/>
          </p:nvSpPr>
          <p:spPr bwMode="auto">
            <a:xfrm>
              <a:off x="794" y="1129"/>
              <a:ext cx="18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/>
                <a:t>Employment-At-Will</a:t>
              </a:r>
            </a:p>
          </p:txBody>
        </p:sp>
        <p:sp>
          <p:nvSpPr>
            <p:cNvPr id="27656" name="Text Box 6"/>
            <p:cNvSpPr txBox="1">
              <a:spLocks noChangeArrowheads="1"/>
            </p:cNvSpPr>
            <p:nvPr/>
          </p:nvSpPr>
          <p:spPr bwMode="auto">
            <a:xfrm>
              <a:off x="806" y="1738"/>
              <a:ext cx="18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/>
                <a:t>References Contacts</a:t>
              </a:r>
            </a:p>
          </p:txBody>
        </p:sp>
        <p:sp>
          <p:nvSpPr>
            <p:cNvPr id="27657" name="Text Box 7"/>
            <p:cNvSpPr txBox="1">
              <a:spLocks noChangeArrowheads="1"/>
            </p:cNvSpPr>
            <p:nvPr/>
          </p:nvSpPr>
          <p:spPr bwMode="auto">
            <a:xfrm>
              <a:off x="806" y="2328"/>
              <a:ext cx="18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/>
                <a:t>Employment Testing</a:t>
              </a:r>
            </a:p>
          </p:txBody>
        </p:sp>
        <p:sp>
          <p:nvSpPr>
            <p:cNvPr id="27658" name="Text Box 8"/>
            <p:cNvSpPr txBox="1">
              <a:spLocks noChangeArrowheads="1"/>
            </p:cNvSpPr>
            <p:nvPr/>
          </p:nvSpPr>
          <p:spPr bwMode="auto">
            <a:xfrm>
              <a:off x="806" y="2863"/>
              <a:ext cx="18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/>
                <a:t>Application Time Limit</a:t>
              </a:r>
            </a:p>
          </p:txBody>
        </p:sp>
        <p:sp>
          <p:nvSpPr>
            <p:cNvPr id="27659" name="Text Box 9"/>
            <p:cNvSpPr txBox="1">
              <a:spLocks noChangeArrowheads="1"/>
            </p:cNvSpPr>
            <p:nvPr/>
          </p:nvSpPr>
          <p:spPr bwMode="auto">
            <a:xfrm>
              <a:off x="806" y="3428"/>
              <a:ext cx="18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/>
                <a:t>Information Falsification</a:t>
              </a:r>
            </a:p>
          </p:txBody>
        </p:sp>
        <p:sp>
          <p:nvSpPr>
            <p:cNvPr id="27660" name="Text Box 10"/>
            <p:cNvSpPr txBox="1">
              <a:spLocks noChangeArrowheads="1"/>
            </p:cNvSpPr>
            <p:nvPr/>
          </p:nvSpPr>
          <p:spPr bwMode="auto">
            <a:xfrm>
              <a:off x="3456" y="2193"/>
              <a:ext cx="121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/>
                <a:t>Application </a:t>
              </a:r>
              <a:br>
                <a:rPr lang="en-US" sz="2000" b="1"/>
              </a:br>
              <a:r>
                <a:rPr lang="en-US" sz="2000" b="1"/>
                <a:t>Form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57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7–</a:t>
            </a:r>
            <a:fld id="{4D71C0BF-9D01-4749-9AA3-0FD3928A91F8}" type="slidenum">
              <a:rPr lang="en-US" sz="900" smtClean="0"/>
              <a:pPr eaLnBrk="1" hangingPunct="1"/>
              <a:t>16</a:t>
            </a:fld>
            <a:endParaRPr lang="en-US" sz="900" smtClean="0"/>
          </a:p>
        </p:txBody>
      </p:sp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Applications</a:t>
            </a:r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Purposes of Applications</a:t>
            </a:r>
          </a:p>
          <a:p>
            <a:pPr lvl="1" eaLnBrk="1" hangingPunct="1">
              <a:defRPr/>
            </a:pPr>
            <a:r>
              <a:rPr lang="en-US" smtClean="0"/>
              <a:t>Record of applicant’s desire for the job</a:t>
            </a:r>
          </a:p>
          <a:p>
            <a:pPr lvl="1" eaLnBrk="1" hangingPunct="1">
              <a:defRPr/>
            </a:pPr>
            <a:r>
              <a:rPr lang="en-US" smtClean="0"/>
              <a:t>Provides a profile of the applicant</a:t>
            </a:r>
          </a:p>
          <a:p>
            <a:pPr lvl="1" eaLnBrk="1" hangingPunct="1">
              <a:defRPr/>
            </a:pPr>
            <a:r>
              <a:rPr lang="en-US" smtClean="0"/>
              <a:t>Basic record for applicants hired</a:t>
            </a:r>
          </a:p>
          <a:p>
            <a:pPr lvl="1" eaLnBrk="1" hangingPunct="1">
              <a:defRPr/>
            </a:pPr>
            <a:r>
              <a:rPr lang="en-US" smtClean="0"/>
              <a:t>Research effectiveness of the selection process</a:t>
            </a:r>
          </a:p>
          <a:p>
            <a:pPr eaLnBrk="1" hangingPunct="1">
              <a:defRPr/>
            </a:pPr>
            <a:r>
              <a:rPr lang="en-US" smtClean="0"/>
              <a:t>Resumes as Applications</a:t>
            </a:r>
          </a:p>
          <a:p>
            <a:pPr lvl="1" eaLnBrk="1" hangingPunct="1">
              <a:defRPr/>
            </a:pPr>
            <a:r>
              <a:rPr lang="en-US" smtClean="0"/>
              <a:t>Resumes are applications for EEO purposes.</a:t>
            </a:r>
          </a:p>
          <a:p>
            <a:pPr lvl="1" eaLnBrk="1" hangingPunct="1">
              <a:defRPr/>
            </a:pPr>
            <a:r>
              <a:rPr lang="en-US" smtClean="0"/>
              <a:t>Resumes should be checked for truthfullness.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7–</a:t>
            </a:r>
            <a:fld id="{4F400E12-028C-4D6E-8E81-2B963EB58A8E}" type="slidenum">
              <a:rPr lang="en-US" sz="900" smtClean="0"/>
              <a:pPr eaLnBrk="1" hangingPunct="1"/>
              <a:t>17</a:t>
            </a:fld>
            <a:endParaRPr lang="en-US" sz="900" smtClean="0"/>
          </a:p>
        </p:txBody>
      </p:sp>
      <p:sp>
        <p:nvSpPr>
          <p:cNvPr id="29700" name="Line 2"/>
          <p:cNvSpPr>
            <a:spLocks noChangeShapeType="1"/>
          </p:cNvSpPr>
          <p:nvPr/>
        </p:nvSpPr>
        <p:spPr bwMode="auto">
          <a:xfrm>
            <a:off x="457200" y="1325563"/>
            <a:ext cx="191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1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7–5</a:t>
            </a:r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365125" y="777875"/>
            <a:ext cx="2286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Sample Application Form</a:t>
            </a:r>
          </a:p>
        </p:txBody>
      </p:sp>
      <p:pic>
        <p:nvPicPr>
          <p:cNvPr id="29703" name="Picture 5" descr="07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0"/>
            <a:ext cx="47625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7–</a:t>
            </a:r>
            <a:fld id="{892F3E81-8CDD-4A23-9A24-A003F62B7EDB}" type="slidenum">
              <a:rPr lang="en-US" sz="900" smtClean="0"/>
              <a:pPr eaLnBrk="1" hangingPunct="1"/>
              <a:t>18</a:t>
            </a:fld>
            <a:endParaRPr lang="en-US" sz="900" smtClean="0"/>
          </a:p>
        </p:txBody>
      </p:sp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EEO Considerations and Application Forms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35000"/>
              </a:spcBef>
              <a:defRPr/>
            </a:pPr>
            <a:r>
              <a:rPr lang="en-US" smtClean="0"/>
              <a:t>Applications should not contain illegal (nonjob-related) questions concerning: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smtClean="0"/>
              <a:t>Marital status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smtClean="0"/>
              <a:t>Height/weight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smtClean="0"/>
              <a:t>Number and ages of dependents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smtClean="0"/>
              <a:t>Information on spouse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smtClean="0"/>
              <a:t>Date of high school graduation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smtClean="0"/>
              <a:t>Contact in case of emergency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7–</a:t>
            </a:r>
            <a:fld id="{28FAC4A8-6E0F-47B9-AA4D-D3ACE23989C7}" type="slidenum">
              <a:rPr lang="en-US" sz="900" smtClean="0"/>
              <a:pPr eaLnBrk="1" hangingPunct="1"/>
              <a:t>19</a:t>
            </a:fld>
            <a:endParaRPr lang="en-US" sz="900" smtClean="0"/>
          </a:p>
        </p:txBody>
      </p:sp>
      <p:pic>
        <p:nvPicPr>
          <p:cNvPr id="1110021" name="Picture 5" descr="08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5784850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0020" name="Rectangle 4"/>
          <p:cNvSpPr>
            <a:spLocks noGrp="1" noChangeArrowheads="1"/>
          </p:cNvSpPr>
          <p:nvPr>
            <p:ph type="title"/>
          </p:nvPr>
        </p:nvSpPr>
        <p:spPr>
          <a:xfrm>
            <a:off x="523875" y="390525"/>
            <a:ext cx="2127250" cy="22828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/>
              <a:t>Acceptable Documents for Verifying Eligibility to Work in the United States</a:t>
            </a:r>
          </a:p>
        </p:txBody>
      </p:sp>
      <p:sp>
        <p:nvSpPr>
          <p:cNvPr id="6" name="Multiply 5"/>
          <p:cNvSpPr/>
          <p:nvPr/>
        </p:nvSpPr>
        <p:spPr bwMode="auto">
          <a:xfrm>
            <a:off x="2835275" y="5165725"/>
            <a:ext cx="457200" cy="366713"/>
          </a:xfrm>
          <a:prstGeom prst="mathMultiply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10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7–</a:t>
            </a:r>
            <a:fld id="{42137AC2-D689-4CBB-AAE8-03C804F44C3B}" type="slidenum">
              <a:rPr lang="en-US" sz="900" smtClean="0"/>
              <a:pPr eaLnBrk="1" hangingPunct="1"/>
              <a:t>2</a:t>
            </a:fld>
            <a:endParaRPr lang="en-US" sz="900" smtClean="0"/>
          </a:p>
        </p:txBody>
      </p:sp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Selection and Placement</a:t>
            </a:r>
          </a:p>
        </p:txBody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Selection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The process of choosing individuals with qualifications needed to fill jobs in an organization.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Organizations need qualified employees to succeed.</a:t>
            </a:r>
          </a:p>
          <a:p>
            <a:pPr lvl="2" eaLnBrk="1" hangingPunct="1">
              <a:spcBef>
                <a:spcPct val="40000"/>
              </a:spcBef>
              <a:defRPr/>
            </a:pPr>
            <a:r>
              <a:rPr lang="en-US" i="1" smtClean="0"/>
              <a:t>“Hire hard, manage easy.”</a:t>
            </a:r>
          </a:p>
          <a:p>
            <a:pPr lvl="2" eaLnBrk="1" hangingPunct="1">
              <a:spcBef>
                <a:spcPct val="40000"/>
              </a:spcBef>
              <a:defRPr/>
            </a:pPr>
            <a:r>
              <a:rPr lang="en-US" i="1" smtClean="0"/>
              <a:t>“Good training will not make up for bad selection.”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Placement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Fitting a person to the right job.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7–</a:t>
            </a:r>
            <a:fld id="{9594E889-DF56-40D8-BD50-2E9CAEAF3D40}" type="slidenum">
              <a:rPr lang="en-US" sz="900" smtClean="0"/>
              <a:pPr eaLnBrk="1" hangingPunct="1"/>
              <a:t>20</a:t>
            </a:fld>
            <a:endParaRPr lang="en-US" sz="900" smtClean="0"/>
          </a:p>
        </p:txBody>
      </p:sp>
      <p:sp>
        <p:nvSpPr>
          <p:cNvPr id="106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Selection Testing: Ability Tests</a:t>
            </a:r>
          </a:p>
        </p:txBody>
      </p:sp>
      <p:grpSp>
        <p:nvGrpSpPr>
          <p:cNvPr id="1065987" name="Group 3"/>
          <p:cNvGrpSpPr>
            <a:grpSpLocks/>
          </p:cNvGrpSpPr>
          <p:nvPr/>
        </p:nvGrpSpPr>
        <p:grpSpPr bwMode="auto">
          <a:xfrm>
            <a:off x="977900" y="1427163"/>
            <a:ext cx="7483475" cy="4489450"/>
            <a:chOff x="616" y="899"/>
            <a:chExt cx="4714" cy="2828"/>
          </a:xfrm>
        </p:grpSpPr>
        <p:grpSp>
          <p:nvGrpSpPr>
            <p:cNvPr id="32774" name="Group 4"/>
            <p:cNvGrpSpPr>
              <a:grpSpLocks/>
            </p:cNvGrpSpPr>
            <p:nvPr/>
          </p:nvGrpSpPr>
          <p:grpSpPr bwMode="auto">
            <a:xfrm>
              <a:off x="1823" y="1473"/>
              <a:ext cx="2115" cy="1575"/>
              <a:chOff x="1878" y="1496"/>
              <a:chExt cx="2002" cy="1360"/>
            </a:xfrm>
          </p:grpSpPr>
          <p:sp>
            <p:nvSpPr>
              <p:cNvPr id="32808" name="_s1028"/>
              <p:cNvSpPr>
                <a:spLocks noChangeShapeType="1"/>
              </p:cNvSpPr>
              <p:nvPr/>
            </p:nvSpPr>
            <p:spPr bwMode="auto">
              <a:xfrm flipH="1" flipV="1">
                <a:off x="1878" y="1835"/>
                <a:ext cx="501" cy="170"/>
              </a:xfrm>
              <a:prstGeom prst="line">
                <a:avLst/>
              </a:prstGeom>
              <a:noFill/>
              <a:ln w="38100">
                <a:solidFill>
                  <a:srgbClr val="0066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32809" name="_s1030"/>
              <p:cNvSpPr>
                <a:spLocks noChangeShapeType="1"/>
              </p:cNvSpPr>
              <p:nvPr/>
            </p:nvSpPr>
            <p:spPr bwMode="auto">
              <a:xfrm flipH="1">
                <a:off x="1878" y="2346"/>
                <a:ext cx="501" cy="170"/>
              </a:xfrm>
              <a:prstGeom prst="line">
                <a:avLst/>
              </a:prstGeom>
              <a:noFill/>
              <a:ln w="38100">
                <a:solidFill>
                  <a:srgbClr val="0066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32810" name="_s1032"/>
              <p:cNvSpPr>
                <a:spLocks noChangeShapeType="1"/>
              </p:cNvSpPr>
              <p:nvPr/>
            </p:nvSpPr>
            <p:spPr bwMode="auto">
              <a:xfrm>
                <a:off x="2879" y="2516"/>
                <a:ext cx="0" cy="340"/>
              </a:xfrm>
              <a:prstGeom prst="line">
                <a:avLst/>
              </a:prstGeom>
              <a:noFill/>
              <a:ln w="38100">
                <a:solidFill>
                  <a:srgbClr val="0066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32811" name="_s1034"/>
              <p:cNvSpPr>
                <a:spLocks noChangeShapeType="1"/>
              </p:cNvSpPr>
              <p:nvPr/>
            </p:nvSpPr>
            <p:spPr bwMode="auto">
              <a:xfrm>
                <a:off x="3380" y="2346"/>
                <a:ext cx="500" cy="170"/>
              </a:xfrm>
              <a:prstGeom prst="line">
                <a:avLst/>
              </a:prstGeom>
              <a:noFill/>
              <a:ln w="38100">
                <a:solidFill>
                  <a:srgbClr val="0066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32812" name="_s1036"/>
              <p:cNvSpPr>
                <a:spLocks noChangeShapeType="1"/>
              </p:cNvSpPr>
              <p:nvPr/>
            </p:nvSpPr>
            <p:spPr bwMode="auto">
              <a:xfrm flipV="1">
                <a:off x="3380" y="1836"/>
                <a:ext cx="500" cy="170"/>
              </a:xfrm>
              <a:prstGeom prst="line">
                <a:avLst/>
              </a:prstGeom>
              <a:noFill/>
              <a:ln w="38100">
                <a:solidFill>
                  <a:srgbClr val="0066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32813" name="_s1038"/>
              <p:cNvSpPr>
                <a:spLocks noChangeShapeType="1"/>
              </p:cNvSpPr>
              <p:nvPr/>
            </p:nvSpPr>
            <p:spPr bwMode="auto">
              <a:xfrm flipV="1">
                <a:off x="2879" y="1496"/>
                <a:ext cx="0" cy="340"/>
              </a:xfrm>
              <a:prstGeom prst="line">
                <a:avLst/>
              </a:prstGeom>
              <a:noFill/>
              <a:ln w="38100">
                <a:solidFill>
                  <a:srgbClr val="0066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grpSp>
          <p:nvGrpSpPr>
            <p:cNvPr id="32775" name="Group 11"/>
            <p:cNvGrpSpPr>
              <a:grpSpLocks/>
            </p:cNvGrpSpPr>
            <p:nvPr/>
          </p:nvGrpSpPr>
          <p:grpSpPr bwMode="auto">
            <a:xfrm>
              <a:off x="2177" y="1757"/>
              <a:ext cx="1394" cy="1152"/>
              <a:chOff x="2177" y="1757"/>
              <a:chExt cx="1394" cy="1152"/>
            </a:xfrm>
          </p:grpSpPr>
          <p:pic>
            <p:nvPicPr>
              <p:cNvPr id="32806" name="Picture 12" descr="GrnBox0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7" y="1757"/>
                <a:ext cx="1394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807" name="Text Box 13"/>
              <p:cNvSpPr txBox="1">
                <a:spLocks noChangeArrowheads="1"/>
              </p:cNvSpPr>
              <p:nvPr/>
            </p:nvSpPr>
            <p:spPr bwMode="auto">
              <a:xfrm>
                <a:off x="2270" y="186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b="1">
                    <a:latin typeface="Trebuchet MS" pitchFamily="34" charset="0"/>
                  </a:rPr>
                  <a:t>Ability Tests</a:t>
                </a:r>
                <a:r>
                  <a:rPr lang="en-US" sz="1800" b="1">
                    <a:latin typeface="Trebuchet MS" pitchFamily="34" charset="0"/>
                  </a:rPr>
                  <a:t/>
                </a:r>
                <a:br>
                  <a:rPr lang="en-US" sz="1800" b="1">
                    <a:latin typeface="Trebuchet MS" pitchFamily="34" charset="0"/>
                  </a:rPr>
                </a:br>
                <a:r>
                  <a:rPr lang="en-US" sz="1600" b="1" i="1">
                    <a:latin typeface="Trebuchet MS" pitchFamily="34" charset="0"/>
                  </a:rPr>
                  <a:t>Aptitude and Achievement</a:t>
                </a:r>
              </a:p>
            </p:txBody>
          </p:sp>
        </p:grpSp>
        <p:grpSp>
          <p:nvGrpSpPr>
            <p:cNvPr id="32776" name="Group 14"/>
            <p:cNvGrpSpPr>
              <a:grpSpLocks/>
            </p:cNvGrpSpPr>
            <p:nvPr/>
          </p:nvGrpSpPr>
          <p:grpSpPr bwMode="auto">
            <a:xfrm>
              <a:off x="2228" y="899"/>
              <a:ext cx="1401" cy="703"/>
              <a:chOff x="715" y="1457"/>
              <a:chExt cx="1401" cy="703"/>
            </a:xfrm>
          </p:grpSpPr>
          <p:pic>
            <p:nvPicPr>
              <p:cNvPr id="32802" name="Picture 15" descr="Boxshdow0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2803" name="Group 16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32804" name="Rectangle 17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600">
                    <a:latin typeface="Trebuchet MS" pitchFamily="34" charset="0"/>
                  </a:endParaRPr>
                </a:p>
              </p:txBody>
            </p:sp>
            <p:sp>
              <p:nvSpPr>
                <p:cNvPr id="32805" name="Text Box 18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6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600" b="1">
                      <a:latin typeface="Trebuchet MS" pitchFamily="34" charset="0"/>
                    </a:rPr>
                    <a:t>Cognitive Ability </a:t>
                  </a:r>
                  <a:br>
                    <a:rPr lang="en-US" sz="1600" b="1">
                      <a:latin typeface="Trebuchet MS" pitchFamily="34" charset="0"/>
                    </a:rPr>
                  </a:br>
                  <a:r>
                    <a:rPr lang="en-US" sz="1600" b="1">
                      <a:latin typeface="Trebuchet MS" pitchFamily="34" charset="0"/>
                    </a:rPr>
                    <a:t>Tests</a:t>
                  </a:r>
                </a:p>
              </p:txBody>
            </p:sp>
          </p:grpSp>
        </p:grpSp>
        <p:grpSp>
          <p:nvGrpSpPr>
            <p:cNvPr id="32777" name="Group 19"/>
            <p:cNvGrpSpPr>
              <a:grpSpLocks/>
            </p:cNvGrpSpPr>
            <p:nvPr/>
          </p:nvGrpSpPr>
          <p:grpSpPr bwMode="auto">
            <a:xfrm>
              <a:off x="3917" y="1566"/>
              <a:ext cx="1401" cy="703"/>
              <a:chOff x="715" y="1457"/>
              <a:chExt cx="1401" cy="703"/>
            </a:xfrm>
          </p:grpSpPr>
          <p:pic>
            <p:nvPicPr>
              <p:cNvPr id="32798" name="Picture 20" descr="Boxshdow0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2799" name="Group 21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32800" name="Rectangle 22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600">
                    <a:latin typeface="Trebuchet MS" pitchFamily="34" charset="0"/>
                  </a:endParaRPr>
                </a:p>
              </p:txBody>
            </p:sp>
            <p:sp>
              <p:nvSpPr>
                <p:cNvPr id="32801" name="Text Box 23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6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600" b="1">
                      <a:latin typeface="Trebuchet MS" pitchFamily="34" charset="0"/>
                    </a:rPr>
                    <a:t>Psychomotor </a:t>
                  </a:r>
                  <a:br>
                    <a:rPr lang="en-US" sz="1600" b="1">
                      <a:latin typeface="Trebuchet MS" pitchFamily="34" charset="0"/>
                    </a:rPr>
                  </a:br>
                  <a:r>
                    <a:rPr lang="en-US" sz="1600" b="1">
                      <a:latin typeface="Trebuchet MS" pitchFamily="34" charset="0"/>
                    </a:rPr>
                    <a:t>Tests</a:t>
                  </a:r>
                </a:p>
              </p:txBody>
            </p:sp>
          </p:grpSp>
        </p:grpSp>
        <p:grpSp>
          <p:nvGrpSpPr>
            <p:cNvPr id="32778" name="Group 24"/>
            <p:cNvGrpSpPr>
              <a:grpSpLocks/>
            </p:cNvGrpSpPr>
            <p:nvPr/>
          </p:nvGrpSpPr>
          <p:grpSpPr bwMode="auto">
            <a:xfrm>
              <a:off x="616" y="1566"/>
              <a:ext cx="1401" cy="703"/>
              <a:chOff x="715" y="1457"/>
              <a:chExt cx="1401" cy="703"/>
            </a:xfrm>
          </p:grpSpPr>
          <p:pic>
            <p:nvPicPr>
              <p:cNvPr id="32794" name="Picture 25" descr="Boxshdow0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2795" name="Group 26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32796" name="Rectangle 27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600">
                    <a:latin typeface="Trebuchet MS" pitchFamily="34" charset="0"/>
                  </a:endParaRPr>
                </a:p>
              </p:txBody>
            </p:sp>
            <p:sp>
              <p:nvSpPr>
                <p:cNvPr id="32797" name="Text Box 28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6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600" b="1">
                      <a:latin typeface="Trebuchet MS" pitchFamily="34" charset="0"/>
                    </a:rPr>
                    <a:t>Physical Ability </a:t>
                  </a:r>
                  <a:br>
                    <a:rPr lang="en-US" sz="1600" b="1">
                      <a:latin typeface="Trebuchet MS" pitchFamily="34" charset="0"/>
                    </a:rPr>
                  </a:br>
                  <a:r>
                    <a:rPr lang="en-US" sz="1600" b="1">
                      <a:latin typeface="Trebuchet MS" pitchFamily="34" charset="0"/>
                    </a:rPr>
                    <a:t>Tests</a:t>
                  </a:r>
                </a:p>
              </p:txBody>
            </p:sp>
          </p:grpSp>
        </p:grpSp>
        <p:grpSp>
          <p:nvGrpSpPr>
            <p:cNvPr id="32779" name="Group 29"/>
            <p:cNvGrpSpPr>
              <a:grpSpLocks/>
            </p:cNvGrpSpPr>
            <p:nvPr/>
          </p:nvGrpSpPr>
          <p:grpSpPr bwMode="auto">
            <a:xfrm>
              <a:off x="634" y="2379"/>
              <a:ext cx="1401" cy="703"/>
              <a:chOff x="715" y="1457"/>
              <a:chExt cx="1401" cy="703"/>
            </a:xfrm>
          </p:grpSpPr>
          <p:pic>
            <p:nvPicPr>
              <p:cNvPr id="32790" name="Picture 30" descr="Boxshdow0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2791" name="Group 31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32792" name="Rectangle 32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600">
                    <a:latin typeface="Trebuchet MS" pitchFamily="34" charset="0"/>
                  </a:endParaRPr>
                </a:p>
              </p:txBody>
            </p:sp>
            <p:sp>
              <p:nvSpPr>
                <p:cNvPr id="32793" name="Text Box 33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6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600" b="1">
                      <a:latin typeface="Trebuchet MS" pitchFamily="34" charset="0"/>
                    </a:rPr>
                    <a:t>Work Sample </a:t>
                  </a:r>
                  <a:br>
                    <a:rPr lang="en-US" sz="1600" b="1">
                      <a:latin typeface="Trebuchet MS" pitchFamily="34" charset="0"/>
                    </a:rPr>
                  </a:br>
                  <a:r>
                    <a:rPr lang="en-US" sz="1600" b="1">
                      <a:latin typeface="Trebuchet MS" pitchFamily="34" charset="0"/>
                    </a:rPr>
                    <a:t>Tests</a:t>
                  </a:r>
                </a:p>
              </p:txBody>
            </p:sp>
          </p:grpSp>
        </p:grpSp>
        <p:grpSp>
          <p:nvGrpSpPr>
            <p:cNvPr id="32780" name="Group 34"/>
            <p:cNvGrpSpPr>
              <a:grpSpLocks/>
            </p:cNvGrpSpPr>
            <p:nvPr/>
          </p:nvGrpSpPr>
          <p:grpSpPr bwMode="auto">
            <a:xfrm>
              <a:off x="3929" y="2379"/>
              <a:ext cx="1401" cy="703"/>
              <a:chOff x="715" y="1457"/>
              <a:chExt cx="1401" cy="703"/>
            </a:xfrm>
          </p:grpSpPr>
          <p:pic>
            <p:nvPicPr>
              <p:cNvPr id="32786" name="Picture 35" descr="Boxshdow0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2787" name="Group 36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32788" name="Rectangle 37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600">
                    <a:latin typeface="Trebuchet MS" pitchFamily="34" charset="0"/>
                  </a:endParaRPr>
                </a:p>
              </p:txBody>
            </p:sp>
            <p:sp>
              <p:nvSpPr>
                <p:cNvPr id="32789" name="Text Box 38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6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600" b="1">
                      <a:latin typeface="Trebuchet MS" pitchFamily="34" charset="0"/>
                    </a:rPr>
                    <a:t>Situational Judgment Tests</a:t>
                  </a:r>
                </a:p>
              </p:txBody>
            </p:sp>
          </p:grpSp>
        </p:grpSp>
        <p:grpSp>
          <p:nvGrpSpPr>
            <p:cNvPr id="32781" name="Group 39"/>
            <p:cNvGrpSpPr>
              <a:grpSpLocks/>
            </p:cNvGrpSpPr>
            <p:nvPr/>
          </p:nvGrpSpPr>
          <p:grpSpPr bwMode="auto">
            <a:xfrm>
              <a:off x="2240" y="3024"/>
              <a:ext cx="1401" cy="703"/>
              <a:chOff x="715" y="1457"/>
              <a:chExt cx="1401" cy="703"/>
            </a:xfrm>
          </p:grpSpPr>
          <p:pic>
            <p:nvPicPr>
              <p:cNvPr id="32782" name="Picture 40" descr="Boxshdow0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2783" name="Group 41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32784" name="Rectangle 42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600">
                    <a:latin typeface="Trebuchet MS" pitchFamily="34" charset="0"/>
                  </a:endParaRPr>
                </a:p>
              </p:txBody>
            </p:sp>
            <p:sp>
              <p:nvSpPr>
                <p:cNvPr id="32785" name="Text Box 43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6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600" b="1">
                      <a:latin typeface="Trebuchet MS" pitchFamily="34" charset="0"/>
                    </a:rPr>
                    <a:t>Assessment </a:t>
                  </a:r>
                  <a:br>
                    <a:rPr lang="en-US" sz="1600" b="1">
                      <a:latin typeface="Trebuchet MS" pitchFamily="34" charset="0"/>
                    </a:rPr>
                  </a:br>
                  <a:r>
                    <a:rPr lang="en-US" sz="1600" b="1">
                      <a:latin typeface="Trebuchet MS" pitchFamily="34" charset="0"/>
                    </a:rPr>
                    <a:t>Centers</a:t>
                  </a:r>
                </a:p>
              </p:txBody>
            </p:sp>
          </p:grp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6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7–</a:t>
            </a:r>
            <a:fld id="{7C5D31F7-2204-494D-98B8-9436A3A8C841}" type="slidenum">
              <a:rPr lang="en-US" sz="900" smtClean="0"/>
              <a:pPr eaLnBrk="1" hangingPunct="1"/>
              <a:t>21</a:t>
            </a:fld>
            <a:endParaRPr lang="en-US" sz="900" smtClean="0"/>
          </a:p>
        </p:txBody>
      </p:sp>
      <p:sp>
        <p:nvSpPr>
          <p:cNvPr id="106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Other Tests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 smtClean="0"/>
              <a:t>Personality Tests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Minnesota Multiphasic Personality Inventory (MMPI)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Myers-Briggs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“Fakability” and personality tests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en-US" smtClean="0"/>
              <a:t>Honest/Integrity Tests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Socially desirable responses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False positives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Polygraph tests (“lie detector”)</a:t>
            </a:r>
          </a:p>
          <a:p>
            <a:pPr lvl="2" eaLnBrk="1" hangingPunct="1">
              <a:spcBef>
                <a:spcPct val="30000"/>
              </a:spcBef>
              <a:defRPr/>
            </a:pPr>
            <a:r>
              <a:rPr lang="en-US" smtClean="0"/>
              <a:t>The Employee Polygraph Protection Act prohibits pre-employment testing (in most instances).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7–</a:t>
            </a:r>
            <a:fld id="{CAEC64BA-B62D-481F-B8B1-7DA19C7BBF15}" type="slidenum">
              <a:rPr lang="en-US" sz="900" smtClean="0"/>
              <a:pPr eaLnBrk="1" hangingPunct="1"/>
              <a:t>22</a:t>
            </a:fld>
            <a:endParaRPr lang="en-US" sz="900" smtClean="0"/>
          </a:p>
        </p:txBody>
      </p:sp>
      <p:sp>
        <p:nvSpPr>
          <p:cNvPr id="111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Controversies in Selection Testing</a:t>
            </a:r>
          </a:p>
        </p:txBody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General Mental Ability Testing</a:t>
            </a:r>
          </a:p>
          <a:p>
            <a:pPr lvl="1" eaLnBrk="1" hangingPunct="1">
              <a:defRPr/>
            </a:pPr>
            <a:r>
              <a:rPr lang="en-US" smtClean="0"/>
              <a:t>Minority groups tend to score lower on tests</a:t>
            </a:r>
          </a:p>
          <a:p>
            <a:pPr lvl="1" eaLnBrk="1" hangingPunct="1">
              <a:defRPr/>
            </a:pPr>
            <a:r>
              <a:rPr lang="en-US" smtClean="0"/>
              <a:t>Requires business necessity defense and validation.</a:t>
            </a:r>
          </a:p>
          <a:p>
            <a:pPr eaLnBrk="1" hangingPunct="1">
              <a:defRPr/>
            </a:pPr>
            <a:r>
              <a:rPr lang="en-US" smtClean="0"/>
              <a:t>Personality Testing</a:t>
            </a:r>
          </a:p>
          <a:p>
            <a:pPr lvl="1" eaLnBrk="1" hangingPunct="1">
              <a:defRPr/>
            </a:pPr>
            <a:r>
              <a:rPr lang="en-US" smtClean="0"/>
              <a:t>Explains very little about actual job outcomes.</a:t>
            </a:r>
          </a:p>
        </p:txBody>
      </p:sp>
      <p:pic>
        <p:nvPicPr>
          <p:cNvPr id="34822" name="Picture 7" descr="j01590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3638550"/>
            <a:ext cx="281305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7–</a:t>
            </a:r>
            <a:fld id="{33C0B209-4A5A-473A-87F2-091EDCA485F1}" type="slidenum">
              <a:rPr lang="en-US" sz="900" smtClean="0"/>
              <a:pPr eaLnBrk="1" hangingPunct="1"/>
              <a:t>23</a:t>
            </a:fld>
            <a:endParaRPr lang="en-US" sz="900" smtClean="0"/>
          </a:p>
        </p:txBody>
      </p:sp>
      <p:sp>
        <p:nvSpPr>
          <p:cNvPr id="111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Selection Interviewing</a:t>
            </a:r>
          </a:p>
        </p:txBody>
      </p:sp>
      <p:sp>
        <p:nvSpPr>
          <p:cNvPr id="111924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514350" y="1050925"/>
            <a:ext cx="8102600" cy="164623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Interviewing for Selection</a:t>
            </a:r>
          </a:p>
          <a:p>
            <a:pPr lvl="1" eaLnBrk="1" hangingPunct="1">
              <a:defRPr/>
            </a:pPr>
            <a:r>
              <a:rPr lang="en-US" smtClean="0"/>
              <a:t>Gathering valid information</a:t>
            </a:r>
          </a:p>
          <a:p>
            <a:pPr lvl="1" eaLnBrk="1" hangingPunct="1">
              <a:defRPr/>
            </a:pPr>
            <a:r>
              <a:rPr lang="en-US" smtClean="0"/>
              <a:t>Focusing on ways to minimize selection errors</a:t>
            </a:r>
          </a:p>
        </p:txBody>
      </p:sp>
      <p:grpSp>
        <p:nvGrpSpPr>
          <p:cNvPr id="1119236" name="Group 4"/>
          <p:cNvGrpSpPr>
            <a:grpSpLocks/>
          </p:cNvGrpSpPr>
          <p:nvPr/>
        </p:nvGrpSpPr>
        <p:grpSpPr bwMode="auto">
          <a:xfrm>
            <a:off x="639763" y="3063875"/>
            <a:ext cx="7878762" cy="1136650"/>
            <a:chOff x="394" y="1469"/>
            <a:chExt cx="4963" cy="716"/>
          </a:xfrm>
        </p:grpSpPr>
        <p:grpSp>
          <p:nvGrpSpPr>
            <p:cNvPr id="35847" name="Group 5"/>
            <p:cNvGrpSpPr>
              <a:grpSpLocks/>
            </p:cNvGrpSpPr>
            <p:nvPr/>
          </p:nvGrpSpPr>
          <p:grpSpPr bwMode="auto">
            <a:xfrm>
              <a:off x="3805" y="1518"/>
              <a:ext cx="1552" cy="634"/>
              <a:chOff x="748" y="2448"/>
              <a:chExt cx="1095" cy="634"/>
            </a:xfrm>
          </p:grpSpPr>
          <p:sp>
            <p:nvSpPr>
              <p:cNvPr id="35856" name="Oval 6"/>
              <p:cNvSpPr>
                <a:spLocks noChangeArrowheads="1"/>
              </p:cNvSpPr>
              <p:nvPr/>
            </p:nvSpPr>
            <p:spPr bwMode="auto">
              <a:xfrm flipH="1" flipV="1">
                <a:off x="748" y="2448"/>
                <a:ext cx="1095" cy="634"/>
              </a:xfrm>
              <a:prstGeom prst="ellipse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rIns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857" name="Oval 7"/>
              <p:cNvSpPr>
                <a:spLocks noChangeArrowheads="1"/>
              </p:cNvSpPr>
              <p:nvPr/>
            </p:nvSpPr>
            <p:spPr bwMode="auto">
              <a:xfrm flipH="1">
                <a:off x="864" y="2518"/>
                <a:ext cx="862" cy="493"/>
              </a:xfrm>
              <a:prstGeom prst="ellipse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b="1">
                    <a:latin typeface="Trebuchet MS" pitchFamily="34" charset="0"/>
                  </a:rPr>
                  <a:t>In-depth selection </a:t>
                </a:r>
                <a:br>
                  <a:rPr lang="en-US" sz="1600" b="1">
                    <a:latin typeface="Trebuchet MS" pitchFamily="34" charset="0"/>
                  </a:rPr>
                </a:br>
                <a:r>
                  <a:rPr lang="en-US" sz="1600" b="1">
                    <a:latin typeface="Trebuchet MS" pitchFamily="34" charset="0"/>
                  </a:rPr>
                  <a:t>interview</a:t>
                </a:r>
              </a:p>
            </p:txBody>
          </p:sp>
        </p:grpSp>
        <p:grpSp>
          <p:nvGrpSpPr>
            <p:cNvPr id="35848" name="Group 8"/>
            <p:cNvGrpSpPr>
              <a:grpSpLocks/>
            </p:cNvGrpSpPr>
            <p:nvPr/>
          </p:nvGrpSpPr>
          <p:grpSpPr bwMode="auto">
            <a:xfrm>
              <a:off x="394" y="1511"/>
              <a:ext cx="1552" cy="634"/>
              <a:chOff x="748" y="2448"/>
              <a:chExt cx="1095" cy="634"/>
            </a:xfrm>
          </p:grpSpPr>
          <p:sp>
            <p:nvSpPr>
              <p:cNvPr id="35854" name="Oval 9"/>
              <p:cNvSpPr>
                <a:spLocks noChangeArrowheads="1"/>
              </p:cNvSpPr>
              <p:nvPr/>
            </p:nvSpPr>
            <p:spPr bwMode="auto">
              <a:xfrm flipH="1" flipV="1">
                <a:off x="748" y="2448"/>
                <a:ext cx="1095" cy="634"/>
              </a:xfrm>
              <a:prstGeom prst="ellipse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5" name="Oval 10"/>
              <p:cNvSpPr>
                <a:spLocks noChangeArrowheads="1"/>
              </p:cNvSpPr>
              <p:nvPr/>
            </p:nvSpPr>
            <p:spPr bwMode="auto">
              <a:xfrm flipH="1">
                <a:off x="864" y="2518"/>
                <a:ext cx="862" cy="493"/>
              </a:xfrm>
              <a:prstGeom prst="ellipse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b="1">
                    <a:latin typeface="Trebuchet MS" pitchFamily="34" charset="0"/>
                  </a:rPr>
                  <a:t>Initial screening </a:t>
                </a:r>
                <a:br>
                  <a:rPr lang="en-US" sz="1600" b="1">
                    <a:latin typeface="Trebuchet MS" pitchFamily="34" charset="0"/>
                  </a:rPr>
                </a:br>
                <a:r>
                  <a:rPr lang="en-US" sz="1600" b="1">
                    <a:latin typeface="Trebuchet MS" pitchFamily="34" charset="0"/>
                  </a:rPr>
                  <a:t>interview</a:t>
                </a:r>
              </a:p>
            </p:txBody>
          </p:sp>
        </p:grpSp>
        <p:pic>
          <p:nvPicPr>
            <p:cNvPr id="35849" name="Picture 11" descr="010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" y="1768"/>
              <a:ext cx="40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50" name="Group 12"/>
            <p:cNvGrpSpPr>
              <a:grpSpLocks/>
            </p:cNvGrpSpPr>
            <p:nvPr/>
          </p:nvGrpSpPr>
          <p:grpSpPr bwMode="auto">
            <a:xfrm>
              <a:off x="2304" y="1469"/>
              <a:ext cx="1152" cy="716"/>
              <a:chOff x="1210" y="662"/>
              <a:chExt cx="1670" cy="519"/>
            </a:xfrm>
          </p:grpSpPr>
          <p:sp>
            <p:nvSpPr>
              <p:cNvPr id="35852" name="Rectangle 13" descr="Blu02"/>
              <p:cNvSpPr>
                <a:spLocks noChangeArrowheads="1"/>
              </p:cNvSpPr>
              <p:nvPr/>
            </p:nvSpPr>
            <p:spPr bwMode="auto">
              <a:xfrm>
                <a:off x="1210" y="662"/>
                <a:ext cx="1670" cy="519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3399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3" name="Text Box 14" descr="Blu01"/>
              <p:cNvSpPr txBox="1">
                <a:spLocks noChangeArrowheads="1"/>
              </p:cNvSpPr>
              <p:nvPr/>
            </p:nvSpPr>
            <p:spPr bwMode="auto">
              <a:xfrm>
                <a:off x="1267" y="714"/>
                <a:ext cx="1564" cy="415"/>
              </a:xfrm>
              <a:prstGeom prst="rect">
                <a:avLst/>
              </a:prstGeom>
              <a:blipFill dpi="0" rotWithShape="1">
                <a:blip r:embed="rId6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600" b="1">
                    <a:latin typeface="Trebuchet MS" pitchFamily="34" charset="0"/>
                  </a:rPr>
                  <a:t>Assessing the qualifications of applicants</a:t>
                </a:r>
              </a:p>
            </p:txBody>
          </p:sp>
        </p:grpSp>
        <p:pic>
          <p:nvPicPr>
            <p:cNvPr id="35851" name="Picture 15" descr="010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5" y="1768"/>
              <a:ext cx="40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11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7–</a:t>
            </a:r>
            <a:fld id="{4FA09960-FF34-44C9-85FE-94A2A8F5128C}" type="slidenum">
              <a:rPr lang="en-US" sz="900" smtClean="0"/>
              <a:pPr eaLnBrk="1" hangingPunct="1"/>
              <a:t>24</a:t>
            </a:fld>
            <a:endParaRPr lang="en-US" sz="900" smtClean="0"/>
          </a:p>
        </p:txBody>
      </p:sp>
      <p:grpSp>
        <p:nvGrpSpPr>
          <p:cNvPr id="1072130" name="Group 2"/>
          <p:cNvGrpSpPr>
            <a:grpSpLocks/>
          </p:cNvGrpSpPr>
          <p:nvPr/>
        </p:nvGrpSpPr>
        <p:grpSpPr bwMode="auto">
          <a:xfrm>
            <a:off x="822325" y="868363"/>
            <a:ext cx="8047038" cy="5395912"/>
            <a:chOff x="1210" y="962"/>
            <a:chExt cx="3336" cy="2778"/>
          </a:xfrm>
        </p:grpSpPr>
        <p:pic>
          <p:nvPicPr>
            <p:cNvPr id="36870" name="Picture 3" descr="010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0" y="962"/>
              <a:ext cx="3336" cy="2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1" name="Text Box 4"/>
            <p:cNvSpPr txBox="1">
              <a:spLocks noChangeArrowheads="1"/>
            </p:cNvSpPr>
            <p:nvPr/>
          </p:nvSpPr>
          <p:spPr bwMode="auto">
            <a:xfrm>
              <a:off x="2344" y="1090"/>
              <a:ext cx="864" cy="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Face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Validity</a:t>
              </a:r>
            </a:p>
          </p:txBody>
        </p:sp>
        <p:sp>
          <p:nvSpPr>
            <p:cNvPr id="36872" name="Text Box 5"/>
            <p:cNvSpPr txBox="1">
              <a:spLocks noChangeArrowheads="1"/>
            </p:cNvSpPr>
            <p:nvPr/>
          </p:nvSpPr>
          <p:spPr bwMode="auto">
            <a:xfrm>
              <a:off x="1382" y="2867"/>
              <a:ext cx="980" cy="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Intra-rater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Reliability</a:t>
              </a:r>
            </a:p>
          </p:txBody>
        </p:sp>
        <p:sp>
          <p:nvSpPr>
            <p:cNvPr id="36873" name="Text Box 6"/>
            <p:cNvSpPr txBox="1">
              <a:spLocks noChangeArrowheads="1"/>
            </p:cNvSpPr>
            <p:nvPr/>
          </p:nvSpPr>
          <p:spPr bwMode="auto">
            <a:xfrm>
              <a:off x="3277" y="2879"/>
              <a:ext cx="980" cy="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Inter-rater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Reliability</a:t>
              </a:r>
            </a:p>
          </p:txBody>
        </p:sp>
        <p:sp>
          <p:nvSpPr>
            <p:cNvPr id="36874" name="Text Box 7"/>
            <p:cNvSpPr txBox="1">
              <a:spLocks noChangeArrowheads="1"/>
            </p:cNvSpPr>
            <p:nvPr/>
          </p:nvSpPr>
          <p:spPr bwMode="auto">
            <a:xfrm>
              <a:off x="2419" y="2102"/>
              <a:ext cx="75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Interview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Reliability and Validity</a:t>
              </a:r>
            </a:p>
          </p:txBody>
        </p:sp>
      </p:grpSp>
      <p:sp>
        <p:nvSpPr>
          <p:cNvPr id="1072136" name="Rectangle 8"/>
          <p:cNvSpPr>
            <a:spLocks noGrp="1" noChangeArrowheads="1"/>
          </p:cNvSpPr>
          <p:nvPr>
            <p:ph type="title"/>
          </p:nvPr>
        </p:nvSpPr>
        <p:spPr>
          <a:xfrm>
            <a:off x="523875" y="390525"/>
            <a:ext cx="3956050" cy="15541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Selection Interviewing</a:t>
            </a:r>
            <a:br>
              <a:rPr lang="en-US" smtClean="0"/>
            </a:br>
            <a:r>
              <a:rPr lang="en-US" smtClean="0"/>
              <a:t>Issues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7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7–</a:t>
            </a:r>
            <a:fld id="{3C1F1606-E702-419F-9622-9E2BB0CECD8C}" type="slidenum">
              <a:rPr lang="en-US" sz="900" smtClean="0"/>
              <a:pPr eaLnBrk="1" hangingPunct="1"/>
              <a:t>25</a:t>
            </a:fld>
            <a:endParaRPr lang="en-US" sz="900" smtClean="0"/>
          </a:p>
        </p:txBody>
      </p:sp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Structured Interviews</a:t>
            </a:r>
          </a:p>
        </p:txBody>
      </p:sp>
      <p:grpSp>
        <p:nvGrpSpPr>
          <p:cNvPr id="1074179" name="Group 3"/>
          <p:cNvGrpSpPr>
            <a:grpSpLocks/>
          </p:cNvGrpSpPr>
          <p:nvPr/>
        </p:nvGrpSpPr>
        <p:grpSpPr bwMode="auto">
          <a:xfrm>
            <a:off x="365125" y="1349375"/>
            <a:ext cx="8448675" cy="4000500"/>
            <a:chOff x="208" y="720"/>
            <a:chExt cx="5322" cy="2520"/>
          </a:xfrm>
        </p:grpSpPr>
        <p:pic>
          <p:nvPicPr>
            <p:cNvPr id="37894" name="Picture 4" descr="01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" y="720"/>
              <a:ext cx="5322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5" name="Text Box 5"/>
            <p:cNvSpPr txBox="1">
              <a:spLocks noChangeArrowheads="1"/>
            </p:cNvSpPr>
            <p:nvPr/>
          </p:nvSpPr>
          <p:spPr bwMode="auto">
            <a:xfrm>
              <a:off x="2304" y="1054"/>
              <a:ext cx="111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Structured Interviews</a:t>
              </a:r>
            </a:p>
          </p:txBody>
        </p:sp>
        <p:sp>
          <p:nvSpPr>
            <p:cNvPr id="37896" name="Text Box 6"/>
            <p:cNvSpPr txBox="1">
              <a:spLocks noChangeArrowheads="1"/>
            </p:cNvSpPr>
            <p:nvPr/>
          </p:nvSpPr>
          <p:spPr bwMode="auto">
            <a:xfrm>
              <a:off x="518" y="2430"/>
              <a:ext cx="977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Biographical Interview</a:t>
              </a:r>
            </a:p>
          </p:txBody>
        </p:sp>
        <p:sp>
          <p:nvSpPr>
            <p:cNvPr id="37897" name="Text Box 7"/>
            <p:cNvSpPr txBox="1">
              <a:spLocks noChangeArrowheads="1"/>
            </p:cNvSpPr>
            <p:nvPr/>
          </p:nvSpPr>
          <p:spPr bwMode="auto">
            <a:xfrm>
              <a:off x="1740" y="2430"/>
              <a:ext cx="97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Behavioral Interview</a:t>
              </a:r>
            </a:p>
          </p:txBody>
        </p:sp>
        <p:sp>
          <p:nvSpPr>
            <p:cNvPr id="37898" name="Text Box 8"/>
            <p:cNvSpPr txBox="1">
              <a:spLocks noChangeArrowheads="1"/>
            </p:cNvSpPr>
            <p:nvPr/>
          </p:nvSpPr>
          <p:spPr bwMode="auto">
            <a:xfrm>
              <a:off x="3073" y="2431"/>
              <a:ext cx="91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Competency Interview</a:t>
              </a:r>
            </a:p>
          </p:txBody>
        </p:sp>
        <p:sp>
          <p:nvSpPr>
            <p:cNvPr id="37899" name="Text Box 9"/>
            <p:cNvSpPr txBox="1">
              <a:spLocks noChangeArrowheads="1"/>
            </p:cNvSpPr>
            <p:nvPr/>
          </p:nvSpPr>
          <p:spPr bwMode="auto">
            <a:xfrm>
              <a:off x="4292" y="2431"/>
              <a:ext cx="92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Situational Interview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7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7–</a:t>
            </a:r>
            <a:fld id="{2FD253C7-572F-4802-82D5-666766755EC4}" type="slidenum">
              <a:rPr lang="en-US" sz="900" smtClean="0"/>
              <a:pPr eaLnBrk="1" hangingPunct="1"/>
              <a:t>26</a:t>
            </a:fld>
            <a:endParaRPr lang="en-US" sz="900" smtClean="0"/>
          </a:p>
        </p:txBody>
      </p:sp>
      <p:sp>
        <p:nvSpPr>
          <p:cNvPr id="38916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17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7–7</a:t>
            </a:r>
          </a:p>
        </p:txBody>
      </p:sp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Validity and Structure in Selection Interviews</a:t>
            </a:r>
          </a:p>
        </p:txBody>
      </p:sp>
      <p:pic>
        <p:nvPicPr>
          <p:cNvPr id="1018885" name="Picture 5" descr="07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057275"/>
            <a:ext cx="8440738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1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7–</a:t>
            </a:r>
            <a:fld id="{99B4490C-91A9-4CF1-B1C1-165E51308B3D}" type="slidenum">
              <a:rPr lang="en-US" sz="900" smtClean="0"/>
              <a:pPr eaLnBrk="1" hangingPunct="1"/>
              <a:t>27</a:t>
            </a:fld>
            <a:endParaRPr lang="en-US" sz="900" smtClean="0"/>
          </a:p>
        </p:txBody>
      </p:sp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Structured Interviews (cont’d)</a:t>
            </a:r>
          </a:p>
        </p:txBody>
      </p:sp>
      <p:grpSp>
        <p:nvGrpSpPr>
          <p:cNvPr id="1076227" name="Group 3"/>
          <p:cNvGrpSpPr>
            <a:grpSpLocks/>
          </p:cNvGrpSpPr>
          <p:nvPr/>
        </p:nvGrpSpPr>
        <p:grpSpPr bwMode="auto">
          <a:xfrm>
            <a:off x="228600" y="1530350"/>
            <a:ext cx="8686800" cy="3797300"/>
            <a:chOff x="144" y="964"/>
            <a:chExt cx="5472" cy="2392"/>
          </a:xfrm>
        </p:grpSpPr>
        <p:pic>
          <p:nvPicPr>
            <p:cNvPr id="39942" name="Picture 4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964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3" name="Text Box 5"/>
            <p:cNvSpPr txBox="1">
              <a:spLocks noChangeArrowheads="1"/>
            </p:cNvSpPr>
            <p:nvPr/>
          </p:nvSpPr>
          <p:spPr bwMode="auto">
            <a:xfrm>
              <a:off x="1602" y="1303"/>
              <a:ext cx="2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Benefits of Structured Interviews</a:t>
              </a:r>
            </a:p>
          </p:txBody>
        </p:sp>
        <p:sp>
          <p:nvSpPr>
            <p:cNvPr id="39944" name="Text Box 6"/>
            <p:cNvSpPr txBox="1">
              <a:spLocks noChangeArrowheads="1"/>
            </p:cNvSpPr>
            <p:nvPr/>
          </p:nvSpPr>
          <p:spPr bwMode="auto">
            <a:xfrm>
              <a:off x="453" y="2358"/>
              <a:ext cx="1206" cy="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Obtain consistent information needed for a selection decision</a:t>
              </a:r>
            </a:p>
          </p:txBody>
        </p:sp>
        <p:sp>
          <p:nvSpPr>
            <p:cNvPr id="39945" name="Text Box 7"/>
            <p:cNvSpPr txBox="1">
              <a:spLocks noChangeArrowheads="1"/>
            </p:cNvSpPr>
            <p:nvPr/>
          </p:nvSpPr>
          <p:spPr bwMode="auto">
            <a:xfrm>
              <a:off x="2178" y="2339"/>
              <a:ext cx="1382" cy="6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Are more reliable and valid than other interview formats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  <p:sp>
          <p:nvSpPr>
            <p:cNvPr id="39946" name="Text Box 8"/>
            <p:cNvSpPr txBox="1">
              <a:spLocks noChangeArrowheads="1"/>
            </p:cNvSpPr>
            <p:nvPr/>
          </p:nvSpPr>
          <p:spPr bwMode="auto">
            <a:xfrm>
              <a:off x="4021" y="2332"/>
              <a:ext cx="1262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Meet federal EEO guidelines for the selection process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7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7–</a:t>
            </a:r>
            <a:fld id="{B200776F-0259-4E35-B8E3-A26E6A8FC778}" type="slidenum">
              <a:rPr lang="en-US" sz="900" smtClean="0"/>
              <a:pPr eaLnBrk="1" hangingPunct="1"/>
              <a:t>28</a:t>
            </a:fld>
            <a:endParaRPr lang="en-US" sz="900" smtClean="0"/>
          </a:p>
        </p:txBody>
      </p:sp>
      <p:sp>
        <p:nvSpPr>
          <p:cNvPr id="108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Less Structured Interviews</a:t>
            </a:r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Nondirective Interview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Questions are developed from the answers to previous questions.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Possibility of not obtaining needed information.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Information obtained may not be not job-related or comparable to that obtained from other applicants.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Stress Interviews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An interview designed to create anxiety and put pressure on an applicant to see how the person responds.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7–</a:t>
            </a:r>
            <a:fld id="{EED94D35-8203-484F-B04C-2F970F1CCB5C}" type="slidenum">
              <a:rPr lang="en-US" sz="900" smtClean="0"/>
              <a:pPr eaLnBrk="1" hangingPunct="1"/>
              <a:t>29</a:t>
            </a:fld>
            <a:endParaRPr lang="en-US" sz="900" smtClean="0"/>
          </a:p>
        </p:txBody>
      </p:sp>
      <p:sp>
        <p:nvSpPr>
          <p:cNvPr id="112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Other Interview Formats</a:t>
            </a:r>
          </a:p>
        </p:txBody>
      </p:sp>
      <p:sp>
        <p:nvSpPr>
          <p:cNvPr id="112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Panel Interview</a:t>
            </a:r>
          </a:p>
          <a:p>
            <a:pPr lvl="1" eaLnBrk="1" hangingPunct="1">
              <a:defRPr/>
            </a:pPr>
            <a:r>
              <a:rPr lang="en-US" smtClean="0"/>
              <a:t>Interview in which several interviewers meet with candidate at the same time.</a:t>
            </a:r>
          </a:p>
          <a:p>
            <a:pPr eaLnBrk="1" hangingPunct="1">
              <a:defRPr/>
            </a:pPr>
            <a:r>
              <a:rPr lang="en-US" smtClean="0"/>
              <a:t>Team Interview</a:t>
            </a:r>
          </a:p>
          <a:p>
            <a:pPr lvl="1" eaLnBrk="1" hangingPunct="1">
              <a:defRPr/>
            </a:pPr>
            <a:r>
              <a:rPr lang="en-US" smtClean="0"/>
              <a:t>Interview in which applicants are interviewed by the team members with whom they will work.</a:t>
            </a:r>
          </a:p>
        </p:txBody>
      </p:sp>
      <p:pic>
        <p:nvPicPr>
          <p:cNvPr id="41990" name="Picture 8" descr="MC90009034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4111625"/>
            <a:ext cx="2757488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7–</a:t>
            </a:r>
            <a:fld id="{557EA4DB-D69B-4A0B-BD1D-91B0083DB57E}" type="slidenum">
              <a:rPr lang="en-US" sz="900" smtClean="0"/>
              <a:pPr eaLnBrk="1" hangingPunct="1"/>
              <a:t>3</a:t>
            </a:fld>
            <a:endParaRPr lang="en-US" sz="900" smtClean="0"/>
          </a:p>
        </p:txBody>
      </p:sp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Applicant Knowledge, Skills, and Abilities</a:t>
            </a:r>
          </a:p>
        </p:txBody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050925"/>
            <a:ext cx="81026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Person-Job Fit</a:t>
            </a:r>
          </a:p>
          <a:p>
            <a:pPr lvl="1" eaLnBrk="1" hangingPunct="1">
              <a:defRPr/>
            </a:pPr>
            <a:r>
              <a:rPr lang="en-US" smtClean="0"/>
              <a:t>Matching the knowledge, skills and abilities (KSAs) of people to the characteristics of jobs (tasks, duties and responsibilities</a:t>
            </a:r>
            <a:r>
              <a:rPr lang="en-US" smtClean="0">
                <a:cs typeface="Arial" charset="0"/>
              </a:rPr>
              <a:t>–TDRs</a:t>
            </a:r>
            <a:r>
              <a:rPr lang="en-US" smtClean="0"/>
              <a:t>).</a:t>
            </a:r>
          </a:p>
          <a:p>
            <a:pPr lvl="1" eaLnBrk="1" hangingPunct="1">
              <a:defRPr/>
            </a:pPr>
            <a:r>
              <a:rPr lang="en-US" smtClean="0"/>
              <a:t>Benefits of person-job fit:</a:t>
            </a:r>
          </a:p>
          <a:p>
            <a:pPr lvl="2" eaLnBrk="1" hangingPunct="1">
              <a:defRPr/>
            </a:pPr>
            <a:r>
              <a:rPr lang="en-US" smtClean="0"/>
              <a:t>Higher employee performance</a:t>
            </a:r>
          </a:p>
          <a:p>
            <a:pPr lvl="2" eaLnBrk="1" hangingPunct="1">
              <a:defRPr/>
            </a:pPr>
            <a:r>
              <a:rPr lang="en-US" smtClean="0"/>
              <a:t>Lower turnover and absenteeism</a:t>
            </a:r>
          </a:p>
          <a:p>
            <a:pPr eaLnBrk="1" hangingPunct="1">
              <a:defRPr/>
            </a:pPr>
            <a:r>
              <a:rPr lang="en-US" smtClean="0"/>
              <a:t>Person-Organization Fit</a:t>
            </a:r>
          </a:p>
          <a:p>
            <a:pPr lvl="1" eaLnBrk="1" hangingPunct="1">
              <a:defRPr/>
            </a:pPr>
            <a:r>
              <a:rPr lang="en-US" smtClean="0"/>
              <a:t>The congruence between individuals and organizational factors.</a:t>
            </a:r>
          </a:p>
        </p:txBody>
      </p:sp>
      <p:sp>
        <p:nvSpPr>
          <p:cNvPr id="1035268" name="Text Box 4"/>
          <p:cNvSpPr txBox="1">
            <a:spLocks noChangeArrowheads="1"/>
          </p:cNvSpPr>
          <p:nvPr/>
        </p:nvSpPr>
        <p:spPr bwMode="gray">
          <a:xfrm>
            <a:off x="1676400" y="5592763"/>
            <a:ext cx="5791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0" anchor="ctr"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KSAs = TDRs = Job Success?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5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7–</a:t>
            </a:r>
            <a:fld id="{87CD8BA9-8088-4116-B687-730249C84C38}" type="slidenum">
              <a:rPr lang="en-US" sz="900" smtClean="0"/>
              <a:pPr eaLnBrk="1" hangingPunct="1"/>
              <a:t>30</a:t>
            </a:fld>
            <a:endParaRPr lang="en-US" sz="900" smtClean="0"/>
          </a:p>
        </p:txBody>
      </p:sp>
      <p:sp>
        <p:nvSpPr>
          <p:cNvPr id="108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Who Conducts Interviews?</a:t>
            </a:r>
          </a:p>
        </p:txBody>
      </p:sp>
      <p:grpSp>
        <p:nvGrpSpPr>
          <p:cNvPr id="1084419" name="Group 3"/>
          <p:cNvGrpSpPr>
            <a:grpSpLocks/>
          </p:cNvGrpSpPr>
          <p:nvPr/>
        </p:nvGrpSpPr>
        <p:grpSpPr bwMode="auto">
          <a:xfrm>
            <a:off x="347663" y="1428750"/>
            <a:ext cx="8448675" cy="4000500"/>
            <a:chOff x="208" y="720"/>
            <a:chExt cx="5322" cy="2520"/>
          </a:xfrm>
        </p:grpSpPr>
        <p:pic>
          <p:nvPicPr>
            <p:cNvPr id="43014" name="Picture 4" descr="01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" y="720"/>
              <a:ext cx="5322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5" name="Text Box 5"/>
            <p:cNvSpPr txBox="1">
              <a:spLocks noChangeArrowheads="1"/>
            </p:cNvSpPr>
            <p:nvPr/>
          </p:nvSpPr>
          <p:spPr bwMode="auto">
            <a:xfrm>
              <a:off x="2304" y="1150"/>
              <a:ext cx="11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Interviewers</a:t>
              </a:r>
            </a:p>
          </p:txBody>
        </p:sp>
        <p:sp>
          <p:nvSpPr>
            <p:cNvPr id="43016" name="Text Box 6"/>
            <p:cNvSpPr txBox="1">
              <a:spLocks noChangeArrowheads="1"/>
            </p:cNvSpPr>
            <p:nvPr/>
          </p:nvSpPr>
          <p:spPr bwMode="auto">
            <a:xfrm>
              <a:off x="518" y="2497"/>
              <a:ext cx="9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Individuals</a:t>
              </a:r>
            </a:p>
          </p:txBody>
        </p:sp>
        <p:sp>
          <p:nvSpPr>
            <p:cNvPr id="43017" name="Text Box 7"/>
            <p:cNvSpPr txBox="1">
              <a:spLocks noChangeArrowheads="1"/>
            </p:cNvSpPr>
            <p:nvPr/>
          </p:nvSpPr>
          <p:spPr bwMode="auto">
            <a:xfrm>
              <a:off x="1740" y="2430"/>
              <a:ext cx="97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Individuals Sequentially</a:t>
              </a:r>
            </a:p>
          </p:txBody>
        </p:sp>
        <p:sp>
          <p:nvSpPr>
            <p:cNvPr id="43018" name="Text Box 8"/>
            <p:cNvSpPr txBox="1">
              <a:spLocks noChangeArrowheads="1"/>
            </p:cNvSpPr>
            <p:nvPr/>
          </p:nvSpPr>
          <p:spPr bwMode="auto">
            <a:xfrm>
              <a:off x="3073" y="2431"/>
              <a:ext cx="91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Panel Interview</a:t>
              </a:r>
            </a:p>
          </p:txBody>
        </p:sp>
        <p:sp>
          <p:nvSpPr>
            <p:cNvPr id="43019" name="Text Box 9"/>
            <p:cNvSpPr txBox="1">
              <a:spLocks noChangeArrowheads="1"/>
            </p:cNvSpPr>
            <p:nvPr/>
          </p:nvSpPr>
          <p:spPr bwMode="auto">
            <a:xfrm>
              <a:off x="4292" y="2431"/>
              <a:ext cx="92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Team Interview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8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7–</a:t>
            </a:r>
            <a:fld id="{2D6ECA3A-6F4C-4108-895C-DA5F81C8612B}" type="slidenum">
              <a:rPr lang="en-US" sz="900" smtClean="0"/>
              <a:pPr eaLnBrk="1" hangingPunct="1"/>
              <a:t>31</a:t>
            </a:fld>
            <a:endParaRPr lang="en-US" sz="900" smtClean="0"/>
          </a:p>
        </p:txBody>
      </p:sp>
      <p:sp>
        <p:nvSpPr>
          <p:cNvPr id="108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Effective Interviewing</a:t>
            </a:r>
          </a:p>
        </p:txBody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050925"/>
            <a:ext cx="8102600" cy="73183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Conducting an Effective Interview</a:t>
            </a:r>
          </a:p>
        </p:txBody>
      </p:sp>
      <p:grpSp>
        <p:nvGrpSpPr>
          <p:cNvPr id="1086468" name="Group 4"/>
          <p:cNvGrpSpPr>
            <a:grpSpLocks/>
          </p:cNvGrpSpPr>
          <p:nvPr/>
        </p:nvGrpSpPr>
        <p:grpSpPr bwMode="auto">
          <a:xfrm>
            <a:off x="1006475" y="1508125"/>
            <a:ext cx="7223125" cy="1920875"/>
            <a:chOff x="518" y="2123"/>
            <a:chExt cx="4781" cy="901"/>
          </a:xfrm>
        </p:grpSpPr>
        <p:grpSp>
          <p:nvGrpSpPr>
            <p:cNvPr id="44040" name="Group 5"/>
            <p:cNvGrpSpPr>
              <a:grpSpLocks/>
            </p:cNvGrpSpPr>
            <p:nvPr/>
          </p:nvGrpSpPr>
          <p:grpSpPr bwMode="auto">
            <a:xfrm>
              <a:off x="518" y="2136"/>
              <a:ext cx="1483" cy="864"/>
              <a:chOff x="403" y="1983"/>
              <a:chExt cx="1483" cy="1091"/>
            </a:xfrm>
          </p:grpSpPr>
          <p:pic>
            <p:nvPicPr>
              <p:cNvPr id="44049" name="Picture 6" descr="BluBox0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" y="1983"/>
                <a:ext cx="1483" cy="1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050" name="Text Box 7"/>
              <p:cNvSpPr txBox="1">
                <a:spLocks noChangeArrowheads="1"/>
              </p:cNvSpPr>
              <p:nvPr/>
            </p:nvSpPr>
            <p:spPr bwMode="auto">
              <a:xfrm>
                <a:off x="500" y="2155"/>
                <a:ext cx="1209" cy="5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US" sz="1800" b="1">
                    <a:latin typeface="Trebuchet MS" pitchFamily="34" charset="0"/>
                  </a:rPr>
                  <a:t>Plan the Interview</a:t>
                </a:r>
              </a:p>
            </p:txBody>
          </p:sp>
        </p:grpSp>
        <p:grpSp>
          <p:nvGrpSpPr>
            <p:cNvPr id="44041" name="Group 8"/>
            <p:cNvGrpSpPr>
              <a:grpSpLocks/>
            </p:cNvGrpSpPr>
            <p:nvPr/>
          </p:nvGrpSpPr>
          <p:grpSpPr bwMode="auto">
            <a:xfrm>
              <a:off x="2153" y="2123"/>
              <a:ext cx="1550" cy="901"/>
              <a:chOff x="2038" y="1987"/>
              <a:chExt cx="1550" cy="1067"/>
            </a:xfrm>
          </p:grpSpPr>
          <p:pic>
            <p:nvPicPr>
              <p:cNvPr id="44047" name="Picture 9" descr="GrnBox0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8" y="1987"/>
                <a:ext cx="1550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048" name="Text Box 10"/>
              <p:cNvSpPr txBox="1">
                <a:spLocks noChangeArrowheads="1"/>
              </p:cNvSpPr>
              <p:nvPr/>
            </p:nvSpPr>
            <p:spPr bwMode="auto">
              <a:xfrm>
                <a:off x="2161" y="2155"/>
                <a:ext cx="1209" cy="5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US" sz="1800" b="1">
                    <a:latin typeface="Trebuchet MS" pitchFamily="34" charset="0"/>
                  </a:rPr>
                  <a:t>Control the Interview</a:t>
                </a:r>
              </a:p>
            </p:txBody>
          </p:sp>
        </p:grpSp>
        <p:grpSp>
          <p:nvGrpSpPr>
            <p:cNvPr id="44042" name="Group 11"/>
            <p:cNvGrpSpPr>
              <a:grpSpLocks/>
            </p:cNvGrpSpPr>
            <p:nvPr/>
          </p:nvGrpSpPr>
          <p:grpSpPr bwMode="auto">
            <a:xfrm>
              <a:off x="3859" y="2160"/>
              <a:ext cx="1440" cy="820"/>
              <a:chOff x="3686" y="2046"/>
              <a:chExt cx="1440" cy="940"/>
            </a:xfrm>
          </p:grpSpPr>
          <p:pic>
            <p:nvPicPr>
              <p:cNvPr id="44045" name="Picture 12" descr="OrgBox0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6" y="2046"/>
                <a:ext cx="1440" cy="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046" name="Text Box 13"/>
              <p:cNvSpPr txBox="1">
                <a:spLocks noChangeArrowheads="1"/>
              </p:cNvSpPr>
              <p:nvPr/>
            </p:nvSpPr>
            <p:spPr bwMode="auto">
              <a:xfrm>
                <a:off x="3820" y="2155"/>
                <a:ext cx="1094" cy="5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US" sz="1800" b="1">
                    <a:latin typeface="Trebuchet MS" pitchFamily="34" charset="0"/>
                  </a:rPr>
                  <a:t>Use Effective Questioning Techniques</a:t>
                </a:r>
              </a:p>
            </p:txBody>
          </p:sp>
        </p:grpSp>
        <p:pic>
          <p:nvPicPr>
            <p:cNvPr id="44043" name="Picture 14" descr="010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12"/>
            <a:stretch>
              <a:fillRect/>
            </a:stretch>
          </p:blipFill>
          <p:spPr bwMode="auto">
            <a:xfrm>
              <a:off x="3585" y="2471"/>
              <a:ext cx="34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4" name="Picture 15" descr="010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12"/>
            <a:stretch>
              <a:fillRect/>
            </a:stretch>
          </p:blipFill>
          <p:spPr bwMode="auto">
            <a:xfrm>
              <a:off x="1887" y="2471"/>
              <a:ext cx="34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86480" name="Rectangle 16"/>
          <p:cNvSpPr>
            <a:spLocks noChangeArrowheads="1"/>
          </p:cNvSpPr>
          <p:nvPr/>
        </p:nvSpPr>
        <p:spPr bwMode="auto">
          <a:xfrm>
            <a:off x="549275" y="3063875"/>
            <a:ext cx="8102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2250" indent="-222250">
              <a:spcBef>
                <a:spcPct val="20000"/>
              </a:spcBef>
              <a:buClr>
                <a:srgbClr val="993300"/>
              </a:buClr>
              <a:buFontTx/>
              <a:buChar char="•"/>
              <a:defRPr/>
            </a:pPr>
            <a:r>
              <a:rPr lang="en-US" sz="280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Questions to Avoid:</a:t>
            </a:r>
          </a:p>
          <a:p>
            <a:pPr marL="625475" lvl="1" indent="-284163">
              <a:spcBef>
                <a:spcPct val="20000"/>
              </a:spcBef>
              <a:buClr>
                <a:srgbClr val="336699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Yes/No questions</a:t>
            </a:r>
          </a:p>
          <a:p>
            <a:pPr marL="625475" lvl="1" indent="-284163">
              <a:spcBef>
                <a:spcPct val="20000"/>
              </a:spcBef>
              <a:buClr>
                <a:srgbClr val="336699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Obvious questions</a:t>
            </a:r>
          </a:p>
          <a:p>
            <a:pPr marL="625475" lvl="1" indent="-284163">
              <a:spcBef>
                <a:spcPct val="20000"/>
              </a:spcBef>
              <a:buClr>
                <a:srgbClr val="336699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Questions that rarely produce a true answer</a:t>
            </a:r>
          </a:p>
          <a:p>
            <a:pPr marL="625475" lvl="1" indent="-284163">
              <a:spcBef>
                <a:spcPct val="20000"/>
              </a:spcBef>
              <a:buClr>
                <a:srgbClr val="336699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Leading questions</a:t>
            </a:r>
          </a:p>
          <a:p>
            <a:pPr marL="625475" lvl="1" indent="-284163">
              <a:spcBef>
                <a:spcPct val="20000"/>
              </a:spcBef>
              <a:buClr>
                <a:srgbClr val="336699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Illegal questions</a:t>
            </a:r>
          </a:p>
          <a:p>
            <a:pPr marL="625475" lvl="1" indent="-284163">
              <a:spcBef>
                <a:spcPct val="20000"/>
              </a:spcBef>
              <a:buClr>
                <a:srgbClr val="336699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Questions that are not job related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8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86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648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7–</a:t>
            </a:r>
            <a:fld id="{755D402A-3A97-4A01-9D8B-34B594167E9A}" type="slidenum">
              <a:rPr lang="en-US" sz="900" smtClean="0"/>
              <a:pPr eaLnBrk="1" hangingPunct="1"/>
              <a:t>32</a:t>
            </a:fld>
            <a:endParaRPr lang="en-US" sz="900" smtClean="0"/>
          </a:p>
        </p:txBody>
      </p:sp>
      <p:sp>
        <p:nvSpPr>
          <p:cNvPr id="45060" name="Line 2"/>
          <p:cNvSpPr>
            <a:spLocks noChangeShapeType="1"/>
          </p:cNvSpPr>
          <p:nvPr/>
        </p:nvSpPr>
        <p:spPr bwMode="auto">
          <a:xfrm>
            <a:off x="460375" y="1600200"/>
            <a:ext cx="2282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61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2300287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7–8</a:t>
            </a:r>
          </a:p>
        </p:txBody>
      </p:sp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365125" y="777875"/>
            <a:ext cx="26527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Questions Commonly Asked in Selection Interviews</a:t>
            </a:r>
          </a:p>
        </p:txBody>
      </p:sp>
      <p:pic>
        <p:nvPicPr>
          <p:cNvPr id="1020933" name="Picture 5" descr="07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0"/>
            <a:ext cx="41592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0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0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0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0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7–</a:t>
            </a:r>
            <a:fld id="{D5A51F0B-7A7E-4CB5-A986-B3E3A857B527}" type="slidenum">
              <a:rPr lang="en-US" sz="900" smtClean="0"/>
              <a:pPr eaLnBrk="1" hangingPunct="1"/>
              <a:t>33</a:t>
            </a:fld>
            <a:endParaRPr lang="en-US" sz="900" smtClean="0"/>
          </a:p>
        </p:txBody>
      </p:sp>
      <p:sp>
        <p:nvSpPr>
          <p:cNvPr id="108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Problems in the Interview</a:t>
            </a:r>
          </a:p>
        </p:txBody>
      </p:sp>
      <p:grpSp>
        <p:nvGrpSpPr>
          <p:cNvPr id="1088515" name="Group 3"/>
          <p:cNvGrpSpPr>
            <a:grpSpLocks/>
          </p:cNvGrpSpPr>
          <p:nvPr/>
        </p:nvGrpSpPr>
        <p:grpSpPr bwMode="auto">
          <a:xfrm>
            <a:off x="1006475" y="1050925"/>
            <a:ext cx="7132638" cy="5105400"/>
            <a:chOff x="576" y="820"/>
            <a:chExt cx="4493" cy="3216"/>
          </a:xfrm>
        </p:grpSpPr>
        <p:pic>
          <p:nvPicPr>
            <p:cNvPr id="46086" name="Picture 4" descr="010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820"/>
              <a:ext cx="4493" cy="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7" name="Text Box 5"/>
            <p:cNvSpPr txBox="1">
              <a:spLocks noChangeArrowheads="1"/>
            </p:cNvSpPr>
            <p:nvPr/>
          </p:nvSpPr>
          <p:spPr bwMode="auto">
            <a:xfrm>
              <a:off x="794" y="1129"/>
              <a:ext cx="18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/>
                <a:t>Snap Judgments</a:t>
              </a:r>
            </a:p>
          </p:txBody>
        </p:sp>
        <p:sp>
          <p:nvSpPr>
            <p:cNvPr id="46088" name="Text Box 6"/>
            <p:cNvSpPr txBox="1">
              <a:spLocks noChangeArrowheads="1"/>
            </p:cNvSpPr>
            <p:nvPr/>
          </p:nvSpPr>
          <p:spPr bwMode="auto">
            <a:xfrm>
              <a:off x="806" y="1738"/>
              <a:ext cx="18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/>
                <a:t>Negative Emphasis</a:t>
              </a:r>
            </a:p>
          </p:txBody>
        </p:sp>
        <p:sp>
          <p:nvSpPr>
            <p:cNvPr id="46089" name="Text Box 7"/>
            <p:cNvSpPr txBox="1">
              <a:spLocks noChangeArrowheads="1"/>
            </p:cNvSpPr>
            <p:nvPr/>
          </p:nvSpPr>
          <p:spPr bwMode="auto">
            <a:xfrm>
              <a:off x="806" y="2328"/>
              <a:ext cx="18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/>
                <a:t>Halo Effect</a:t>
              </a:r>
            </a:p>
          </p:txBody>
        </p:sp>
        <p:sp>
          <p:nvSpPr>
            <p:cNvPr id="46090" name="Text Box 8"/>
            <p:cNvSpPr txBox="1">
              <a:spLocks noChangeArrowheads="1"/>
            </p:cNvSpPr>
            <p:nvPr/>
          </p:nvSpPr>
          <p:spPr bwMode="auto">
            <a:xfrm>
              <a:off x="806" y="2863"/>
              <a:ext cx="18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/>
                <a:t>Biases and Stereotyping</a:t>
              </a:r>
            </a:p>
          </p:txBody>
        </p:sp>
        <p:sp>
          <p:nvSpPr>
            <p:cNvPr id="46091" name="Text Box 9"/>
            <p:cNvSpPr txBox="1">
              <a:spLocks noChangeArrowheads="1"/>
            </p:cNvSpPr>
            <p:nvPr/>
          </p:nvSpPr>
          <p:spPr bwMode="auto">
            <a:xfrm>
              <a:off x="806" y="3428"/>
              <a:ext cx="18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/>
                <a:t>Cultural Noise</a:t>
              </a:r>
            </a:p>
          </p:txBody>
        </p:sp>
        <p:sp>
          <p:nvSpPr>
            <p:cNvPr id="46092" name="Text Box 10"/>
            <p:cNvSpPr txBox="1">
              <a:spLocks noChangeArrowheads="1"/>
            </p:cNvSpPr>
            <p:nvPr/>
          </p:nvSpPr>
          <p:spPr bwMode="auto">
            <a:xfrm>
              <a:off x="3456" y="2126"/>
              <a:ext cx="121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/>
                <a:t>Poor Interviewing Techniques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8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7–</a:t>
            </a:r>
            <a:fld id="{40118177-62B1-4DE4-821E-28335D3F3006}" type="slidenum">
              <a:rPr lang="en-US" sz="900" smtClean="0"/>
              <a:pPr eaLnBrk="1" hangingPunct="1"/>
              <a:t>34</a:t>
            </a:fld>
            <a:endParaRPr lang="en-US" sz="900" smtClean="0"/>
          </a:p>
        </p:txBody>
      </p:sp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Background Investigations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 smtClean="0"/>
              <a:t>Negligent Hiring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Occurs when an employer fails to check the background of an employee who injures someone.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Employers are liable for employees’ actions.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en-US" smtClean="0"/>
              <a:t>Negligent Retention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Occurs when an employer is aware an employee may be unfit for employment, continues to employ the person, and the person injures someone.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7–</a:t>
            </a:r>
            <a:fld id="{87FB690D-905E-4362-A8DA-68624F4D526B}" type="slidenum">
              <a:rPr lang="en-US" sz="900" smtClean="0"/>
              <a:pPr eaLnBrk="1" hangingPunct="1"/>
              <a:t>35</a:t>
            </a:fld>
            <a:endParaRPr lang="en-US" sz="900" smtClean="0"/>
          </a:p>
        </p:txBody>
      </p:sp>
      <p:sp>
        <p:nvSpPr>
          <p:cNvPr id="109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Background Investigation (cont’d)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mtClean="0"/>
              <a:t>Fair Credit Reporting Act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Requires disclosure of a credit check.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Requires written consent of applicant.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Requires copy of report be given to the applicant.</a:t>
            </a:r>
          </a:p>
        </p:txBody>
      </p:sp>
      <p:pic>
        <p:nvPicPr>
          <p:cNvPr id="48134" name="Picture 4" descr="bd19925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94125"/>
            <a:ext cx="3617913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7–</a:t>
            </a:r>
            <a:fld id="{DD7D2B80-D74E-42FA-9D69-2ADCB035982C}" type="slidenum">
              <a:rPr lang="en-US" sz="900" smtClean="0"/>
              <a:pPr eaLnBrk="1" hangingPunct="1"/>
              <a:t>36</a:t>
            </a:fld>
            <a:endParaRPr lang="en-US" sz="900" smtClean="0"/>
          </a:p>
        </p:txBody>
      </p:sp>
      <p:sp>
        <p:nvSpPr>
          <p:cNvPr id="109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Medical Examinations and Inquires</a:t>
            </a:r>
          </a:p>
        </p:txBody>
      </p:sp>
      <p:sp>
        <p:nvSpPr>
          <p:cNvPr id="109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American With Disabilities Act (ADA)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Prohibits pre-employment medical exams.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Prohibits rejecting persons for disabilities or asking disability-related questions until after a conditional job offer is made.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Drug Testing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Use of drug testing in the selection process is increasing.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Tests must be monitored to protect integrity of results.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7–</a:t>
            </a:r>
            <a:fld id="{E2A716C8-FE49-4B5C-B55A-C3302092E748}" type="slidenum">
              <a:rPr lang="en-US" sz="900" smtClean="0"/>
              <a:pPr eaLnBrk="1" hangingPunct="1"/>
              <a:t>37</a:t>
            </a:fld>
            <a:endParaRPr lang="en-US" sz="900" smtClean="0"/>
          </a:p>
        </p:txBody>
      </p:sp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References</a:t>
            </a:r>
          </a:p>
        </p:txBody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Questions to Ask:</a:t>
            </a:r>
          </a:p>
          <a:p>
            <a:pPr lvl="1" eaLnBrk="1" hangingPunct="1">
              <a:defRPr/>
            </a:pPr>
            <a:r>
              <a:rPr lang="en-US" dirty="0" smtClean="0"/>
              <a:t>Dates of employment</a:t>
            </a:r>
          </a:p>
          <a:p>
            <a:pPr lvl="1" eaLnBrk="1" hangingPunct="1">
              <a:defRPr/>
            </a:pPr>
            <a:r>
              <a:rPr lang="en-US" dirty="0" smtClean="0"/>
              <a:t>Position held</a:t>
            </a:r>
          </a:p>
          <a:p>
            <a:pPr lvl="1" eaLnBrk="1" hangingPunct="1">
              <a:defRPr/>
            </a:pPr>
            <a:r>
              <a:rPr lang="en-US" dirty="0" smtClean="0"/>
              <a:t>What were the job duties?</a:t>
            </a:r>
          </a:p>
          <a:p>
            <a:pPr lvl="1" eaLnBrk="1" hangingPunct="1">
              <a:defRPr/>
            </a:pPr>
            <a:r>
              <a:rPr lang="en-US" dirty="0" smtClean="0"/>
              <a:t>What </a:t>
            </a:r>
            <a:r>
              <a:rPr lang="en-US" dirty="0" smtClean="0"/>
              <a:t>strengths/weaknesses did </a:t>
            </a:r>
            <a:r>
              <a:rPr lang="en-US" dirty="0" smtClean="0"/>
              <a:t>you observe?</a:t>
            </a:r>
          </a:p>
          <a:p>
            <a:pPr lvl="1" eaLnBrk="1" hangingPunct="1">
              <a:defRPr/>
            </a:pPr>
            <a:r>
              <a:rPr lang="en-US" dirty="0" smtClean="0"/>
              <a:t>Were </a:t>
            </a:r>
            <a:r>
              <a:rPr lang="en-US" dirty="0" smtClean="0"/>
              <a:t>there any problems?</a:t>
            </a:r>
          </a:p>
          <a:p>
            <a:pPr lvl="1" eaLnBrk="1" hangingPunct="1">
              <a:defRPr/>
            </a:pPr>
            <a:r>
              <a:rPr lang="en-US" dirty="0" smtClean="0"/>
              <a:t>Would you rehire?</a:t>
            </a:r>
          </a:p>
        </p:txBody>
      </p:sp>
      <p:pic>
        <p:nvPicPr>
          <p:cNvPr id="50182" name="Picture 5" descr="pe0105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509963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7–</a:t>
            </a:r>
            <a:fld id="{7B6CBF16-C369-4B21-8DF2-67ADC03C8339}" type="slidenum">
              <a:rPr lang="en-US" sz="900" smtClean="0"/>
              <a:pPr eaLnBrk="1" hangingPunct="1"/>
              <a:t>38</a:t>
            </a:fld>
            <a:endParaRPr lang="en-US" sz="900" smtClean="0"/>
          </a:p>
        </p:txBody>
      </p:sp>
      <p:sp>
        <p:nvSpPr>
          <p:cNvPr id="109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Making the Job Offer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mtClean="0"/>
              <a:t>Offer Guidelines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Formalize the offer with a letter to the applicant clearly stating the terms and conditions of employment.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Avoid vague, general statements and promises.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Require return of a signed acceptance of the offer.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7–</a:t>
            </a:r>
            <a:fld id="{0557EC76-E151-44A1-A7BF-AE7106CBA3ED}" type="slidenum">
              <a:rPr lang="en-US" sz="900" smtClean="0"/>
              <a:pPr eaLnBrk="1" hangingPunct="1"/>
              <a:t>39</a:t>
            </a:fld>
            <a:endParaRPr lang="en-US" sz="900" smtClean="0"/>
          </a:p>
        </p:txBody>
      </p:sp>
      <p:sp>
        <p:nvSpPr>
          <p:cNvPr id="110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Global Staffing Issues</a:t>
            </a:r>
          </a:p>
        </p:txBody>
      </p:sp>
      <p:grpSp>
        <p:nvGrpSpPr>
          <p:cNvPr id="1100803" name="Group 3"/>
          <p:cNvGrpSpPr>
            <a:grpSpLocks/>
          </p:cNvGrpSpPr>
          <p:nvPr/>
        </p:nvGrpSpPr>
        <p:grpSpPr bwMode="auto">
          <a:xfrm>
            <a:off x="246063" y="1460500"/>
            <a:ext cx="8686800" cy="3797300"/>
            <a:chOff x="155" y="920"/>
            <a:chExt cx="5472" cy="2392"/>
          </a:xfrm>
        </p:grpSpPr>
        <p:pic>
          <p:nvPicPr>
            <p:cNvPr id="52230" name="Picture 4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1" name="Text Box 5"/>
            <p:cNvSpPr txBox="1">
              <a:spLocks noChangeArrowheads="1"/>
            </p:cNvSpPr>
            <p:nvPr/>
          </p:nvSpPr>
          <p:spPr bwMode="auto">
            <a:xfrm>
              <a:off x="1613" y="1250"/>
              <a:ext cx="25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Types of Global Employees</a:t>
              </a:r>
            </a:p>
          </p:txBody>
        </p:sp>
        <p:sp>
          <p:nvSpPr>
            <p:cNvPr id="52232" name="Text Box 6"/>
            <p:cNvSpPr txBox="1">
              <a:spLocks noChangeArrowheads="1"/>
            </p:cNvSpPr>
            <p:nvPr/>
          </p:nvSpPr>
          <p:spPr bwMode="auto">
            <a:xfrm>
              <a:off x="464" y="2506"/>
              <a:ext cx="12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Expatriates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  <p:sp>
          <p:nvSpPr>
            <p:cNvPr id="52233" name="Text Box 7"/>
            <p:cNvSpPr txBox="1">
              <a:spLocks noChangeArrowheads="1"/>
            </p:cNvSpPr>
            <p:nvPr/>
          </p:nvSpPr>
          <p:spPr bwMode="auto">
            <a:xfrm>
              <a:off x="2183" y="2419"/>
              <a:ext cx="138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Host-Country Nationals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  <p:sp>
          <p:nvSpPr>
            <p:cNvPr id="52234" name="Text Box 8"/>
            <p:cNvSpPr txBox="1">
              <a:spLocks noChangeArrowheads="1"/>
            </p:cNvSpPr>
            <p:nvPr/>
          </p:nvSpPr>
          <p:spPr bwMode="auto">
            <a:xfrm>
              <a:off x="4032" y="2420"/>
              <a:ext cx="126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Third-Country Nationals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00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7–</a:t>
            </a:r>
            <a:fld id="{707E02DC-B3D3-4626-955C-FB5BC9356CB6}" type="slidenum">
              <a:rPr lang="en-US" sz="900" smtClean="0"/>
              <a:pPr eaLnBrk="1" hangingPunct="1"/>
              <a:t>4</a:t>
            </a:fld>
            <a:endParaRPr lang="en-US" sz="900" smtClean="0"/>
          </a:p>
        </p:txBody>
      </p:sp>
      <p:sp>
        <p:nvSpPr>
          <p:cNvPr id="11069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Person/Job Fit Mismatches</a:t>
            </a:r>
          </a:p>
        </p:txBody>
      </p:sp>
      <p:grpSp>
        <p:nvGrpSpPr>
          <p:cNvPr id="1106957" name="Group 13"/>
          <p:cNvGrpSpPr>
            <a:grpSpLocks/>
          </p:cNvGrpSpPr>
          <p:nvPr/>
        </p:nvGrpSpPr>
        <p:grpSpPr bwMode="auto">
          <a:xfrm>
            <a:off x="1646238" y="1098550"/>
            <a:ext cx="6246812" cy="5165725"/>
            <a:chOff x="791" y="692"/>
            <a:chExt cx="4181" cy="3369"/>
          </a:xfrm>
        </p:grpSpPr>
        <p:pic>
          <p:nvPicPr>
            <p:cNvPr id="16390" name="Picture 14" descr="010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" y="692"/>
              <a:ext cx="4181" cy="3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1" name="Text Box 15"/>
            <p:cNvSpPr txBox="1">
              <a:spLocks noChangeArrowheads="1"/>
            </p:cNvSpPr>
            <p:nvPr/>
          </p:nvSpPr>
          <p:spPr bwMode="auto">
            <a:xfrm>
              <a:off x="1498" y="1012"/>
              <a:ext cx="921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Skills/job qualifications</a:t>
              </a:r>
            </a:p>
          </p:txBody>
        </p:sp>
        <p:sp>
          <p:nvSpPr>
            <p:cNvPr id="16392" name="Text Box 16"/>
            <p:cNvSpPr txBox="1">
              <a:spLocks noChangeArrowheads="1"/>
            </p:cNvSpPr>
            <p:nvPr/>
          </p:nvSpPr>
          <p:spPr bwMode="auto">
            <a:xfrm>
              <a:off x="3456" y="1012"/>
              <a:ext cx="921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Geography/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job location</a:t>
              </a:r>
            </a:p>
          </p:txBody>
        </p:sp>
        <p:sp>
          <p:nvSpPr>
            <p:cNvPr id="16393" name="Text Box 17"/>
            <p:cNvSpPr txBox="1">
              <a:spLocks noChangeArrowheads="1"/>
            </p:cNvSpPr>
            <p:nvPr/>
          </p:nvSpPr>
          <p:spPr bwMode="auto">
            <a:xfrm>
              <a:off x="3744" y="2517"/>
              <a:ext cx="964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Earnings/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expectations</a:t>
              </a:r>
            </a:p>
          </p:txBody>
        </p:sp>
        <p:sp>
          <p:nvSpPr>
            <p:cNvPr id="16394" name="Text Box 18"/>
            <p:cNvSpPr txBox="1">
              <a:spLocks noChangeArrowheads="1"/>
            </p:cNvSpPr>
            <p:nvPr/>
          </p:nvSpPr>
          <p:spPr bwMode="auto">
            <a:xfrm>
              <a:off x="1210" y="2518"/>
              <a:ext cx="988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Time/amount of work</a:t>
              </a:r>
            </a:p>
          </p:txBody>
        </p:sp>
        <p:sp>
          <p:nvSpPr>
            <p:cNvPr id="16395" name="Text Box 19"/>
            <p:cNvSpPr txBox="1">
              <a:spLocks noChangeArrowheads="1"/>
            </p:cNvSpPr>
            <p:nvPr/>
          </p:nvSpPr>
          <p:spPr bwMode="auto">
            <a:xfrm>
              <a:off x="2477" y="3348"/>
              <a:ext cx="921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Work/family</a:t>
              </a:r>
            </a:p>
          </p:txBody>
        </p:sp>
        <p:sp>
          <p:nvSpPr>
            <p:cNvPr id="16396" name="Text Box 20"/>
            <p:cNvSpPr txBox="1">
              <a:spLocks noChangeArrowheads="1"/>
            </p:cNvSpPr>
            <p:nvPr/>
          </p:nvSpPr>
          <p:spPr bwMode="auto">
            <a:xfrm>
              <a:off x="2477" y="1951"/>
              <a:ext cx="921" cy="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Mismatch Situations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06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7–</a:t>
            </a:r>
            <a:fld id="{C8F84696-41C4-4833-B220-10AD79197E05}" type="slidenum">
              <a:rPr lang="en-US" sz="900" smtClean="0"/>
              <a:pPr eaLnBrk="1" hangingPunct="1"/>
              <a:t>40</a:t>
            </a:fld>
            <a:endParaRPr lang="en-US" sz="900" smtClean="0"/>
          </a:p>
        </p:txBody>
      </p:sp>
      <p:pic>
        <p:nvPicPr>
          <p:cNvPr id="1022981" name="Picture 5" descr="07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7132638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Line 2"/>
          <p:cNvSpPr>
            <a:spLocks noChangeShapeType="1"/>
          </p:cNvSpPr>
          <p:nvPr/>
        </p:nvSpPr>
        <p:spPr bwMode="auto">
          <a:xfrm>
            <a:off x="460375" y="1600200"/>
            <a:ext cx="191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4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7–9</a:t>
            </a:r>
          </a:p>
        </p:txBody>
      </p:sp>
      <p:sp>
        <p:nvSpPr>
          <p:cNvPr id="53255" name="Text Box 4"/>
          <p:cNvSpPr txBox="1">
            <a:spLocks noChangeArrowheads="1"/>
          </p:cNvSpPr>
          <p:nvPr/>
        </p:nvSpPr>
        <p:spPr bwMode="auto">
          <a:xfrm>
            <a:off x="365125" y="744538"/>
            <a:ext cx="20129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Selection Factors </a:t>
            </a:r>
            <a:b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</a:b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for Global </a:t>
            </a:r>
            <a:b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</a:b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Employees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7–</a:t>
            </a:r>
            <a:fld id="{EDEF303D-9884-4C44-8E9E-E91588B4A1B5}" type="slidenum">
              <a:rPr lang="en-US" sz="900" smtClean="0"/>
              <a:pPr eaLnBrk="1" hangingPunct="1"/>
              <a:t>41</a:t>
            </a:fld>
            <a:endParaRPr lang="en-US" sz="900" smtClean="0"/>
          </a:p>
        </p:txBody>
      </p:sp>
      <p:sp>
        <p:nvSpPr>
          <p:cNvPr id="110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Who Is an Applicant?</a:t>
            </a:r>
          </a:p>
        </p:txBody>
      </p:sp>
      <p:sp>
        <p:nvSpPr>
          <p:cNvPr id="110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EEOC and OFCCP definition of “applicant”: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Has expressed interest through the Internet or electronically and is being considered for a specific position by the employer.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Has identified that he or she has the basic position qualifications.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Does not remove his or her interest in the position at anytime during the selection process.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Has been ranked using “hit features” by employer software or other data techniques that are not linked to assessment qualifications.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7–</a:t>
            </a:r>
            <a:fld id="{49AF6965-020A-446A-84F2-DFE811D639B5}" type="slidenum">
              <a:rPr lang="en-US" sz="900" smtClean="0"/>
              <a:pPr eaLnBrk="1" hangingPunct="1"/>
              <a:t>42</a:t>
            </a:fld>
            <a:endParaRPr lang="en-US" sz="900" smtClean="0"/>
          </a:p>
        </p:txBody>
      </p:sp>
      <p:sp>
        <p:nvSpPr>
          <p:cNvPr id="112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Legal Concerns in the Selection Process</a:t>
            </a:r>
          </a:p>
        </p:txBody>
      </p:sp>
      <p:grpSp>
        <p:nvGrpSpPr>
          <p:cNvPr id="1126403" name="Group 3"/>
          <p:cNvGrpSpPr>
            <a:grpSpLocks/>
          </p:cNvGrpSpPr>
          <p:nvPr/>
        </p:nvGrpSpPr>
        <p:grpSpPr bwMode="auto">
          <a:xfrm>
            <a:off x="246063" y="1460500"/>
            <a:ext cx="8686800" cy="3797300"/>
            <a:chOff x="155" y="920"/>
            <a:chExt cx="5472" cy="2392"/>
          </a:xfrm>
        </p:grpSpPr>
        <p:pic>
          <p:nvPicPr>
            <p:cNvPr id="55302" name="Picture 4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3" name="Text Box 5"/>
            <p:cNvSpPr txBox="1">
              <a:spLocks noChangeArrowheads="1"/>
            </p:cNvSpPr>
            <p:nvPr/>
          </p:nvSpPr>
          <p:spPr bwMode="auto">
            <a:xfrm>
              <a:off x="1613" y="1250"/>
              <a:ext cx="25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Selection Activities</a:t>
              </a:r>
            </a:p>
          </p:txBody>
        </p:sp>
        <p:sp>
          <p:nvSpPr>
            <p:cNvPr id="55304" name="Text Box 6"/>
            <p:cNvSpPr txBox="1">
              <a:spLocks noChangeArrowheads="1"/>
            </p:cNvSpPr>
            <p:nvPr/>
          </p:nvSpPr>
          <p:spPr bwMode="auto">
            <a:xfrm>
              <a:off x="464" y="2420"/>
              <a:ext cx="120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Defining Who Is an Applicant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  <p:sp>
          <p:nvSpPr>
            <p:cNvPr id="55305" name="Text Box 7"/>
            <p:cNvSpPr txBox="1">
              <a:spLocks noChangeArrowheads="1"/>
            </p:cNvSpPr>
            <p:nvPr/>
          </p:nvSpPr>
          <p:spPr bwMode="auto">
            <a:xfrm>
              <a:off x="2183" y="2419"/>
              <a:ext cx="138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Applicant Flow Documentation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  <p:sp>
          <p:nvSpPr>
            <p:cNvPr id="55306" name="Text Box 8"/>
            <p:cNvSpPr txBox="1">
              <a:spLocks noChangeArrowheads="1"/>
            </p:cNvSpPr>
            <p:nvPr/>
          </p:nvSpPr>
          <p:spPr bwMode="auto">
            <a:xfrm>
              <a:off x="4032" y="2420"/>
              <a:ext cx="126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Selection for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“Soft Skills”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2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7–</a:t>
            </a:r>
            <a:fld id="{8FD2C810-C5A5-4C51-AA42-2B5B51A5F9B3}" type="slidenum">
              <a:rPr lang="en-US" sz="900" smtClean="0"/>
              <a:pPr eaLnBrk="1" hangingPunct="1"/>
              <a:t>5</a:t>
            </a:fld>
            <a:endParaRPr lang="en-US" sz="900" smtClean="0"/>
          </a:p>
        </p:txBody>
      </p:sp>
      <p:sp>
        <p:nvSpPr>
          <p:cNvPr id="103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Criteria, Predictors, and Job Performance</a:t>
            </a:r>
          </a:p>
        </p:txBody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050925"/>
            <a:ext cx="8012113" cy="5303838"/>
          </a:xfrm>
        </p:spPr>
        <p:txBody>
          <a:bodyPr/>
          <a:lstStyle/>
          <a:p>
            <a:pPr marL="225425" indent="-225425" eaLnBrk="1" hangingPunct="1">
              <a:spcBef>
                <a:spcPct val="45000"/>
              </a:spcBef>
              <a:defRPr/>
            </a:pPr>
            <a:r>
              <a:rPr lang="en-US" sz="2400" smtClean="0"/>
              <a:t>Selection Criterion</a:t>
            </a:r>
          </a:p>
          <a:p>
            <a:pPr marL="623888" lvl="1" indent="-279400" eaLnBrk="1" hangingPunct="1">
              <a:spcBef>
                <a:spcPct val="45000"/>
              </a:spcBef>
              <a:defRPr/>
            </a:pPr>
            <a:r>
              <a:rPr lang="en-US" sz="2000" smtClean="0"/>
              <a:t>A characteristic that a person must have to successfully perform work.</a:t>
            </a:r>
          </a:p>
          <a:p>
            <a:pPr marL="225425" indent="-225425" eaLnBrk="1" hangingPunct="1">
              <a:spcBef>
                <a:spcPct val="45000"/>
              </a:spcBef>
              <a:defRPr/>
            </a:pPr>
            <a:r>
              <a:rPr lang="en-US" sz="2400" smtClean="0"/>
              <a:t>Predictors of Selection Criteria</a:t>
            </a:r>
          </a:p>
          <a:p>
            <a:pPr marL="623888" lvl="1" indent="-279400" eaLnBrk="1" hangingPunct="1">
              <a:spcBef>
                <a:spcPct val="45000"/>
              </a:spcBef>
              <a:defRPr/>
            </a:pPr>
            <a:r>
              <a:rPr lang="en-US" sz="2000" smtClean="0"/>
              <a:t>Measurable or visible indicators of selection criteria.</a:t>
            </a:r>
          </a:p>
          <a:p>
            <a:pPr marL="225425" indent="-225425" eaLnBrk="1" hangingPunct="1">
              <a:spcBef>
                <a:spcPct val="45000"/>
              </a:spcBef>
              <a:defRPr/>
            </a:pPr>
            <a:r>
              <a:rPr lang="en-US" sz="2400" smtClean="0"/>
              <a:t>Validity</a:t>
            </a:r>
          </a:p>
          <a:p>
            <a:pPr marL="623888" lvl="1" indent="-279400" eaLnBrk="1" hangingPunct="1">
              <a:spcBef>
                <a:spcPct val="45000"/>
              </a:spcBef>
              <a:defRPr/>
            </a:pPr>
            <a:r>
              <a:rPr lang="en-US" sz="2000" smtClean="0"/>
              <a:t>The correlation between a predictor and job performance.</a:t>
            </a:r>
          </a:p>
          <a:p>
            <a:pPr marL="225425" indent="-225425" eaLnBrk="1" hangingPunct="1">
              <a:spcBef>
                <a:spcPct val="45000"/>
              </a:spcBef>
              <a:defRPr/>
            </a:pPr>
            <a:r>
              <a:rPr lang="en-US" sz="2400" smtClean="0"/>
              <a:t>Reliability</a:t>
            </a:r>
          </a:p>
          <a:p>
            <a:pPr marL="623888" lvl="1" indent="-279400" eaLnBrk="1" hangingPunct="1">
              <a:spcBef>
                <a:spcPct val="45000"/>
              </a:spcBef>
              <a:defRPr/>
            </a:pPr>
            <a:r>
              <a:rPr lang="en-US" sz="2000" smtClean="0"/>
              <a:t>The extent to which a predictor repeatedly produces the same results over time.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7–</a:t>
            </a:r>
            <a:fld id="{B66ED6DF-1392-4CEB-9BC9-9DC572D999F4}" type="slidenum">
              <a:rPr lang="en-US" sz="900" smtClean="0"/>
              <a:pPr eaLnBrk="1" hangingPunct="1"/>
              <a:t>6</a:t>
            </a:fld>
            <a:endParaRPr lang="en-US" sz="900" smtClean="0"/>
          </a:p>
        </p:txBody>
      </p:sp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Validity</a:t>
            </a:r>
          </a:p>
        </p:txBody>
      </p:sp>
      <p:sp>
        <p:nvSpPr>
          <p:cNvPr id="110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Correlation Coefficient</a:t>
            </a:r>
          </a:p>
          <a:p>
            <a:pPr lvl="1" eaLnBrk="1" hangingPunct="1">
              <a:defRPr/>
            </a:pPr>
            <a:r>
              <a:rPr lang="en-US" smtClean="0"/>
              <a:t>Is an index number that gives the relationship between a predictor variable and a criterion variable.</a:t>
            </a:r>
          </a:p>
          <a:p>
            <a:pPr eaLnBrk="1" hangingPunct="1">
              <a:defRPr/>
            </a:pPr>
            <a:r>
              <a:rPr lang="en-US" smtClean="0"/>
              <a:t>Concurrent Validity</a:t>
            </a:r>
          </a:p>
          <a:p>
            <a:pPr lvl="1" eaLnBrk="1" hangingPunct="1">
              <a:defRPr/>
            </a:pPr>
            <a:r>
              <a:rPr lang="en-US" smtClean="0"/>
              <a:t>Is measured when an employer tests current employees and correlates the scores with their performance ratings.</a:t>
            </a:r>
          </a:p>
          <a:p>
            <a:pPr eaLnBrk="1" hangingPunct="1">
              <a:defRPr/>
            </a:pPr>
            <a:r>
              <a:rPr lang="en-US" smtClean="0"/>
              <a:t>Predictive Validity</a:t>
            </a:r>
          </a:p>
          <a:p>
            <a:pPr lvl="1" eaLnBrk="1" hangingPunct="1">
              <a:defRPr/>
            </a:pPr>
            <a:r>
              <a:rPr lang="en-US" smtClean="0"/>
              <a:t>Measured when test results of applicants are compared with subsequent job performance.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7–</a:t>
            </a:r>
            <a:fld id="{18DA7F97-84D9-4678-BEEC-B1FAE93F90A7}" type="slidenum">
              <a:rPr lang="en-US" sz="900" smtClean="0"/>
              <a:pPr eaLnBrk="1" hangingPunct="1"/>
              <a:t>7</a:t>
            </a:fld>
            <a:endParaRPr lang="en-US" sz="900" smtClean="0"/>
          </a:p>
        </p:txBody>
      </p:sp>
      <p:pic>
        <p:nvPicPr>
          <p:cNvPr id="1006597" name="Picture 5" descr="07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228600"/>
            <a:ext cx="6400800" cy="600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Line 2"/>
          <p:cNvSpPr>
            <a:spLocks noChangeShapeType="1"/>
          </p:cNvSpPr>
          <p:nvPr/>
        </p:nvSpPr>
        <p:spPr bwMode="auto">
          <a:xfrm>
            <a:off x="460375" y="1600200"/>
            <a:ext cx="191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62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7–1</a:t>
            </a:r>
          </a:p>
        </p:txBody>
      </p:sp>
      <p:sp>
        <p:nvSpPr>
          <p:cNvPr id="19463" name="Text Box 4"/>
          <p:cNvSpPr txBox="1">
            <a:spLocks noChangeArrowheads="1"/>
          </p:cNvSpPr>
          <p:nvPr/>
        </p:nvSpPr>
        <p:spPr bwMode="auto">
          <a:xfrm>
            <a:off x="365125" y="773113"/>
            <a:ext cx="23780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Job Performance, Selection Criteria, and Predictors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0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7–</a:t>
            </a:r>
            <a:fld id="{E5524F45-C865-48AB-8A28-8B414114D48E}" type="slidenum">
              <a:rPr lang="en-US" sz="900" smtClean="0"/>
              <a:pPr eaLnBrk="1" hangingPunct="1"/>
              <a:t>8</a:t>
            </a:fld>
            <a:endParaRPr lang="en-US" sz="900" smtClean="0"/>
          </a:p>
        </p:txBody>
      </p:sp>
      <p:pic>
        <p:nvPicPr>
          <p:cNvPr id="20484" name="Picture 5" descr="07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"/>
            <a:ext cx="6308725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Line 2"/>
          <p:cNvSpPr>
            <a:spLocks noChangeShapeType="1"/>
          </p:cNvSpPr>
          <p:nvPr/>
        </p:nvSpPr>
        <p:spPr bwMode="auto">
          <a:xfrm>
            <a:off x="460375" y="1692275"/>
            <a:ext cx="146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86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477962" cy="336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7–2</a:t>
            </a:r>
          </a:p>
        </p:txBody>
      </p:sp>
      <p:sp>
        <p:nvSpPr>
          <p:cNvPr id="20487" name="Text Box 4"/>
          <p:cNvSpPr txBox="1">
            <a:spLocks noChangeArrowheads="1"/>
          </p:cNvSpPr>
          <p:nvPr/>
        </p:nvSpPr>
        <p:spPr bwMode="auto">
          <a:xfrm>
            <a:off x="365125" y="806450"/>
            <a:ext cx="16462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Concurrent</a:t>
            </a:r>
            <a:b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</a:b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and Predictive</a:t>
            </a:r>
            <a:b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</a:b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Validity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7–</a:t>
            </a:r>
            <a:fld id="{29A52A6F-4D41-440E-9ACC-1025D3095918}" type="slidenum">
              <a:rPr lang="en-US" sz="900" smtClean="0"/>
              <a:pPr eaLnBrk="1" hangingPunct="1"/>
              <a:t>9</a:t>
            </a:fld>
            <a:endParaRPr lang="en-US" sz="900" smtClean="0"/>
          </a:p>
        </p:txBody>
      </p:sp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Combining Predictors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mtClean="0"/>
              <a:t>Multiple Hurdles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Establishing a minimum cutoff (level of performance) for each predictor, and requiring that each applicant must score at least the minimum on each predictor to be considered for hiring.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mtClean="0"/>
              <a:t>Compensatory Approach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Scores on all predictors are added together, allowing a higher score on one predictor to offset a lower score on another predictor.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 Resource Management 13e.">
  <a:themeElements>
    <a:clrScheme name="Human Resource Management 13e.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Human Resource Management 13e.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uman Resource Management 13e.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man Resource Management 13e.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man Resource Management 13e.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man Resource Management 13e.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3714</TotalTime>
  <Words>1327</Words>
  <Application>Microsoft Office PowerPoint</Application>
  <PresentationFormat>On-screen Show (4:3)</PresentationFormat>
  <Paragraphs>324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Tahoma</vt:lpstr>
      <vt:lpstr>Wingdings</vt:lpstr>
      <vt:lpstr>Times New Roman</vt:lpstr>
      <vt:lpstr>Trebuchet MS</vt:lpstr>
      <vt:lpstr>Verdana</vt:lpstr>
      <vt:lpstr>Human Resource Management 13e.</vt:lpstr>
      <vt:lpstr>CHAPTER 7 Selecting Human Resources</vt:lpstr>
      <vt:lpstr>Selection and Placement</vt:lpstr>
      <vt:lpstr>Applicant Knowledge, Skills, and Abilities</vt:lpstr>
      <vt:lpstr>Person/Job Fit Mismatches</vt:lpstr>
      <vt:lpstr>Criteria, Predictors, and Job Performance</vt:lpstr>
      <vt:lpstr>Validity</vt:lpstr>
      <vt:lpstr>PowerPoint Presentation</vt:lpstr>
      <vt:lpstr>PowerPoint Presentation</vt:lpstr>
      <vt:lpstr>Combining Predictors</vt:lpstr>
      <vt:lpstr>PowerPoint Presentation</vt:lpstr>
      <vt:lpstr>HR Employment Functions</vt:lpstr>
      <vt:lpstr>PowerPoint Presentation</vt:lpstr>
      <vt:lpstr>Applicant Job Interest</vt:lpstr>
      <vt:lpstr>Pre-Employment Screening</vt:lpstr>
      <vt:lpstr>Application Disclaimers and Notices</vt:lpstr>
      <vt:lpstr>Applications</vt:lpstr>
      <vt:lpstr>PowerPoint Presentation</vt:lpstr>
      <vt:lpstr>EEO Considerations and Application Forms</vt:lpstr>
      <vt:lpstr>Acceptable Documents for Verifying Eligibility to Work in the United States</vt:lpstr>
      <vt:lpstr>Selection Testing: Ability Tests</vt:lpstr>
      <vt:lpstr>Other Tests</vt:lpstr>
      <vt:lpstr>Controversies in Selection Testing</vt:lpstr>
      <vt:lpstr>Selection Interviewing</vt:lpstr>
      <vt:lpstr>Selection Interviewing Issues</vt:lpstr>
      <vt:lpstr>Structured Interviews</vt:lpstr>
      <vt:lpstr>PowerPoint Presentation</vt:lpstr>
      <vt:lpstr>Structured Interviews (cont’d)</vt:lpstr>
      <vt:lpstr>Less Structured Interviews</vt:lpstr>
      <vt:lpstr>Other Interview Formats</vt:lpstr>
      <vt:lpstr>Who Conducts Interviews?</vt:lpstr>
      <vt:lpstr>Effective Interviewing</vt:lpstr>
      <vt:lpstr>PowerPoint Presentation</vt:lpstr>
      <vt:lpstr>Problems in the Interview</vt:lpstr>
      <vt:lpstr>Background Investigations</vt:lpstr>
      <vt:lpstr>Background Investigation (cont’d)</vt:lpstr>
      <vt:lpstr>Medical Examinations and Inquires</vt:lpstr>
      <vt:lpstr>References</vt:lpstr>
      <vt:lpstr>Making the Job Offer</vt:lpstr>
      <vt:lpstr>Global Staffing Issues</vt:lpstr>
      <vt:lpstr>PowerPoint Presentation</vt:lpstr>
      <vt:lpstr>Who Is an Applicant?</vt:lpstr>
      <vt:lpstr>Legal Concerns in the Selection Process</vt:lpstr>
    </vt:vector>
  </TitlesOfParts>
  <Manager>Julia Chase | Susan Smart</Manager>
  <Company>Cengage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Resource Management 13e.</dc:title>
  <dc:subject>Chapter 7</dc:subject>
  <dc:creator>Charlie Cook, The University of West Alabama</dc:creator>
  <cp:lastModifiedBy> Phyllis Sigerist</cp:lastModifiedBy>
  <cp:revision>341</cp:revision>
  <dcterms:created xsi:type="dcterms:W3CDTF">2003-02-17T02:06:55Z</dcterms:created>
  <dcterms:modified xsi:type="dcterms:W3CDTF">2013-04-29T01:17:14Z</dcterms:modified>
</cp:coreProperties>
</file>