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751" r:id="rId3"/>
    <p:sldId id="716" r:id="rId4"/>
    <p:sldId id="730" r:id="rId5"/>
    <p:sldId id="732" r:id="rId6"/>
    <p:sldId id="717" r:id="rId7"/>
    <p:sldId id="718" r:id="rId8"/>
    <p:sldId id="734" r:id="rId9"/>
    <p:sldId id="735" r:id="rId10"/>
    <p:sldId id="736" r:id="rId11"/>
    <p:sldId id="743" r:id="rId12"/>
    <p:sldId id="752" r:id="rId13"/>
    <p:sldId id="753" r:id="rId14"/>
    <p:sldId id="755" r:id="rId15"/>
    <p:sldId id="745" r:id="rId16"/>
    <p:sldId id="744" r:id="rId17"/>
    <p:sldId id="756" r:id="rId18"/>
    <p:sldId id="720" r:id="rId19"/>
    <p:sldId id="721" r:id="rId20"/>
    <p:sldId id="722" r:id="rId21"/>
    <p:sldId id="740" r:id="rId22"/>
    <p:sldId id="723" r:id="rId23"/>
    <p:sldId id="747" r:id="rId24"/>
    <p:sldId id="724" r:id="rId25"/>
    <p:sldId id="748" r:id="rId26"/>
    <p:sldId id="725" r:id="rId27"/>
    <p:sldId id="750" r:id="rId28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5BBC0C3-8FB1-4401-BD87-E38202D1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2CD6151-D63B-4EFE-A743-1F2DE9184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1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FC7800-8D84-40C9-BC05-5AF454BF920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A34A18-4B8B-4C51-9BE6-42ADAF276D4D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94EB48-7351-4E70-AF60-8AE5102CB1D8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53DD03-2579-41DC-8644-7533B747F02E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2DDC2B-F45A-4210-98FB-699E8C62F4B5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4ECF0-12E8-4F7D-A4D4-8D7BFB946B48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9166A0-72B8-4A0A-8A44-C8017BBA6A76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381CC6-FF5E-434A-9AFD-B560E127B5B4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1CC359-DB18-46AE-88B1-7B126787EEDF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D4317-1B88-493C-B762-142359081AF6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D6EFB5-A9D6-46AD-86B4-3C4149EF942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38FD91-AEF1-472F-94A4-F8E4C3EC9C34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A08CF-1573-41C5-9A49-0AA346A84717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68176-81EB-4E66-94AC-30B6AAE073D0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C7D06F-E4DA-4791-87D1-48F17A1A74C5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4D7A7-69BE-4820-9836-2CF6CCD2D076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E6069-33ED-4115-98BB-5293EB335597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829582-765E-493C-8825-B9A3916AEBF5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D31E9-8176-4D72-AD7E-01524E39DEFF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D503A3-35EB-423F-9D26-0F76E92FCCDD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A6D33-104B-4BD3-BCE1-427A60BD48C8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7386B-7B7A-473C-B3C1-C1067F5CAFE4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54396-568B-408D-BDD4-29CDDD234EF3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DF377-0A43-4386-839C-EF6E0D88EA6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50C828-A55D-4AC4-9858-866175B1BEEE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02BF09-DCDB-42A1-AF8C-6A3F001302B8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E0784-AA43-4DBE-930B-5CDFFFE9599A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2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Jobs and Labor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019305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11542859-9605-46CD-92AC-FAB2FDCF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35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ABF81ACD-FA9C-484C-A99D-B0BD974C0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9655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2E99A55E-866F-43CE-8866-60A2208B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90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F7EE3C8F-0563-4C5E-9648-65FDED64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30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007A8802-E12C-466F-8271-F8FCAA6C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02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9E1D4B8A-2D9B-4BDB-8709-5B105FD5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054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EE2A8BCB-299C-425D-AB61-1C5CB03E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469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BAAA8136-2DFC-4C84-8AED-E47579626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8888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3E6C7FBE-3B88-47AF-BD67-DDD7D78F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6–</a:t>
            </a:r>
            <a:fld id="{ED06BE43-359F-411F-8A8D-4BC4A9FD9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295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6–</a:t>
            </a:r>
            <a:fld id="{333DC4BF-4E10-4EAC-80B0-141C7AD298FB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463675" y="3776663"/>
            <a:ext cx="620712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6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Recruiting and Labor Markets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E2746EE6-5D61-4DE4-A099-DC4AAD350BF8}" type="slidenum">
              <a:rPr lang="en-US" sz="900"/>
              <a:pPr eaLnBrk="1" hangingPunct="1"/>
              <a:t>10</a:t>
            </a:fld>
            <a:endParaRPr lang="en-US" sz="900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Strategic Recruiting Decisions</a:t>
            </a:r>
          </a:p>
        </p:txBody>
      </p:sp>
      <p:grpSp>
        <p:nvGrpSpPr>
          <p:cNvPr id="1045560" name="Group 56"/>
          <p:cNvGrpSpPr>
            <a:grpSpLocks/>
          </p:cNvGrpSpPr>
          <p:nvPr/>
        </p:nvGrpSpPr>
        <p:grpSpPr bwMode="auto">
          <a:xfrm>
            <a:off x="879475" y="1325563"/>
            <a:ext cx="7537450" cy="4941887"/>
            <a:chOff x="554" y="835"/>
            <a:chExt cx="4748" cy="3113"/>
          </a:xfrm>
        </p:grpSpPr>
        <p:sp>
          <p:nvSpPr>
            <p:cNvPr id="22534" name="_s1040"/>
            <p:cNvSpPr>
              <a:spLocks noChangeShapeType="1"/>
            </p:cNvSpPr>
            <p:nvPr/>
          </p:nvSpPr>
          <p:spPr bwMode="auto">
            <a:xfrm flipV="1">
              <a:off x="2880" y="2669"/>
              <a:ext cx="0" cy="588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2535" name="Picture 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2048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_s1028"/>
            <p:cNvSpPr>
              <a:spLocks noChangeShapeType="1"/>
            </p:cNvSpPr>
            <p:nvPr/>
          </p:nvSpPr>
          <p:spPr bwMode="auto">
            <a:xfrm flipH="1" flipV="1">
              <a:off x="1940" y="1604"/>
              <a:ext cx="470" cy="293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7" name="_s1032"/>
            <p:cNvSpPr>
              <a:spLocks noChangeShapeType="1"/>
            </p:cNvSpPr>
            <p:nvPr/>
          </p:nvSpPr>
          <p:spPr bwMode="auto">
            <a:xfrm flipH="1">
              <a:off x="2045" y="2618"/>
              <a:ext cx="259" cy="426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8" name="_s1034"/>
            <p:cNvSpPr>
              <a:spLocks noChangeShapeType="1"/>
            </p:cNvSpPr>
            <p:nvPr/>
          </p:nvSpPr>
          <p:spPr bwMode="auto">
            <a:xfrm>
              <a:off x="3424" y="2618"/>
              <a:ext cx="262" cy="425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9" name="_s1040"/>
            <p:cNvSpPr>
              <a:spLocks noChangeShapeType="1"/>
            </p:cNvSpPr>
            <p:nvPr/>
          </p:nvSpPr>
          <p:spPr bwMode="auto">
            <a:xfrm flipV="1">
              <a:off x="2879" y="1229"/>
              <a:ext cx="0" cy="588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40" name="_s1038"/>
            <p:cNvSpPr>
              <a:spLocks noChangeShapeType="1"/>
            </p:cNvSpPr>
            <p:nvPr/>
          </p:nvSpPr>
          <p:spPr bwMode="auto">
            <a:xfrm flipV="1">
              <a:off x="3349" y="1584"/>
              <a:ext cx="469" cy="2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2541" name="Picture 10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835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2303" y="863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2543" name="Picture 12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197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3818" y="1229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2545" name="Picture 1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048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15"/>
            <p:cNvSpPr txBox="1">
              <a:spLocks noChangeArrowheads="1"/>
            </p:cNvSpPr>
            <p:nvPr/>
          </p:nvSpPr>
          <p:spPr bwMode="auto">
            <a:xfrm>
              <a:off x="3982" y="2076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2547" name="Picture 16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2854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 Box 17"/>
            <p:cNvSpPr txBox="1">
              <a:spLocks noChangeArrowheads="1"/>
            </p:cNvSpPr>
            <p:nvPr/>
          </p:nvSpPr>
          <p:spPr bwMode="auto">
            <a:xfrm>
              <a:off x="3725" y="2882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2549" name="Picture 18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2854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Text Box 19"/>
            <p:cNvSpPr txBox="1">
              <a:spLocks noChangeArrowheads="1"/>
            </p:cNvSpPr>
            <p:nvPr/>
          </p:nvSpPr>
          <p:spPr bwMode="auto">
            <a:xfrm>
              <a:off x="897" y="2883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sp>
          <p:nvSpPr>
            <p:cNvPr id="22551" name="Text Box 20"/>
            <p:cNvSpPr txBox="1">
              <a:spLocks noChangeArrowheads="1"/>
            </p:cNvSpPr>
            <p:nvPr/>
          </p:nvSpPr>
          <p:spPr bwMode="auto">
            <a:xfrm>
              <a:off x="630" y="2078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2552" name="Picture 21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204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Text Box 22"/>
            <p:cNvSpPr txBox="1">
              <a:spLocks noChangeArrowheads="1"/>
            </p:cNvSpPr>
            <p:nvPr/>
          </p:nvSpPr>
          <p:spPr bwMode="auto">
            <a:xfrm>
              <a:off x="796" y="1220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600"/>
            </a:p>
          </p:txBody>
        </p:sp>
        <p:pic>
          <p:nvPicPr>
            <p:cNvPr id="22554" name="Picture 23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765"/>
              <a:ext cx="1460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_s1030"/>
            <p:cNvSpPr>
              <a:spLocks noChangeShapeType="1"/>
            </p:cNvSpPr>
            <p:nvPr/>
          </p:nvSpPr>
          <p:spPr bwMode="auto">
            <a:xfrm flipH="1">
              <a:off x="1774" y="2220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56" name="_s1030"/>
            <p:cNvSpPr>
              <a:spLocks noChangeShapeType="1"/>
            </p:cNvSpPr>
            <p:nvPr/>
          </p:nvSpPr>
          <p:spPr bwMode="auto">
            <a:xfrm>
              <a:off x="3465" y="2220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45530" name="Text Box 26"/>
            <p:cNvSpPr txBox="1">
              <a:spLocks noChangeArrowheads="1"/>
            </p:cNvSpPr>
            <p:nvPr/>
          </p:nvSpPr>
          <p:spPr bwMode="auto">
            <a:xfrm>
              <a:off x="2280" y="1742"/>
              <a:ext cx="1200" cy="946"/>
            </a:xfrm>
            <a:prstGeom prst="rect">
              <a:avLst/>
            </a:prstGeom>
            <a:solidFill>
              <a:srgbClr val="0099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Sample</a:t>
              </a:r>
            </a:p>
          </p:txBody>
        </p:sp>
        <p:grpSp>
          <p:nvGrpSpPr>
            <p:cNvPr id="22558" name="Group 27"/>
            <p:cNvGrpSpPr>
              <a:grpSpLocks/>
            </p:cNvGrpSpPr>
            <p:nvPr/>
          </p:nvGrpSpPr>
          <p:grpSpPr bwMode="auto">
            <a:xfrm>
              <a:off x="2275" y="838"/>
              <a:ext cx="1210" cy="576"/>
              <a:chOff x="634" y="1123"/>
              <a:chExt cx="2303" cy="1152"/>
            </a:xfrm>
          </p:grpSpPr>
          <p:sp>
            <p:nvSpPr>
              <p:cNvPr id="22584" name="Rectangle 28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85" name="Text Box 29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Organization-Based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vs.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Outsourced Recruiting</a:t>
                </a:r>
              </a:p>
            </p:txBody>
          </p:sp>
        </p:grpSp>
        <p:grpSp>
          <p:nvGrpSpPr>
            <p:cNvPr id="22559" name="Group 30"/>
            <p:cNvGrpSpPr>
              <a:grpSpLocks/>
            </p:cNvGrpSpPr>
            <p:nvPr/>
          </p:nvGrpSpPr>
          <p:grpSpPr bwMode="auto">
            <a:xfrm>
              <a:off x="3802" y="1184"/>
              <a:ext cx="1210" cy="576"/>
              <a:chOff x="634" y="1123"/>
              <a:chExt cx="2303" cy="1152"/>
            </a:xfrm>
          </p:grpSpPr>
          <p:sp>
            <p:nvSpPr>
              <p:cNvPr id="22582" name="Rectangle 31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83" name="Text Box 32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Recruiting Presence and Image</a:t>
                </a:r>
              </a:p>
            </p:txBody>
          </p:sp>
        </p:grpSp>
        <p:grpSp>
          <p:nvGrpSpPr>
            <p:cNvPr id="22560" name="Group 33"/>
            <p:cNvGrpSpPr>
              <a:grpSpLocks/>
            </p:cNvGrpSpPr>
            <p:nvPr/>
          </p:nvGrpSpPr>
          <p:grpSpPr bwMode="auto">
            <a:xfrm>
              <a:off x="3929" y="2052"/>
              <a:ext cx="1210" cy="576"/>
              <a:chOff x="634" y="1123"/>
              <a:chExt cx="2303" cy="1152"/>
            </a:xfrm>
          </p:grpSpPr>
          <p:sp>
            <p:nvSpPr>
              <p:cNvPr id="22580" name="Rectangle 34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81" name="Text Box 35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Training of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Recruiters</a:t>
                </a:r>
              </a:p>
            </p:txBody>
          </p:sp>
        </p:grpSp>
        <p:grpSp>
          <p:nvGrpSpPr>
            <p:cNvPr id="22561" name="Group 36"/>
            <p:cNvGrpSpPr>
              <a:grpSpLocks/>
            </p:cNvGrpSpPr>
            <p:nvPr/>
          </p:nvGrpSpPr>
          <p:grpSpPr bwMode="auto">
            <a:xfrm>
              <a:off x="3683" y="2859"/>
              <a:ext cx="1210" cy="576"/>
              <a:chOff x="634" y="1123"/>
              <a:chExt cx="2303" cy="1152"/>
            </a:xfrm>
          </p:grpSpPr>
          <p:sp>
            <p:nvSpPr>
              <p:cNvPr id="22578" name="Rectangle 37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79" name="Text Box 38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Regular vs.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Flexible Staffing</a:t>
                </a:r>
              </a:p>
            </p:txBody>
          </p:sp>
        </p:grpSp>
        <p:grpSp>
          <p:nvGrpSpPr>
            <p:cNvPr id="22562" name="Group 39"/>
            <p:cNvGrpSpPr>
              <a:grpSpLocks/>
            </p:cNvGrpSpPr>
            <p:nvPr/>
          </p:nvGrpSpPr>
          <p:grpSpPr bwMode="auto">
            <a:xfrm>
              <a:off x="839" y="2854"/>
              <a:ext cx="1210" cy="576"/>
              <a:chOff x="634" y="1123"/>
              <a:chExt cx="2303" cy="1152"/>
            </a:xfrm>
          </p:grpSpPr>
          <p:sp>
            <p:nvSpPr>
              <p:cNvPr id="22576" name="Rectangle 40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77" name="Text Box 41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Recruiting and EEO: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Diversity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Considerations</a:t>
                </a:r>
              </a:p>
            </p:txBody>
          </p:sp>
        </p:grpSp>
        <p:grpSp>
          <p:nvGrpSpPr>
            <p:cNvPr id="22563" name="Group 42"/>
            <p:cNvGrpSpPr>
              <a:grpSpLocks/>
            </p:cNvGrpSpPr>
            <p:nvPr/>
          </p:nvGrpSpPr>
          <p:grpSpPr bwMode="auto">
            <a:xfrm>
              <a:off x="576" y="2051"/>
              <a:ext cx="1210" cy="576"/>
              <a:chOff x="634" y="1123"/>
              <a:chExt cx="2303" cy="1152"/>
            </a:xfrm>
          </p:grpSpPr>
          <p:sp>
            <p:nvSpPr>
              <p:cNvPr id="22574" name="Rectangle 43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75" name="Text Box 44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Recruiting Nontraditional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Workers</a:t>
                </a:r>
              </a:p>
            </p:txBody>
          </p:sp>
        </p:grpSp>
        <p:grpSp>
          <p:nvGrpSpPr>
            <p:cNvPr id="22564" name="Group 45"/>
            <p:cNvGrpSpPr>
              <a:grpSpLocks/>
            </p:cNvGrpSpPr>
            <p:nvPr/>
          </p:nvGrpSpPr>
          <p:grpSpPr bwMode="auto">
            <a:xfrm>
              <a:off x="740" y="1184"/>
              <a:ext cx="1210" cy="576"/>
              <a:chOff x="634" y="1123"/>
              <a:chExt cx="2303" cy="1152"/>
            </a:xfrm>
          </p:grpSpPr>
          <p:sp>
            <p:nvSpPr>
              <p:cNvPr id="22572" name="Rectangle 46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73" name="Text Box 47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Recruiting Source Choices: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Internal vs. External</a:t>
                </a:r>
              </a:p>
            </p:txBody>
          </p:sp>
        </p:grpSp>
        <p:pic>
          <p:nvPicPr>
            <p:cNvPr id="22565" name="Picture 48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1696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Text Box 49"/>
            <p:cNvSpPr txBox="1">
              <a:spLocks noChangeArrowheads="1"/>
            </p:cNvSpPr>
            <p:nvPr/>
          </p:nvSpPr>
          <p:spPr bwMode="auto">
            <a:xfrm>
              <a:off x="2298" y="1799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Strategic Recruiting Decisions</a:t>
              </a:r>
            </a:p>
          </p:txBody>
        </p:sp>
        <p:pic>
          <p:nvPicPr>
            <p:cNvPr id="22567" name="Picture 50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3254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8" name="Text Box 51"/>
            <p:cNvSpPr txBox="1">
              <a:spLocks noChangeArrowheads="1"/>
            </p:cNvSpPr>
            <p:nvPr/>
          </p:nvSpPr>
          <p:spPr bwMode="auto">
            <a:xfrm>
              <a:off x="2299" y="3282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grpSp>
          <p:nvGrpSpPr>
            <p:cNvPr id="22569" name="Group 52"/>
            <p:cNvGrpSpPr>
              <a:grpSpLocks/>
            </p:cNvGrpSpPr>
            <p:nvPr/>
          </p:nvGrpSpPr>
          <p:grpSpPr bwMode="auto">
            <a:xfrm>
              <a:off x="2271" y="3257"/>
              <a:ext cx="1210" cy="576"/>
              <a:chOff x="634" y="1123"/>
              <a:chExt cx="2303" cy="1152"/>
            </a:xfrm>
          </p:grpSpPr>
          <p:sp>
            <p:nvSpPr>
              <p:cNvPr id="22570" name="Rectangle 53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71" name="Text Box 54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Realistic Job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Previews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4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DC7C7A0F-CB86-4CB7-AC47-8981318FEA45}" type="slidenum">
              <a:rPr lang="en-US" sz="900"/>
              <a:pPr eaLnBrk="1" hangingPunct="1"/>
              <a:t>11</a:t>
            </a:fld>
            <a:endParaRPr lang="en-US" sz="900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Internet Recruiting</a:t>
            </a:r>
          </a:p>
        </p:txBody>
      </p:sp>
      <p:grpSp>
        <p:nvGrpSpPr>
          <p:cNvPr id="105984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355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Effects of Internet Recruiting</a:t>
              </a: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464" y="2334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Adjusting to new recruiting approaches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2183" y="2333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Identifying new types of recruiting for specific jobs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4032" y="2334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Training for  managers and HR recruiters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5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4FD650AD-71B1-4F47-B296-3FBABF670D12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Internet Recruiting (cont’d)</a:t>
            </a:r>
          </a:p>
        </p:txBody>
      </p:sp>
      <p:grpSp>
        <p:nvGrpSpPr>
          <p:cNvPr id="1079299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458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E-Recruiting Places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Internet Job Boards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Professional/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Career Websites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Employer Websites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B870524A-1FF9-47D8-8608-7B693F637D51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Recruiting and Internet Social Networking</a:t>
            </a:r>
          </a:p>
        </p:txBody>
      </p:sp>
      <p:grpSp>
        <p:nvGrpSpPr>
          <p:cNvPr id="1081348" name="Group 4"/>
          <p:cNvGrpSpPr>
            <a:grpSpLocks/>
          </p:cNvGrpSpPr>
          <p:nvPr/>
        </p:nvGrpSpPr>
        <p:grpSpPr bwMode="auto">
          <a:xfrm>
            <a:off x="395288" y="1143000"/>
            <a:ext cx="8474075" cy="3475038"/>
            <a:chOff x="76" y="720"/>
            <a:chExt cx="5645" cy="3226"/>
          </a:xfrm>
        </p:grpSpPr>
        <p:pic>
          <p:nvPicPr>
            <p:cNvPr id="25606" name="Picture 5" descr="01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720"/>
              <a:ext cx="5645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461" y="1237"/>
              <a:ext cx="4723" cy="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69863" indent="-169863">
                <a:spcBef>
                  <a:spcPct val="65000"/>
                </a:spcBef>
              </a:pPr>
              <a:r>
                <a:rPr lang="en-US" sz="2000" b="1"/>
                <a:t>Social Networking Recruiting Advantages: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Allows job seekers to connect with employees of potential employers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Allows employers to engage in social collaboration by joining and accessing social technology networks to help applicants post resumes and complete applications online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8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6E75A681-D429-47BB-90D9-824C462010F7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Recruiting Using Special Technology Means</a:t>
            </a:r>
          </a:p>
        </p:txBody>
      </p:sp>
      <p:grpSp>
        <p:nvGrpSpPr>
          <p:cNvPr id="108544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663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Internet Recruiting Tools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64" y="2497"/>
              <a:ext cx="1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Blogs</a:t>
              </a:r>
              <a:endParaRPr lang="en-US" sz="18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2183" y="2496"/>
              <a:ext cx="1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E-Video</a:t>
              </a:r>
              <a:endParaRPr lang="en-US" sz="18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032" y="2497"/>
              <a:ext cx="1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Twitter</a:t>
              </a:r>
              <a:endParaRPr lang="en-US" sz="18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7206BA93-4FD8-442C-AFF4-200F3691F312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Issues in Internet Recruiting</a:t>
            </a:r>
          </a:p>
        </p:txBody>
      </p:sp>
      <p:grpSp>
        <p:nvGrpSpPr>
          <p:cNvPr id="1063939" name="Group 3"/>
          <p:cNvGrpSpPr>
            <a:grpSpLocks/>
          </p:cNvGrpSpPr>
          <p:nvPr/>
        </p:nvGrpSpPr>
        <p:grpSpPr bwMode="auto">
          <a:xfrm>
            <a:off x="1096963" y="1050925"/>
            <a:ext cx="7132637" cy="5105400"/>
            <a:chOff x="576" y="820"/>
            <a:chExt cx="4493" cy="3216"/>
          </a:xfrm>
        </p:grpSpPr>
        <p:pic>
          <p:nvPicPr>
            <p:cNvPr id="27654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794" y="1072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The use (or misuse) of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screening software</a:t>
              </a: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806" y="168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Collection of federally required applicant information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806" y="22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Exclusion of protected classes from the process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806" y="2806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Proper identification of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“real” applicants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806" y="33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Maintaining confidentiality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 privacy</a:t>
              </a:r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3456" y="2125"/>
              <a:ext cx="121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Legal Issues in Internet Recruiting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779D15B0-8852-464C-9EE7-CB0D35C01F9C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Internet Recruiting</a:t>
            </a:r>
          </a:p>
        </p:txBody>
      </p:sp>
      <p:grpSp>
        <p:nvGrpSpPr>
          <p:cNvPr id="1061891" name="Group 3"/>
          <p:cNvGrpSpPr>
            <a:grpSpLocks/>
          </p:cNvGrpSpPr>
          <p:nvPr/>
        </p:nvGrpSpPr>
        <p:grpSpPr bwMode="auto">
          <a:xfrm>
            <a:off x="439738" y="1325563"/>
            <a:ext cx="8594725" cy="4206875"/>
            <a:chOff x="277" y="751"/>
            <a:chExt cx="5414" cy="2791"/>
          </a:xfrm>
        </p:grpSpPr>
        <p:pic>
          <p:nvPicPr>
            <p:cNvPr id="28678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Advantages</a:t>
              </a: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Disadvantages</a:t>
              </a: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Recruiting cost savings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Recruiting time savings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Expanded (global) pool of applicants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Better targeting of specific audiences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More unqualified applicants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Additional work for HR staff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Many applicants are not seriously seeking employment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Access limited or unavailable to some applicants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Privacy of information and discrimination issues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9604E2C7-7504-434A-9D93-F20B0FA0D162}" type="slidenum">
              <a:rPr lang="en-US" sz="900"/>
              <a:pPr eaLnBrk="1" hangingPunct="1"/>
              <a:t>17</a:t>
            </a:fld>
            <a:endParaRPr lang="en-US" sz="90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External Recruiting</a:t>
            </a:r>
          </a:p>
        </p:txBody>
      </p:sp>
      <p:grpSp>
        <p:nvGrpSpPr>
          <p:cNvPr id="1087491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29705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29736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737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738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739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740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741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9706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29732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33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34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35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Media Sources</a:t>
                  </a:r>
                </a:p>
              </p:txBody>
            </p:sp>
          </p:grpSp>
        </p:grpSp>
        <p:grpSp>
          <p:nvGrpSpPr>
            <p:cNvPr id="29707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29728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29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30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31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Employment Agencies</a:t>
                  </a:r>
                </a:p>
              </p:txBody>
            </p:sp>
          </p:grpSp>
        </p:grpSp>
        <p:grpSp>
          <p:nvGrpSpPr>
            <p:cNvPr id="29708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29724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25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26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27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Competitive Recruiting Sources</a:t>
                  </a:r>
                </a:p>
              </p:txBody>
            </p:sp>
          </p:grpSp>
        </p:grpSp>
        <p:grpSp>
          <p:nvGrpSpPr>
            <p:cNvPr id="29709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29720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21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22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23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Labor Unions</a:t>
                  </a:r>
                </a:p>
              </p:txBody>
            </p:sp>
          </p:grpSp>
        </p:grpSp>
        <p:grpSp>
          <p:nvGrpSpPr>
            <p:cNvPr id="29710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29716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17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18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19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Job Fairs</a:t>
                  </a:r>
                </a:p>
              </p:txBody>
            </p:sp>
          </p:grpSp>
        </p:grpSp>
        <p:grpSp>
          <p:nvGrpSpPr>
            <p:cNvPr id="29711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29712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13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9714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715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Educational Institutions</a:t>
                  </a:r>
                </a:p>
              </p:txBody>
            </p:sp>
          </p:grpSp>
        </p:grpSp>
      </p:grpSp>
      <p:grpSp>
        <p:nvGrpSpPr>
          <p:cNvPr id="1087529" name="Group 41"/>
          <p:cNvGrpSpPr>
            <a:grpSpLocks/>
          </p:cNvGrpSpPr>
          <p:nvPr/>
        </p:nvGrpSpPr>
        <p:grpSpPr bwMode="auto">
          <a:xfrm>
            <a:off x="3455988" y="2789238"/>
            <a:ext cx="2212975" cy="1828800"/>
            <a:chOff x="2177" y="1757"/>
            <a:chExt cx="1394" cy="1152"/>
          </a:xfrm>
        </p:grpSpPr>
        <p:pic>
          <p:nvPicPr>
            <p:cNvPr id="29703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External Recruiting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Sources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8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F1F19517-714E-4C0B-AE86-01B16AA489DB}" type="slidenum">
              <a:rPr lang="en-US" sz="900"/>
              <a:pPr eaLnBrk="1" hangingPunct="1"/>
              <a:t>18</a:t>
            </a:fld>
            <a:endParaRPr lang="en-US" sz="900"/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6–5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Advantages and Disadvantages of External Recruiting</a:t>
            </a:r>
          </a:p>
        </p:txBody>
      </p:sp>
      <p:pic>
        <p:nvPicPr>
          <p:cNvPr id="1014789" name="Picture 5" descr="0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42988"/>
            <a:ext cx="73644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7F93AFC1-9ACA-4034-B688-1D5B54B6148A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6–6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What to Include in an Effective Recruiting Ad</a:t>
            </a:r>
          </a:p>
        </p:txBody>
      </p:sp>
      <p:pic>
        <p:nvPicPr>
          <p:cNvPr id="1016837" name="Picture 5" descr="0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898525"/>
            <a:ext cx="7862888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6B4450C0-F435-4345-937A-61517283C776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Importance of Recruiting</a:t>
            </a:r>
          </a:p>
        </p:txBody>
      </p:sp>
      <p:sp>
        <p:nvSpPr>
          <p:cNvPr id="1076250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Recruiting</a:t>
            </a:r>
          </a:p>
          <a:p>
            <a:pPr lvl="1" eaLnBrk="1" hangingPunct="1">
              <a:defRPr/>
            </a:pPr>
            <a:r>
              <a:rPr lang="en-US" smtClean="0"/>
              <a:t>Is the process of generating a pool of qualified applicants for organizational jobs</a:t>
            </a:r>
          </a:p>
          <a:p>
            <a:pPr lvl="1" eaLnBrk="1" hangingPunct="1">
              <a:defRPr/>
            </a:pPr>
            <a:r>
              <a:rPr lang="en-US" smtClean="0"/>
              <a:t>Seeks to improve workforce quality for competitive advantage:</a:t>
            </a:r>
          </a:p>
        </p:txBody>
      </p:sp>
      <p:grpSp>
        <p:nvGrpSpPr>
          <p:cNvPr id="1076251" name="Group 27"/>
          <p:cNvGrpSpPr>
            <a:grpSpLocks/>
          </p:cNvGrpSpPr>
          <p:nvPr/>
        </p:nvGrpSpPr>
        <p:grpSpPr bwMode="auto">
          <a:xfrm>
            <a:off x="639763" y="3663950"/>
            <a:ext cx="7878762" cy="1136650"/>
            <a:chOff x="394" y="1469"/>
            <a:chExt cx="4963" cy="716"/>
          </a:xfrm>
        </p:grpSpPr>
        <p:grpSp>
          <p:nvGrpSpPr>
            <p:cNvPr id="14343" name="Group 4"/>
            <p:cNvGrpSpPr>
              <a:grpSpLocks/>
            </p:cNvGrpSpPr>
            <p:nvPr/>
          </p:nvGrpSpPr>
          <p:grpSpPr bwMode="auto">
            <a:xfrm>
              <a:off x="3805" y="1518"/>
              <a:ext cx="1552" cy="634"/>
              <a:chOff x="748" y="2448"/>
              <a:chExt cx="1095" cy="634"/>
            </a:xfrm>
          </p:grpSpPr>
          <p:sp>
            <p:nvSpPr>
              <p:cNvPr id="14352" name="Oval 5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Oval 6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Trebuchet MS" pitchFamily="34" charset="0"/>
                  </a:rPr>
                  <a:t>Cost of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unfilled jobs</a:t>
                </a:r>
              </a:p>
            </p:txBody>
          </p:sp>
        </p:grpSp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394" y="1511"/>
              <a:ext cx="1552" cy="634"/>
              <a:chOff x="748" y="2448"/>
              <a:chExt cx="1095" cy="634"/>
            </a:xfrm>
          </p:grpSpPr>
          <p:sp>
            <p:nvSpPr>
              <p:cNvPr id="14350" name="Oval 8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Oval 9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Trebuchet MS" pitchFamily="34" charset="0"/>
                  </a:rPr>
                  <a:t>Cost of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recruiting</a:t>
                </a:r>
              </a:p>
            </p:txBody>
          </p:sp>
        </p:grpSp>
        <p:pic>
          <p:nvPicPr>
            <p:cNvPr id="14345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768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Group 11"/>
            <p:cNvGrpSpPr>
              <a:grpSpLocks/>
            </p:cNvGrpSpPr>
            <p:nvPr/>
          </p:nvGrpSpPr>
          <p:grpSpPr bwMode="auto">
            <a:xfrm>
              <a:off x="2304" y="1469"/>
              <a:ext cx="1152" cy="716"/>
              <a:chOff x="1210" y="662"/>
              <a:chExt cx="1670" cy="519"/>
            </a:xfrm>
          </p:grpSpPr>
          <p:sp>
            <p:nvSpPr>
              <p:cNvPr id="14348" name="Rectangle 12" descr="Blu02"/>
              <p:cNvSpPr>
                <a:spLocks noChangeArrowheads="1"/>
              </p:cNvSpPr>
              <p:nvPr/>
            </p:nvSpPr>
            <p:spPr bwMode="auto">
              <a:xfrm>
                <a:off x="1210" y="662"/>
                <a:ext cx="1670" cy="51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Text Box 13" descr="Blu01"/>
              <p:cNvSpPr txBox="1">
                <a:spLocks noChangeArrowheads="1"/>
              </p:cNvSpPr>
              <p:nvPr/>
            </p:nvSpPr>
            <p:spPr bwMode="auto">
              <a:xfrm>
                <a:off x="1267" y="714"/>
                <a:ext cx="1564" cy="415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Quality of recruited candidates</a:t>
                </a:r>
              </a:p>
            </p:txBody>
          </p:sp>
        </p:grpSp>
        <p:pic>
          <p:nvPicPr>
            <p:cNvPr id="14347" name="Picture 14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" y="1768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7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23DF00F6-B209-4197-B920-07396CB0466A}" type="slidenum">
              <a:rPr lang="en-US" sz="900"/>
              <a:pPr eaLnBrk="1" hangingPunct="1"/>
              <a:t>20</a:t>
            </a:fld>
            <a:endParaRPr lang="en-US" sz="900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6–7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College Recruiting: Considerations for Employers</a:t>
            </a:r>
          </a:p>
        </p:txBody>
      </p:sp>
      <p:pic>
        <p:nvPicPr>
          <p:cNvPr id="1018885" name="Picture 5" descr="0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868363"/>
            <a:ext cx="70294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6DC2F59F-59DD-4127-AEB5-7022E169D64B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Recruiting</a:t>
            </a:r>
          </a:p>
        </p:txBody>
      </p:sp>
      <p:grpSp>
        <p:nvGrpSpPr>
          <p:cNvPr id="1053699" name="Group 3"/>
          <p:cNvGrpSpPr>
            <a:grpSpLocks/>
          </p:cNvGrpSpPr>
          <p:nvPr/>
        </p:nvGrpSpPr>
        <p:grpSpPr bwMode="auto">
          <a:xfrm>
            <a:off x="1463675" y="1098550"/>
            <a:ext cx="6429375" cy="5165725"/>
            <a:chOff x="791" y="692"/>
            <a:chExt cx="4181" cy="3369"/>
          </a:xfrm>
        </p:grpSpPr>
        <p:pic>
          <p:nvPicPr>
            <p:cNvPr id="33798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1498" y="1033"/>
              <a:ext cx="92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Employee Databases</a:t>
              </a:r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3455" y="1033"/>
              <a:ext cx="92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Job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Postings</a:t>
              </a:r>
            </a:p>
          </p:txBody>
        </p:sp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>
              <a:off x="3744" y="2540"/>
              <a:ext cx="92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Promotions and Transfers</a:t>
              </a:r>
            </a:p>
          </p:txBody>
        </p:sp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1210" y="2470"/>
              <a:ext cx="92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Former Employees and Applicants</a:t>
              </a:r>
            </a:p>
          </p:txBody>
        </p:sp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2477" y="3219"/>
              <a:ext cx="921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Current-Employee Referrals</a:t>
              </a:r>
            </a:p>
          </p:txBody>
        </p:sp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2477" y="1891"/>
              <a:ext cx="921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Internal Recruiting Sources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5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F198A75A-782F-47D5-8C46-98F2DC6495E9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34820" name="Line 2"/>
          <p:cNvSpPr>
            <a:spLocks noChangeShapeType="1"/>
          </p:cNvSpPr>
          <p:nvPr/>
        </p:nvSpPr>
        <p:spPr bwMode="auto">
          <a:xfrm>
            <a:off x="460375" y="1692275"/>
            <a:ext cx="200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6–8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76238" y="806450"/>
            <a:ext cx="218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Advantages and Disadvantages of Internal Recruiting</a:t>
            </a:r>
          </a:p>
        </p:txBody>
      </p:sp>
      <p:pic>
        <p:nvPicPr>
          <p:cNvPr id="1020933" name="Picture 5" descr="0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20675"/>
            <a:ext cx="632142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D698F4C7-C18E-462A-9E2B-402E802CB939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Recruiting Evaluation and Metrics</a:t>
            </a:r>
          </a:p>
        </p:txBody>
      </p:sp>
      <p:grpSp>
        <p:nvGrpSpPr>
          <p:cNvPr id="1068035" name="Group 3"/>
          <p:cNvGrpSpPr>
            <a:grpSpLocks/>
          </p:cNvGrpSpPr>
          <p:nvPr/>
        </p:nvGrpSpPr>
        <p:grpSpPr bwMode="auto">
          <a:xfrm>
            <a:off x="1189038" y="1111250"/>
            <a:ext cx="6675437" cy="4786313"/>
            <a:chOff x="1038" y="700"/>
            <a:chExt cx="3916" cy="3361"/>
          </a:xfrm>
        </p:grpSpPr>
        <p:pic>
          <p:nvPicPr>
            <p:cNvPr id="35846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2516" y="1902"/>
              <a:ext cx="900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Evaluating Recruiting Efforts</a:t>
              </a:r>
            </a:p>
          </p:txBody>
        </p:sp>
        <p:sp>
          <p:nvSpPr>
            <p:cNvPr id="35848" name="Text Box 6"/>
            <p:cNvSpPr txBox="1">
              <a:spLocks noChangeArrowheads="1"/>
            </p:cNvSpPr>
            <p:nvPr/>
          </p:nvSpPr>
          <p:spPr bwMode="auto">
            <a:xfrm>
              <a:off x="1210" y="1007"/>
              <a:ext cx="150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Evaluating Recruiting Quality and Quantity</a:t>
              </a:r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3168" y="1007"/>
              <a:ext cx="146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Evaluating Recruiting Satisfaction</a:t>
              </a:r>
            </a:p>
          </p:txBody>
        </p:sp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3186" y="3190"/>
              <a:ext cx="144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Evaluating the Cost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of Recruiting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1231" y="3106"/>
              <a:ext cx="1493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Evaluating the Time Required to Fill Openings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2DA8D304-5C64-49AA-8533-FE9C813FD5CE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6–9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Recruiting Measurement Areas</a:t>
            </a:r>
          </a:p>
        </p:txBody>
      </p:sp>
      <p:pic>
        <p:nvPicPr>
          <p:cNvPr id="1022981" name="Picture 5" descr="06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947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F781FB7E-9B3D-4B24-B7A6-CECE335D2CC1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Recruiting Metrics</a:t>
            </a:r>
          </a:p>
        </p:txBody>
      </p:sp>
      <p:grpSp>
        <p:nvGrpSpPr>
          <p:cNvPr id="1070083" name="Group 3"/>
          <p:cNvGrpSpPr>
            <a:grpSpLocks/>
          </p:cNvGrpSpPr>
          <p:nvPr/>
        </p:nvGrpSpPr>
        <p:grpSpPr bwMode="auto">
          <a:xfrm>
            <a:off x="365125" y="1531938"/>
            <a:ext cx="8448675" cy="4000500"/>
            <a:chOff x="208" y="720"/>
            <a:chExt cx="5322" cy="2520"/>
          </a:xfrm>
        </p:grpSpPr>
        <p:pic>
          <p:nvPicPr>
            <p:cNvPr id="37894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304" y="1015"/>
              <a:ext cx="11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General Recruiting Process Metrics</a:t>
              </a: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Yield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Ratios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Selection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Rate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Acceptance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Rate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Success Base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Rate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233B02A9-0C2F-4ED5-A0BE-4A89A400908F}" type="slidenum">
              <a:rPr lang="en-US" sz="900"/>
              <a:pPr eaLnBrk="1" hangingPunct="1"/>
              <a:t>26</a:t>
            </a:fld>
            <a:endParaRPr lang="en-US" sz="900"/>
          </a:p>
        </p:txBody>
      </p:sp>
      <p:pic>
        <p:nvPicPr>
          <p:cNvPr id="1025029" name="Picture 5" descr="0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6525"/>
            <a:ext cx="66754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2"/>
          <p:cNvSpPr>
            <a:spLocks noChangeShapeType="1"/>
          </p:cNvSpPr>
          <p:nvPr/>
        </p:nvSpPr>
        <p:spPr bwMode="auto">
          <a:xfrm>
            <a:off x="460375" y="1417638"/>
            <a:ext cx="200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6–10</a:t>
            </a: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365125" y="80645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Sample Recruiting Evaluation Pyramid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60AE75B0-0808-42B8-8A62-B9A9D2D257A4}" type="slidenum">
              <a:rPr lang="en-US" sz="900"/>
              <a:pPr eaLnBrk="1" hangingPunct="1"/>
              <a:t>27</a:t>
            </a:fld>
            <a:endParaRPr lang="en-US" sz="90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Increasing Recruiting Effectiveness</a:t>
            </a:r>
          </a:p>
        </p:txBody>
      </p:sp>
      <p:grpSp>
        <p:nvGrpSpPr>
          <p:cNvPr id="1074179" name="Group 3"/>
          <p:cNvGrpSpPr>
            <a:grpSpLocks/>
          </p:cNvGrpSpPr>
          <p:nvPr/>
        </p:nvGrpSpPr>
        <p:grpSpPr bwMode="auto">
          <a:xfrm>
            <a:off x="439738" y="1325563"/>
            <a:ext cx="8594725" cy="4206875"/>
            <a:chOff x="277" y="751"/>
            <a:chExt cx="5414" cy="2791"/>
          </a:xfrm>
        </p:grpSpPr>
        <p:pic>
          <p:nvPicPr>
            <p:cNvPr id="39942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Technical Approaches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Non-Technical Approaches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0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Resume mining software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Applicant tracking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Employer career websites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Internal mobility tracking system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0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Personable recruiters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Emphasizing positives about the job and employer within a realistic job preview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Fair and considerate treatment in the recruiting process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Enhancing applicants’ perceived fit with the organization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78B2B362-A8DA-4C3C-B11D-5E0615F43AF6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53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6–1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Integrating Recruiting Components</a:t>
            </a:r>
          </a:p>
        </p:txBody>
      </p:sp>
      <p:pic>
        <p:nvPicPr>
          <p:cNvPr id="1006597" name="Picture 5" descr="0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73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B47C1806-3856-40BA-A64D-535D81968F85}" type="slidenum">
              <a:rPr lang="en-US" sz="900"/>
              <a:pPr eaLnBrk="1" hangingPunct="1"/>
              <a:t>4</a:t>
            </a:fld>
            <a:endParaRPr lang="en-US" sz="900"/>
          </a:p>
        </p:txBody>
      </p:sp>
      <p:sp>
        <p:nvSpPr>
          <p:cNvPr id="103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Strategic Recruiting and HR Planning</a:t>
            </a:r>
          </a:p>
        </p:txBody>
      </p:sp>
      <p:sp>
        <p:nvSpPr>
          <p:cNvPr id="1033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Effective Recruiting Requires:</a:t>
            </a:r>
          </a:p>
          <a:p>
            <a:pPr lvl="1" eaLnBrk="1" hangingPunct="1">
              <a:defRPr/>
            </a:pPr>
            <a:r>
              <a:rPr lang="en-US" dirty="0" smtClean="0"/>
              <a:t>Knowing the business and industry </a:t>
            </a:r>
          </a:p>
          <a:p>
            <a:pPr lvl="1" eaLnBrk="1" hangingPunct="1">
              <a:defRPr/>
            </a:pPr>
            <a:r>
              <a:rPr lang="en-US" dirty="0" smtClean="0"/>
              <a:t>Identifying keys to success in the labor market</a:t>
            </a:r>
          </a:p>
          <a:p>
            <a:pPr lvl="1" eaLnBrk="1" hangingPunct="1">
              <a:defRPr/>
            </a:pPr>
            <a:r>
              <a:rPr lang="en-US" dirty="0" smtClean="0"/>
              <a:t>Cultivating networks and relationships </a:t>
            </a:r>
          </a:p>
          <a:p>
            <a:pPr lvl="1" eaLnBrk="1" hangingPunct="1">
              <a:defRPr/>
            </a:pPr>
            <a:r>
              <a:rPr lang="en-US" dirty="0" smtClean="0"/>
              <a:t>Promoting the “company brand”</a:t>
            </a:r>
          </a:p>
          <a:p>
            <a:pPr lvl="1" eaLnBrk="1" hangingPunct="1">
              <a:defRPr/>
            </a:pPr>
            <a:r>
              <a:rPr lang="en-US" dirty="0" smtClean="0"/>
              <a:t>Using metrics to measure recruiting effectiveness</a:t>
            </a:r>
          </a:p>
          <a:p>
            <a:pPr lvl="1" eaLnBrk="1" hangingPunct="1">
              <a:defRPr/>
            </a:pPr>
            <a:r>
              <a:rPr lang="en-US" dirty="0" smtClean="0"/>
              <a:t>Identifying talent </a:t>
            </a:r>
            <a:r>
              <a:rPr lang="en-US" i="1" dirty="0" smtClean="0"/>
              <a:t>before</a:t>
            </a:r>
            <a:r>
              <a:rPr lang="en-US" dirty="0" smtClean="0"/>
              <a:t> it is needed</a:t>
            </a:r>
          </a:p>
          <a:p>
            <a:pPr eaLnBrk="1" hangingPunct="1">
              <a:defRPr/>
            </a:pPr>
            <a:r>
              <a:rPr lang="en-US" dirty="0" smtClean="0"/>
              <a:t>Training Recruiters and Managers</a:t>
            </a:r>
          </a:p>
          <a:p>
            <a:pPr lvl="1" eaLnBrk="1" hangingPunct="1">
              <a:defRPr/>
            </a:pPr>
            <a:r>
              <a:rPr lang="en-US" dirty="0" smtClean="0"/>
              <a:t>Recruiting-related job skills</a:t>
            </a:r>
          </a:p>
          <a:p>
            <a:pPr lvl="1" eaLnBrk="1" hangingPunct="1">
              <a:defRPr/>
            </a:pPr>
            <a:r>
              <a:rPr lang="en-US" dirty="0" smtClean="0"/>
              <a:t>Diversity and sensitivity skills</a:t>
            </a:r>
          </a:p>
          <a:p>
            <a:pPr lvl="1" eaLnBrk="1" hangingPunct="1">
              <a:defRPr/>
            </a:pPr>
            <a:r>
              <a:rPr lang="en-US" dirty="0" smtClean="0"/>
              <a:t>Ethical recruiting behaviors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D0171A3E-79BD-4279-A74D-732A95635C06}" type="slidenum">
              <a:rPr lang="en-US" sz="900"/>
              <a:pPr eaLnBrk="1" hangingPunct="1"/>
              <a:t>5</a:t>
            </a:fld>
            <a:endParaRPr lang="en-US" sz="900"/>
          </a:p>
        </p:txBody>
      </p:sp>
      <p:sp>
        <p:nvSpPr>
          <p:cNvPr id="1037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 Markets</a:t>
            </a:r>
          </a:p>
        </p:txBody>
      </p:sp>
      <p:sp>
        <p:nvSpPr>
          <p:cNvPr id="1037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 Markets</a:t>
            </a:r>
          </a:p>
          <a:p>
            <a:pPr lvl="1" eaLnBrk="1" hangingPunct="1">
              <a:defRPr/>
            </a:pPr>
            <a:r>
              <a:rPr lang="en-US" smtClean="0"/>
              <a:t>The external supply pool from which organizations attract their employees</a:t>
            </a:r>
          </a:p>
          <a:p>
            <a:pPr eaLnBrk="1" hangingPunct="1">
              <a:defRPr/>
            </a:pPr>
            <a:r>
              <a:rPr lang="en-US" smtClean="0"/>
              <a:t>Unemployment Rates and Applicant Population</a:t>
            </a:r>
          </a:p>
          <a:p>
            <a:pPr lvl="1" eaLnBrk="1" hangingPunct="1">
              <a:defRPr/>
            </a:pPr>
            <a:r>
              <a:rPr lang="en-US" smtClean="0"/>
              <a:t>Low unemployment creates competition for employees, raising labor costs.</a:t>
            </a:r>
          </a:p>
          <a:p>
            <a:pPr lvl="1" eaLnBrk="1" hangingPunct="1">
              <a:defRPr/>
            </a:pPr>
            <a:r>
              <a:rPr lang="en-US" smtClean="0"/>
              <a:t>High unemployment results the availability of more applicants and more qualified applicants.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0318314B-F2D9-4EF5-A972-E73D0FC77A42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Labor Market Components</a:t>
            </a:r>
          </a:p>
        </p:txBody>
      </p:sp>
      <p:pic>
        <p:nvPicPr>
          <p:cNvPr id="1008645" name="Picture 5" descr="0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65325"/>
            <a:ext cx="8601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F9F45421-2B66-4E03-B915-7EAC98A6DBF2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6–3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Considerations for Determining Applicant Populations</a:t>
            </a:r>
          </a:p>
        </p:txBody>
      </p:sp>
      <p:pic>
        <p:nvPicPr>
          <p:cNvPr id="1010693" name="Picture 5" descr="0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343025"/>
            <a:ext cx="65452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DFB92E72-7B84-48DD-885C-BA263305C861}" type="slidenum">
              <a:rPr lang="en-US" sz="900"/>
              <a:pPr eaLnBrk="1" hangingPunct="1"/>
              <a:t>8</a:t>
            </a:fld>
            <a:endParaRPr lang="en-US" sz="900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Reaching the Applicant Population</a:t>
            </a:r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365125" y="1531938"/>
            <a:ext cx="8448675" cy="4000500"/>
            <a:chOff x="208" y="720"/>
            <a:chExt cx="5322" cy="2520"/>
          </a:xfrm>
        </p:grpSpPr>
        <p:pic>
          <p:nvPicPr>
            <p:cNvPr id="20486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Recruiting Decisions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Recruiting Method</a:t>
              </a: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Recruiting Message</a:t>
              </a: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Applicant Qualifications</a:t>
              </a: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Administrative Procedures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6–</a:t>
            </a:r>
            <a:fld id="{2FBAAE67-531D-422D-948D-C4395A96F9AD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Different Labor Markets and Recruiting</a:t>
            </a:r>
          </a:p>
        </p:txBody>
      </p:sp>
      <p:grpSp>
        <p:nvGrpSpPr>
          <p:cNvPr id="1043459" name="Group 3"/>
          <p:cNvGrpSpPr>
            <a:grpSpLocks/>
          </p:cNvGrpSpPr>
          <p:nvPr/>
        </p:nvGrpSpPr>
        <p:grpSpPr bwMode="auto">
          <a:xfrm>
            <a:off x="1920875" y="960438"/>
            <a:ext cx="5942013" cy="5119687"/>
            <a:chOff x="1038" y="700"/>
            <a:chExt cx="3916" cy="3361"/>
          </a:xfrm>
        </p:grpSpPr>
        <p:pic>
          <p:nvPicPr>
            <p:cNvPr id="21510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2516" y="2024"/>
              <a:ext cx="9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Labor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Markets</a:t>
              </a: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1210" y="1020"/>
              <a:ext cx="1500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Geographic Labor Markets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3168" y="1020"/>
              <a:ext cx="1460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Global Labor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Markets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3186" y="3123"/>
              <a:ext cx="1439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Educational and Technical Labor Markets</a:t>
              </a: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1231" y="3124"/>
              <a:ext cx="1494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Industry and Occupational Labor Markets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4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621</Words>
  <Application>Microsoft Office PowerPoint</Application>
  <PresentationFormat>On-screen Show (4:3)</PresentationFormat>
  <Paragraphs>203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6 Recruiting and Labor Markets</vt:lpstr>
      <vt:lpstr>The Importance of Recruiting</vt:lpstr>
      <vt:lpstr>PowerPoint Presentation</vt:lpstr>
      <vt:lpstr>Strategic Recruiting and HR Planning</vt:lpstr>
      <vt:lpstr>Labor Markets</vt:lpstr>
      <vt:lpstr>PowerPoint Presentation</vt:lpstr>
      <vt:lpstr>PowerPoint Presentation</vt:lpstr>
      <vt:lpstr>Reaching the Applicant Population</vt:lpstr>
      <vt:lpstr>Different Labor Markets and Recruiting</vt:lpstr>
      <vt:lpstr>Strategic Recruiting Decisions</vt:lpstr>
      <vt:lpstr>Internet Recruiting</vt:lpstr>
      <vt:lpstr>Internet Recruiting (cont’d)</vt:lpstr>
      <vt:lpstr>Recruiting and Internet Social Networking</vt:lpstr>
      <vt:lpstr>Recruiting Using Special Technology Means</vt:lpstr>
      <vt:lpstr>Legal Issues in Internet Recruiting</vt:lpstr>
      <vt:lpstr>Internet Recruiting</vt:lpstr>
      <vt:lpstr>External Recruiting</vt:lpstr>
      <vt:lpstr>PowerPoint Presentation</vt:lpstr>
      <vt:lpstr>PowerPoint Presentation</vt:lpstr>
      <vt:lpstr>PowerPoint Presentation</vt:lpstr>
      <vt:lpstr>Internal Recruiting</vt:lpstr>
      <vt:lpstr>PowerPoint Presentation</vt:lpstr>
      <vt:lpstr>Recruiting Evaluation and Metrics</vt:lpstr>
      <vt:lpstr>PowerPoint Presentation</vt:lpstr>
      <vt:lpstr>Recruiting Metrics</vt:lpstr>
      <vt:lpstr>PowerPoint Presentation</vt:lpstr>
      <vt:lpstr>Increasing Recruiting Effectiveness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6</dc:subject>
  <dc:creator>Charlie Cook, The University of West Alabama</dc:creator>
  <cp:lastModifiedBy> Phyllis Sigerist</cp:lastModifiedBy>
  <cp:revision>338</cp:revision>
  <dcterms:created xsi:type="dcterms:W3CDTF">2003-02-17T02:06:55Z</dcterms:created>
  <dcterms:modified xsi:type="dcterms:W3CDTF">2013-04-29T01:13:13Z</dcterms:modified>
</cp:coreProperties>
</file>