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730" r:id="rId3"/>
    <p:sldId id="731" r:id="rId4"/>
    <p:sldId id="732" r:id="rId5"/>
    <p:sldId id="733" r:id="rId6"/>
    <p:sldId id="716" r:id="rId7"/>
    <p:sldId id="677" r:id="rId8"/>
    <p:sldId id="735" r:id="rId9"/>
    <p:sldId id="736" r:id="rId10"/>
    <p:sldId id="717" r:id="rId11"/>
    <p:sldId id="727" r:id="rId12"/>
    <p:sldId id="737" r:id="rId13"/>
    <p:sldId id="738" r:id="rId14"/>
    <p:sldId id="739" r:id="rId15"/>
    <p:sldId id="740" r:id="rId16"/>
    <p:sldId id="718" r:id="rId17"/>
    <p:sldId id="746" r:id="rId18"/>
    <p:sldId id="747" r:id="rId19"/>
    <p:sldId id="749" r:id="rId20"/>
    <p:sldId id="719" r:id="rId21"/>
    <p:sldId id="752" r:id="rId22"/>
    <p:sldId id="748" r:id="rId23"/>
    <p:sldId id="720" r:id="rId24"/>
    <p:sldId id="761" r:id="rId25"/>
    <p:sldId id="762" r:id="rId26"/>
    <p:sldId id="765" r:id="rId27"/>
    <p:sldId id="766" r:id="rId28"/>
    <p:sldId id="721" r:id="rId29"/>
    <p:sldId id="770" r:id="rId30"/>
    <p:sldId id="753" r:id="rId31"/>
    <p:sldId id="754" r:id="rId32"/>
    <p:sldId id="722" r:id="rId33"/>
    <p:sldId id="771" r:id="rId34"/>
    <p:sldId id="723" r:id="rId35"/>
    <p:sldId id="772" r:id="rId36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BCAF180-E8D4-4738-B440-962100C2B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6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D8BFC81-D794-4597-B6AB-467DAF6C6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9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7E645B-C996-4EAD-9E42-788A8D9A49CB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C8F90A-0F56-445E-A917-5A0C672E6C26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21A658-A708-4865-9D5D-6A069B5C4336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61D09-45BB-48C9-95FE-81C9471E4EB6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89B062-AF02-46D6-8CD6-6996A8537340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91A57-DF3A-4999-80D8-49A4D19FB03B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0250C6-3CC4-4E56-8DF4-D9E86F3F3792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59253E-E3B9-4611-8D67-43575E267725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C7A0C7-7A75-4682-BD8B-EC382FAE7A47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31A781-AF81-478B-8CE1-DFC1B8B49F6A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DDFA50-F6DD-45AF-8A34-94EE61674180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C2C99A-62B0-470C-9CFE-632C93163AE4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2271F7-A4CC-41A8-B8D3-B8601D566545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0294FB-7260-4C19-9D1B-6E096C31FC65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1D60A5-A06B-470C-9D23-30BAC64BAE3C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ACA833-9B31-4297-93AF-4C2885D16A34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E21AF3-10A9-4DDD-ADA0-55B4A5B51E43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0C5A91-3067-4A42-B46E-1882973E467A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231539-5E98-482F-ACDB-4CE0A14E6692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2B0CDB-9801-4989-A110-12D806D89F9F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64C4BA-613E-4F3D-9615-6D77581B29DD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C6CAF1-7AC5-441D-870B-9164D8F86622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BFFD96-BE44-476C-A056-3A9B6DE4A5D5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CEDF7E-3C84-46D8-97F0-9C00402F50E8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51A75-0E1F-43B3-BD5C-899BD4C4B654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62B6B2-F4AE-4FCB-8EAA-705CE39B3B60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BBF47E-698A-4E51-9760-EB00B78D8414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7A0BD-C737-4ADD-9323-14EC2EA35D43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D69C67-89E3-4FD7-891D-5DA9C06E10E9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BDA5DC-3D83-4288-AD8A-A950113A527F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942FC6-05A2-4D39-AEB4-300BD9E2CB28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BA7D60-D6F7-4A01-8EA1-F6CF6FD74D53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33EC3C-36FE-4104-B504-FBD0FF2D66B5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7EFF31-0932-4005-8A3A-8DD0866C2614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D84C81-C019-483F-82B7-A2C8BECC205A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chemeClr val="bg1"/>
                </a:solidFill>
              </a:rPr>
              <a:t>PowerPoint Presentation by Charlie Cook</a:t>
            </a:r>
            <a:br>
              <a:rPr lang="en-US" sz="900">
                <a:solidFill>
                  <a:schemeClr val="bg1"/>
                </a:solidFill>
              </a:rPr>
            </a:br>
            <a:r>
              <a:rPr lang="en-US" sz="90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2</a:t>
            </a:r>
            <a:r>
              <a:rPr lang="en-US" sz="1200" b="1">
                <a:latin typeface="Trebuchet MS" pitchFamily="34" charset="0"/>
                <a:cs typeface="Tahoma" pitchFamily="34" charset="0"/>
              </a:rPr>
              <a:t>  Jobs and Labor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460245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5–</a:t>
            </a:r>
            <a:fld id="{B7E46342-D224-441D-A3AE-427B2E227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7050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5–</a:t>
            </a:r>
            <a:fld id="{A71AB4E4-675F-4480-8143-E830C4828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1552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5–</a:t>
            </a:r>
            <a:fld id="{49505D65-EA5D-4133-A431-22EAA0B0D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031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5–</a:t>
            </a:r>
            <a:fld id="{E43CA878-F766-4815-AFAA-EEA835C63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707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5–</a:t>
            </a:r>
            <a:fld id="{C1CE07F1-189C-4B6C-92B2-C32F6FB6F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8180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5–</a:t>
            </a:r>
            <a:fld id="{1F21C44E-E6A8-48CE-A2E0-F8883530F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067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5–</a:t>
            </a:r>
            <a:fld id="{A3352642-4071-4CFD-9BA2-8857A9D87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607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5–</a:t>
            </a:r>
            <a:fld id="{DCF5C13A-13DD-4809-B313-CA9737429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1332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5–</a:t>
            </a:r>
            <a:fld id="{88294F08-F98A-4EB9-9D6D-EB0E7700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047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5–</a:t>
            </a:r>
            <a:fld id="{FF5048D8-DD08-4B3E-A343-7EAD06469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983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5–</a:t>
            </a:r>
            <a:fld id="{4DE924B0-819A-4684-AEF5-6AD587CFBCF9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463675" y="3776663"/>
            <a:ext cx="6207125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5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Human Resource Planning and Retention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E4A3E197-69F0-4498-8E35-7D19ED395F45}" type="slidenum">
              <a:rPr lang="en-US" sz="900"/>
              <a:pPr eaLnBrk="1" hangingPunct="1"/>
              <a:t>10</a:t>
            </a:fld>
            <a:endParaRPr lang="en-US" sz="900"/>
          </a:p>
        </p:txBody>
      </p:sp>
      <p:sp>
        <p:nvSpPr>
          <p:cNvPr id="2253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5–2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HR Forecasting Example Methods</a:t>
            </a:r>
          </a:p>
        </p:txBody>
      </p:sp>
      <p:pic>
        <p:nvPicPr>
          <p:cNvPr id="1008645" name="Picture 5" descr="05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43000"/>
            <a:ext cx="8412162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15C08625-610E-4314-B654-983E87FF62B2}" type="slidenum">
              <a:rPr lang="en-US" sz="900"/>
              <a:pPr eaLnBrk="1" hangingPunct="1"/>
              <a:t>11</a:t>
            </a:fld>
            <a:endParaRPr lang="en-US" sz="900"/>
          </a:p>
        </p:txBody>
      </p:sp>
      <p:sp>
        <p:nvSpPr>
          <p:cNvPr id="2355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5–2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HR Forecasting Example Methods (cont’d)</a:t>
            </a:r>
          </a:p>
        </p:txBody>
      </p:sp>
      <p:pic>
        <p:nvPicPr>
          <p:cNvPr id="1029126" name="Picture 6" descr="050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"/>
          <a:stretch>
            <a:fillRect/>
          </a:stretch>
        </p:blipFill>
        <p:spPr bwMode="auto">
          <a:xfrm>
            <a:off x="284163" y="1166813"/>
            <a:ext cx="85740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71665078-7493-4377-91F6-EEEAD5509187}" type="slidenum">
              <a:rPr lang="en-US" sz="900"/>
              <a:pPr eaLnBrk="1" hangingPunct="1"/>
              <a:t>12</a:t>
            </a:fld>
            <a:endParaRPr lang="en-US" sz="900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Forecasting HR Supply and Demand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7832725" cy="53038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Forecasting</a:t>
            </a:r>
          </a:p>
          <a:p>
            <a:pPr lvl="1" eaLnBrk="1" hangingPunct="1">
              <a:defRPr/>
            </a:pPr>
            <a:r>
              <a:rPr lang="en-US" smtClean="0"/>
              <a:t>Using information from the past and the present to identify expected future conditions.</a:t>
            </a:r>
          </a:p>
          <a:p>
            <a:pPr eaLnBrk="1" hangingPunct="1">
              <a:defRPr/>
            </a:pPr>
            <a:r>
              <a:rPr lang="en-US" smtClean="0"/>
              <a:t>Types of Forecasts</a:t>
            </a:r>
          </a:p>
          <a:p>
            <a:pPr lvl="1" eaLnBrk="1" hangingPunct="1">
              <a:defRPr/>
            </a:pPr>
            <a:r>
              <a:rPr lang="en-US" smtClean="0"/>
              <a:t>HR Demand</a:t>
            </a:r>
          </a:p>
          <a:p>
            <a:pPr lvl="1" eaLnBrk="1" hangingPunct="1">
              <a:defRPr/>
            </a:pPr>
            <a:r>
              <a:rPr lang="en-US" smtClean="0"/>
              <a:t>Internal Supply</a:t>
            </a:r>
          </a:p>
          <a:p>
            <a:pPr lvl="1" eaLnBrk="1" hangingPunct="1">
              <a:defRPr/>
            </a:pPr>
            <a:r>
              <a:rPr lang="en-US" smtClean="0"/>
              <a:t>External Supply</a:t>
            </a:r>
          </a:p>
          <a:p>
            <a:pPr eaLnBrk="1" hangingPunct="1">
              <a:defRPr/>
            </a:pPr>
            <a:r>
              <a:rPr lang="en-US" smtClean="0"/>
              <a:t>Forecasting Periods</a:t>
            </a:r>
          </a:p>
          <a:p>
            <a:pPr lvl="1" eaLnBrk="1" hangingPunct="1">
              <a:defRPr/>
            </a:pPr>
            <a:r>
              <a:rPr lang="en-US" smtClean="0"/>
              <a:t>Short-term—less than one year</a:t>
            </a:r>
          </a:p>
          <a:p>
            <a:pPr lvl="1" eaLnBrk="1" hangingPunct="1">
              <a:defRPr/>
            </a:pPr>
            <a:r>
              <a:rPr lang="en-US" smtClean="0"/>
              <a:t>Intermediate—up to five years</a:t>
            </a:r>
          </a:p>
          <a:p>
            <a:pPr lvl="1" eaLnBrk="1" hangingPunct="1">
              <a:defRPr/>
            </a:pPr>
            <a:r>
              <a:rPr lang="en-US" smtClean="0"/>
              <a:t>Long-range—more than five years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5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FC73BD26-82D3-4A32-925D-9379346C6E64}" type="slidenum">
              <a:rPr lang="en-US" sz="900"/>
              <a:pPr eaLnBrk="1" hangingPunct="1"/>
              <a:t>13</a:t>
            </a:fld>
            <a:endParaRPr lang="en-US" sz="900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Forecasting Methods</a:t>
            </a:r>
          </a:p>
        </p:txBody>
      </p:sp>
      <p:grpSp>
        <p:nvGrpSpPr>
          <p:cNvPr id="1049603" name="Group 3"/>
          <p:cNvGrpSpPr>
            <a:grpSpLocks/>
          </p:cNvGrpSpPr>
          <p:nvPr/>
        </p:nvGrpSpPr>
        <p:grpSpPr bwMode="auto">
          <a:xfrm>
            <a:off x="376238" y="1325563"/>
            <a:ext cx="8402637" cy="3109912"/>
            <a:chOff x="237" y="835"/>
            <a:chExt cx="5293" cy="1843"/>
          </a:xfrm>
        </p:grpSpPr>
        <p:pic>
          <p:nvPicPr>
            <p:cNvPr id="25606" name="Picture 4" descr="01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835"/>
              <a:ext cx="5293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 Box 5"/>
            <p:cNvSpPr txBox="1">
              <a:spLocks noChangeArrowheads="1"/>
            </p:cNvSpPr>
            <p:nvPr/>
          </p:nvSpPr>
          <p:spPr bwMode="auto">
            <a:xfrm>
              <a:off x="449" y="992"/>
              <a:ext cx="222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Judgmental</a:t>
              </a:r>
            </a:p>
          </p:txBody>
        </p:sp>
        <p:sp>
          <p:nvSpPr>
            <p:cNvPr id="25608" name="Text Box 6"/>
            <p:cNvSpPr txBox="1">
              <a:spLocks noChangeArrowheads="1"/>
            </p:cNvSpPr>
            <p:nvPr/>
          </p:nvSpPr>
          <p:spPr bwMode="auto">
            <a:xfrm>
              <a:off x="461" y="1454"/>
              <a:ext cx="2200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</a:pPr>
              <a:r>
                <a:rPr lang="en-US" sz="1800">
                  <a:latin typeface="Trebuchet MS" pitchFamily="34" charset="0"/>
                </a:rPr>
                <a:t>Estimates</a:t>
              </a:r>
            </a:p>
            <a:p>
              <a:pPr eaLnBrk="1" hangingPunct="1">
                <a:spcBef>
                  <a:spcPct val="40000"/>
                </a:spcBef>
              </a:pPr>
              <a:r>
                <a:rPr lang="en-US" sz="1800">
                  <a:latin typeface="Trebuchet MS" pitchFamily="34" charset="0"/>
                </a:rPr>
                <a:t>Rules of thumb</a:t>
              </a:r>
            </a:p>
            <a:p>
              <a:pPr eaLnBrk="1" hangingPunct="1">
                <a:spcBef>
                  <a:spcPct val="40000"/>
                </a:spcBef>
              </a:pPr>
              <a:r>
                <a:rPr lang="en-US" sz="1800">
                  <a:latin typeface="Trebuchet MS" pitchFamily="34" charset="0"/>
                </a:rPr>
                <a:t>Delphi Technique</a:t>
              </a:r>
            </a:p>
            <a:p>
              <a:pPr eaLnBrk="1" hangingPunct="1">
                <a:spcBef>
                  <a:spcPct val="40000"/>
                </a:spcBef>
              </a:pPr>
              <a:r>
                <a:rPr lang="en-US" sz="1800">
                  <a:latin typeface="Trebuchet MS" pitchFamily="34" charset="0"/>
                </a:rPr>
                <a:t>Nominal Groups</a:t>
              </a:r>
            </a:p>
          </p:txBody>
        </p:sp>
        <p:sp>
          <p:nvSpPr>
            <p:cNvPr id="25609" name="Text Box 7"/>
            <p:cNvSpPr txBox="1">
              <a:spLocks noChangeArrowheads="1"/>
            </p:cNvSpPr>
            <p:nvPr/>
          </p:nvSpPr>
          <p:spPr bwMode="auto">
            <a:xfrm>
              <a:off x="2956" y="982"/>
              <a:ext cx="2272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Mathematical</a:t>
              </a:r>
            </a:p>
          </p:txBody>
        </p:sp>
        <p:sp>
          <p:nvSpPr>
            <p:cNvPr id="25610" name="Text Box 8"/>
            <p:cNvSpPr txBox="1">
              <a:spLocks noChangeArrowheads="1"/>
            </p:cNvSpPr>
            <p:nvPr/>
          </p:nvSpPr>
          <p:spPr bwMode="auto">
            <a:xfrm>
              <a:off x="2976" y="1454"/>
              <a:ext cx="2236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</a:pPr>
              <a:r>
                <a:rPr lang="en-US" sz="1800">
                  <a:latin typeface="Trebuchet MS" pitchFamily="34" charset="0"/>
                </a:rPr>
                <a:t>Statistical regression analysis</a:t>
              </a:r>
            </a:p>
            <a:p>
              <a:pPr eaLnBrk="1" hangingPunct="1">
                <a:spcBef>
                  <a:spcPct val="40000"/>
                </a:spcBef>
              </a:pPr>
              <a:r>
                <a:rPr lang="en-US" sz="1800">
                  <a:latin typeface="Trebuchet MS" pitchFamily="34" charset="0"/>
                </a:rPr>
                <a:t>Simulation models</a:t>
              </a:r>
            </a:p>
            <a:p>
              <a:pPr eaLnBrk="1" hangingPunct="1">
                <a:spcBef>
                  <a:spcPct val="40000"/>
                </a:spcBef>
              </a:pPr>
              <a:r>
                <a:rPr lang="en-US" sz="1800">
                  <a:latin typeface="Trebuchet MS" pitchFamily="34" charset="0"/>
                </a:rPr>
                <a:t>Productivity ratios</a:t>
              </a:r>
            </a:p>
            <a:p>
              <a:pPr eaLnBrk="1" hangingPunct="1">
                <a:spcBef>
                  <a:spcPct val="40000"/>
                </a:spcBef>
              </a:pPr>
              <a:r>
                <a:rPr lang="en-US" sz="1800">
                  <a:latin typeface="Trebuchet MS" pitchFamily="34" charset="0"/>
                </a:rPr>
                <a:t>Staffing ratios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FBAA8EAA-2B47-4096-BDD5-559426D93203}" type="slidenum">
              <a:rPr lang="en-US" sz="900"/>
              <a:pPr eaLnBrk="1" hangingPunct="1"/>
              <a:t>14</a:t>
            </a:fld>
            <a:endParaRPr lang="en-US" sz="900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Forecasting Demand for Human Resources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Organization-Wide Estimate for Total HR Demand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Unit breakdown for specific skill needs by number and type of employee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en-US" smtClean="0"/>
              <a:t>Develop decision rules (“fill rates”) for positions to be filled internally and externally.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en-US" smtClean="0"/>
              <a:t>Develop additional decision rules for positions impacted by the chain effects of internal promotions and transfers.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E4B17281-419D-42EB-A755-D1B4B5BB2F36}" type="slidenum">
              <a:rPr lang="en-US" sz="900"/>
              <a:pPr eaLnBrk="1" hangingPunct="1"/>
              <a:t>15</a:t>
            </a:fld>
            <a:endParaRPr lang="en-US" sz="900"/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0772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Forecasting Supply of Human Resources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77875"/>
            <a:ext cx="8102600" cy="5303838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Forecasting External HR Supply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Factors affecting external supply: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Net migration into and out of an area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Individuals entering and leaving the workforce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Individuals graduating from schools and colleges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Changing workforce composition and patterns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Economic forecasts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Technological developments and shifts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Actions of competing employers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Government regulations and pressures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Other circumstances affecting the workforce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63713058-496F-427F-82A7-2EEE757DEFB6}" type="slidenum">
              <a:rPr lang="en-US" sz="900"/>
              <a:pPr eaLnBrk="1" hangingPunct="1"/>
              <a:t>16</a:t>
            </a:fld>
            <a:endParaRPr lang="en-US" sz="900"/>
          </a:p>
        </p:txBody>
      </p:sp>
      <p:sp>
        <p:nvSpPr>
          <p:cNvPr id="2867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5–3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Estimating Internal Labor Supply for a Given Unit</a:t>
            </a:r>
          </a:p>
        </p:txBody>
      </p:sp>
      <p:pic>
        <p:nvPicPr>
          <p:cNvPr id="1010693" name="Picture 5" descr="05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"/>
          <a:stretch>
            <a:fillRect/>
          </a:stretch>
        </p:blipFill>
        <p:spPr bwMode="auto">
          <a:xfrm>
            <a:off x="1096963" y="868363"/>
            <a:ext cx="7224712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695D12E7-5D64-45C7-A7B5-063FA110407E}" type="slidenum">
              <a:rPr lang="en-US" sz="900"/>
              <a:pPr eaLnBrk="1" hangingPunct="1"/>
              <a:t>17</a:t>
            </a:fld>
            <a:endParaRPr lang="en-US" sz="900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Individual/Organizational Relationships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Psychological Contract</a:t>
            </a:r>
          </a:p>
          <a:p>
            <a:pPr marL="566738" lvl="1" indent="-222250" eaLnBrk="1" hangingPunct="1">
              <a:defRPr/>
            </a:pPr>
            <a:r>
              <a:rPr lang="en-US" smtClean="0"/>
              <a:t>The unwritten expectations employees and employers have about the nature of their work relationships.</a:t>
            </a:r>
          </a:p>
          <a:p>
            <a:pPr marL="854075" lvl="2" indent="-173038" eaLnBrk="1" hangingPunct="1">
              <a:defRPr/>
            </a:pPr>
            <a:r>
              <a:rPr lang="en-US" smtClean="0"/>
              <a:t>Affected by age of employee and changes in economic conditions.</a:t>
            </a:r>
          </a:p>
          <a:p>
            <a:pPr marL="854075" lvl="2" indent="-173038" eaLnBrk="1" hangingPunct="1">
              <a:defRPr/>
            </a:pPr>
            <a:r>
              <a:rPr lang="en-US" smtClean="0"/>
              <a:t>Focuses on expectations about “fairness” that may not be defined clearly by employees.</a:t>
            </a:r>
          </a:p>
          <a:p>
            <a:pPr eaLnBrk="1" hangingPunct="1">
              <a:defRPr/>
            </a:pPr>
            <a:r>
              <a:rPr lang="en-US" smtClean="0"/>
              <a:t>Psychological Ownership</a:t>
            </a:r>
          </a:p>
          <a:p>
            <a:pPr marL="566738" lvl="1" indent="-222250" eaLnBrk="1" hangingPunct="1">
              <a:defRPr/>
            </a:pPr>
            <a:r>
              <a:rPr lang="en-US" smtClean="0"/>
              <a:t>When individuals feel that they have some control and perceived rights in the organization, they are more likely to be committed to the organization.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76A0353E-591C-43A5-A478-5BC92E3785A9}" type="slidenum">
              <a:rPr lang="en-US" sz="900"/>
              <a:pPr eaLnBrk="1" hangingPunct="1"/>
              <a:t>18</a:t>
            </a:fld>
            <a:endParaRPr lang="en-US" sz="90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Components of the Psychological Contract</a:t>
            </a:r>
          </a:p>
        </p:txBody>
      </p:sp>
      <p:grpSp>
        <p:nvGrpSpPr>
          <p:cNvPr id="1068035" name="Group 3"/>
          <p:cNvGrpSpPr>
            <a:grpSpLocks/>
          </p:cNvGrpSpPr>
          <p:nvPr/>
        </p:nvGrpSpPr>
        <p:grpSpPr bwMode="auto">
          <a:xfrm>
            <a:off x="466725" y="1233488"/>
            <a:ext cx="8402638" cy="3932237"/>
            <a:chOff x="237" y="720"/>
            <a:chExt cx="5293" cy="2477"/>
          </a:xfrm>
        </p:grpSpPr>
        <p:pic>
          <p:nvPicPr>
            <p:cNvPr id="30726" name="Picture 4" descr="01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720"/>
              <a:ext cx="5293" cy="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449" y="921"/>
              <a:ext cx="22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Employers provide:</a:t>
              </a:r>
            </a:p>
          </p:txBody>
        </p:sp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461" y="1552"/>
              <a:ext cx="2200" cy="1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8125" indent="-238125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Competitive compensation and benefits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Flexibility to balance work and home life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Career development opportunities</a:t>
              </a:r>
            </a:p>
          </p:txBody>
        </p:sp>
        <p:sp>
          <p:nvSpPr>
            <p:cNvPr id="30729" name="Text Box 7"/>
            <p:cNvSpPr txBox="1">
              <a:spLocks noChangeArrowheads="1"/>
            </p:cNvSpPr>
            <p:nvPr/>
          </p:nvSpPr>
          <p:spPr bwMode="auto">
            <a:xfrm>
              <a:off x="2956" y="921"/>
              <a:ext cx="2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Employees contribute:</a:t>
              </a:r>
            </a:p>
          </p:txBody>
        </p:sp>
        <p:sp>
          <p:nvSpPr>
            <p:cNvPr id="30730" name="Text Box 8"/>
            <p:cNvSpPr txBox="1">
              <a:spLocks noChangeArrowheads="1"/>
            </p:cNvSpPr>
            <p:nvPr/>
          </p:nvSpPr>
          <p:spPr bwMode="auto">
            <a:xfrm>
              <a:off x="2976" y="1552"/>
              <a:ext cx="2236" cy="1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8125" indent="-238125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Continuous skill improvement and increased productivity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Reasonable time with the organization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Extra efforts and results when needed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6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F0D996CF-2FD9-4C50-A816-07EC61220943}" type="slidenum">
              <a:rPr lang="en-US" sz="900"/>
              <a:pPr eaLnBrk="1" hangingPunct="1"/>
              <a:t>19</a:t>
            </a:fld>
            <a:endParaRPr lang="en-US" sz="900"/>
          </a:p>
        </p:txBody>
      </p:sp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67913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Individual Employee Performance and Motivation</a:t>
            </a:r>
            <a:endParaRPr lang="en-US" smtClean="0"/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21675" cy="1828800"/>
          </a:xfrm>
        </p:spPr>
        <p:txBody>
          <a:bodyPr/>
          <a:lstStyle/>
          <a:p>
            <a:pPr marL="238125" indent="-238125" eaLnBrk="1" hangingPunct="1">
              <a:defRPr/>
            </a:pPr>
            <a:r>
              <a:rPr lang="en-US" smtClean="0"/>
              <a:t>Individual Performance Factors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Individual’s ability to do the work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Effort expended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Organizational support</a:t>
            </a:r>
            <a:endParaRPr lang="en-US" sz="2800" smtClean="0"/>
          </a:p>
        </p:txBody>
      </p:sp>
      <p:sp>
        <p:nvSpPr>
          <p:cNvPr id="1072132" name="Text Box 4"/>
          <p:cNvSpPr txBox="1">
            <a:spLocks noChangeArrowheads="1"/>
          </p:cNvSpPr>
          <p:nvPr/>
        </p:nvSpPr>
        <p:spPr bwMode="auto">
          <a:xfrm>
            <a:off x="644525" y="3703638"/>
            <a:ext cx="796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Performance </a:t>
            </a:r>
            <a:r>
              <a:rPr lang="en-US" sz="2400" b="1" i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(P) </a:t>
            </a:r>
            <a:r>
              <a:rPr lang="en-US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Ability</a:t>
            </a:r>
            <a:r>
              <a:rPr lang="en-US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(A)</a:t>
            </a:r>
            <a:r>
              <a:rPr lang="en-US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 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Effort </a:t>
            </a:r>
            <a:r>
              <a:rPr lang="en-US" sz="2400" b="1" i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(E)</a:t>
            </a:r>
            <a:r>
              <a:rPr lang="en-US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 </a:t>
            </a: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</a:t>
            </a:r>
            <a:r>
              <a:rPr lang="en-US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2464A9BD-014C-4881-931F-B4DF8178854F}" type="slidenum">
              <a:rPr lang="en-US" sz="900"/>
              <a:pPr eaLnBrk="1" hangingPunct="1"/>
              <a:t>2</a:t>
            </a:fld>
            <a:endParaRPr lang="en-US" sz="900"/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Human Resource Planning	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Human Resource (HR) Planning</a:t>
            </a:r>
          </a:p>
          <a:p>
            <a:pPr lvl="1" eaLnBrk="1" hangingPunct="1">
              <a:defRPr/>
            </a:pPr>
            <a:r>
              <a:rPr lang="en-US" smtClean="0"/>
              <a:t>The process of analyzing and identifying the need for and availability of human resources so that the organization can meet its objectives.</a:t>
            </a:r>
          </a:p>
          <a:p>
            <a:pPr eaLnBrk="1" hangingPunct="1">
              <a:defRPr/>
            </a:pPr>
            <a:r>
              <a:rPr lang="en-US" smtClean="0"/>
              <a:t>HR Planning Responsibilities</a:t>
            </a:r>
          </a:p>
          <a:p>
            <a:pPr lvl="1" eaLnBrk="1" hangingPunct="1">
              <a:defRPr/>
            </a:pPr>
            <a:r>
              <a:rPr lang="en-US" smtClean="0"/>
              <a:t>Top HR executive and subordinates gather information from other managers to use in the development of HR projections for top management to use in strategic planning and setting organizational goals.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25B1F5BE-3F07-4F2F-9E2D-C510BAAB4A0A}" type="slidenum">
              <a:rPr lang="en-US" sz="900"/>
              <a:pPr eaLnBrk="1" hangingPunct="1"/>
              <a:t>20</a:t>
            </a:fld>
            <a:endParaRPr lang="en-US" sz="900"/>
          </a:p>
        </p:txBody>
      </p:sp>
      <p:sp>
        <p:nvSpPr>
          <p:cNvPr id="3277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5–4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Components of Individual Performance</a:t>
            </a:r>
          </a:p>
        </p:txBody>
      </p:sp>
      <p:pic>
        <p:nvPicPr>
          <p:cNvPr id="1012741" name="Picture 5" descr="05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60438"/>
            <a:ext cx="6810375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4C0FD301-D694-4D0C-9AA3-712F34C4A820}" type="slidenum">
              <a:rPr lang="en-US" sz="900"/>
              <a:pPr eaLnBrk="1" hangingPunct="1"/>
              <a:t>21</a:t>
            </a:fld>
            <a:endParaRPr lang="en-US" sz="900"/>
          </a:p>
        </p:txBody>
      </p:sp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Individual Motivation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Motivation</a:t>
            </a:r>
          </a:p>
          <a:p>
            <a:pPr marL="620713" lvl="1" eaLnBrk="1" hangingPunct="1">
              <a:defRPr/>
            </a:pPr>
            <a:r>
              <a:rPr lang="en-US" smtClean="0"/>
              <a:t>The desire within a person causing that person to act to reach a goal.</a:t>
            </a:r>
          </a:p>
          <a:p>
            <a:pPr eaLnBrk="1" hangingPunct="1">
              <a:defRPr/>
            </a:pPr>
            <a:r>
              <a:rPr lang="en-US" smtClean="0"/>
              <a:t>Management Implications for Motivating Individual Performance</a:t>
            </a:r>
          </a:p>
          <a:p>
            <a:pPr marL="620713" lvl="1" eaLnBrk="1" hangingPunct="1">
              <a:defRPr/>
            </a:pPr>
            <a:r>
              <a:rPr lang="en-US" smtClean="0"/>
              <a:t>Broad-based strategies and tactics to address individual employee concerns about:</a:t>
            </a:r>
          </a:p>
          <a:p>
            <a:pPr lvl="2" indent="-239713" eaLnBrk="1" hangingPunct="1">
              <a:spcBef>
                <a:spcPct val="30000"/>
              </a:spcBef>
              <a:defRPr/>
            </a:pPr>
            <a:r>
              <a:rPr lang="en-US" smtClean="0"/>
              <a:t>Consistency in organizational rewards</a:t>
            </a:r>
          </a:p>
          <a:p>
            <a:pPr lvl="2" indent="-239713" eaLnBrk="1" hangingPunct="1">
              <a:spcBef>
                <a:spcPct val="30000"/>
              </a:spcBef>
              <a:defRPr/>
            </a:pPr>
            <a:r>
              <a:rPr lang="en-US" smtClean="0"/>
              <a:t>Organizational support for employee efforts</a:t>
            </a:r>
          </a:p>
          <a:p>
            <a:pPr lvl="2" indent="-239713" eaLnBrk="1" hangingPunct="1">
              <a:spcBef>
                <a:spcPct val="30000"/>
              </a:spcBef>
              <a:defRPr/>
            </a:pPr>
            <a:r>
              <a:rPr lang="en-US" smtClean="0"/>
              <a:t>Accurate measurement of employee performance</a:t>
            </a:r>
          </a:p>
          <a:p>
            <a:pPr lvl="2" indent="-239713" eaLnBrk="1" hangingPunct="1">
              <a:spcBef>
                <a:spcPct val="30000"/>
              </a:spcBef>
              <a:defRPr/>
            </a:pPr>
            <a:r>
              <a:rPr lang="en-US" smtClean="0"/>
              <a:t>Desirability of rewards by employees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6730386D-72B1-4ADA-AA71-84D9FFE631F4}" type="slidenum">
              <a:rPr lang="en-US" sz="900"/>
              <a:pPr eaLnBrk="1" hangingPunct="1"/>
              <a:t>22</a:t>
            </a:fld>
            <a:endParaRPr lang="en-US" sz="900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Nature of Job Satisfaction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Job Satisfaction</a:t>
            </a:r>
          </a:p>
          <a:p>
            <a:pPr lvl="1" eaLnBrk="1" hangingPunct="1">
              <a:defRPr/>
            </a:pPr>
            <a:r>
              <a:rPr lang="en-US" smtClean="0"/>
              <a:t>A positive emotional state resulting from evaluating one’s job experience.</a:t>
            </a:r>
          </a:p>
          <a:p>
            <a:pPr eaLnBrk="1" hangingPunct="1">
              <a:defRPr/>
            </a:pPr>
            <a:r>
              <a:rPr lang="en-US" smtClean="0"/>
              <a:t>Organization Commitment (Loyalty)</a:t>
            </a:r>
          </a:p>
          <a:p>
            <a:pPr lvl="1" eaLnBrk="1" hangingPunct="1">
              <a:defRPr/>
            </a:pPr>
            <a:r>
              <a:rPr lang="en-US" smtClean="0"/>
              <a:t>The degree to which employees believe in and accept organizational goals and desire to remain with the organization.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A50021"/>
                </a:solidFill>
              </a:rPr>
              <a:t>Employee engagement: </a:t>
            </a:r>
            <a:r>
              <a:rPr lang="en-US" smtClean="0"/>
              <a:t>the extent to which an employee feels linked to organizational success.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A50021"/>
                </a:solidFill>
              </a:rPr>
              <a:t>Continuance commitment:</a:t>
            </a:r>
            <a:r>
              <a:rPr lang="en-US" smtClean="0"/>
              <a:t> the likelihood that an individual will stay with rather than withdraw from the organization.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DA611FB9-9980-442D-9906-7C283F551810}" type="slidenum">
              <a:rPr lang="en-US" sz="900"/>
              <a:pPr eaLnBrk="1" hangingPunct="1"/>
              <a:t>23</a:t>
            </a:fld>
            <a:endParaRPr lang="en-US" sz="900"/>
          </a:p>
        </p:txBody>
      </p:sp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460375" y="105092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5–5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38401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Factors Affecting Job Satisfaction and Organizational Commitment</a:t>
            </a:r>
          </a:p>
        </p:txBody>
      </p:sp>
      <p:pic>
        <p:nvPicPr>
          <p:cNvPr id="1014789" name="Picture 5" descr="05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050925"/>
            <a:ext cx="70643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EE16941D-EDBA-43C1-8761-ED5855C326A8}" type="slidenum">
              <a:rPr lang="en-US" sz="900"/>
              <a:pPr eaLnBrk="1" hangingPunct="1"/>
              <a:t>24</a:t>
            </a:fld>
            <a:endParaRPr lang="en-US" sz="900"/>
          </a:p>
        </p:txBody>
      </p:sp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Turnover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Turnover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The process in which employees leave an organization and have to be replaced.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Impact of Turnover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Inability to achieve business goals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Loss of “image” to attract other individuals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High costs of turnover and replacement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en-US" smtClean="0"/>
              <a:t>Churn</a:t>
            </a:r>
            <a:r>
              <a:rPr lang="en-US" smtClean="0">
                <a:cs typeface="Arial" charset="0"/>
              </a:rPr>
              <a:t>—h</a:t>
            </a:r>
            <a:r>
              <a:rPr lang="en-US" smtClean="0"/>
              <a:t>iring new workers while laying off others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C75C95CE-E2E5-48A3-8D0E-B0CE81468A59}" type="slidenum">
              <a:rPr lang="en-US" sz="900"/>
              <a:pPr eaLnBrk="1" hangingPunct="1"/>
              <a:t>25</a:t>
            </a:fld>
            <a:endParaRPr lang="en-US" sz="900"/>
          </a:p>
        </p:txBody>
      </p:sp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Turnover</a:t>
            </a:r>
          </a:p>
        </p:txBody>
      </p:sp>
      <p:grpSp>
        <p:nvGrpSpPr>
          <p:cNvPr id="1098755" name="Group 3"/>
          <p:cNvGrpSpPr>
            <a:grpSpLocks/>
          </p:cNvGrpSpPr>
          <p:nvPr/>
        </p:nvGrpSpPr>
        <p:grpSpPr bwMode="auto">
          <a:xfrm>
            <a:off x="1106488" y="982663"/>
            <a:ext cx="6948487" cy="5045075"/>
            <a:chOff x="697" y="619"/>
            <a:chExt cx="4377" cy="3178"/>
          </a:xfrm>
        </p:grpSpPr>
        <p:pic>
          <p:nvPicPr>
            <p:cNvPr id="37894" name="Picture 4" descr="010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" y="619"/>
              <a:ext cx="4377" cy="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2442" y="2063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Turnover</a:t>
              </a:r>
            </a:p>
          </p:txBody>
        </p:sp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2443" y="942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Involuntary</a:t>
              </a:r>
            </a:p>
          </p:txBody>
        </p:sp>
        <p:sp>
          <p:nvSpPr>
            <p:cNvPr id="37897" name="Text Box 7"/>
            <p:cNvSpPr txBox="1">
              <a:spLocks noChangeArrowheads="1"/>
            </p:cNvSpPr>
            <p:nvPr/>
          </p:nvSpPr>
          <p:spPr bwMode="auto">
            <a:xfrm>
              <a:off x="3871" y="1526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Voluntary</a:t>
              </a:r>
            </a:p>
          </p:txBody>
        </p:sp>
        <p:sp>
          <p:nvSpPr>
            <p:cNvPr id="37898" name="Text Box 8"/>
            <p:cNvSpPr txBox="1">
              <a:spLocks noChangeArrowheads="1"/>
            </p:cNvSpPr>
            <p:nvPr/>
          </p:nvSpPr>
          <p:spPr bwMode="auto">
            <a:xfrm>
              <a:off x="3877" y="2602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Functional</a:t>
              </a:r>
            </a:p>
          </p:txBody>
        </p:sp>
        <p:sp>
          <p:nvSpPr>
            <p:cNvPr id="37899" name="Text Box 9"/>
            <p:cNvSpPr txBox="1">
              <a:spLocks noChangeArrowheads="1"/>
            </p:cNvSpPr>
            <p:nvPr/>
          </p:nvSpPr>
          <p:spPr bwMode="auto">
            <a:xfrm>
              <a:off x="2453" y="3203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Dysfunctional</a:t>
              </a:r>
            </a:p>
          </p:txBody>
        </p:sp>
        <p:sp>
          <p:nvSpPr>
            <p:cNvPr id="37900" name="Text Box 10"/>
            <p:cNvSpPr txBox="1">
              <a:spLocks noChangeArrowheads="1"/>
            </p:cNvSpPr>
            <p:nvPr/>
          </p:nvSpPr>
          <p:spPr bwMode="auto">
            <a:xfrm>
              <a:off x="928" y="2591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Uncontrollable</a:t>
              </a:r>
            </a:p>
          </p:txBody>
        </p:sp>
        <p:sp>
          <p:nvSpPr>
            <p:cNvPr id="37901" name="Text Box 11"/>
            <p:cNvSpPr txBox="1">
              <a:spLocks noChangeArrowheads="1"/>
            </p:cNvSpPr>
            <p:nvPr/>
          </p:nvSpPr>
          <p:spPr bwMode="auto">
            <a:xfrm>
              <a:off x="943" y="1520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Controllable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08E0B27E-6BBB-4E32-A96C-8711EA7A7694}" type="slidenum">
              <a:rPr lang="en-US" sz="900"/>
              <a:pPr eaLnBrk="1" hangingPunct="1"/>
              <a:t>26</a:t>
            </a:fld>
            <a:endParaRPr lang="en-US" sz="90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Measuring Employee Turnover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102600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Computing the Turnover Rate:</a:t>
            </a:r>
          </a:p>
        </p:txBody>
      </p:sp>
      <p:graphicFrame>
        <p:nvGraphicFramePr>
          <p:cNvPr id="1104900" name="Object 4"/>
          <p:cNvGraphicFramePr>
            <a:graphicFrameLocks noChangeAspect="1"/>
          </p:cNvGraphicFramePr>
          <p:nvPr/>
        </p:nvGraphicFramePr>
        <p:xfrm>
          <a:off x="731838" y="1782763"/>
          <a:ext cx="7315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4" imgW="3479800" imgH="419100" progId="Equation.3">
                  <p:embed/>
                </p:oleObj>
              </mc:Choice>
              <mc:Fallback>
                <p:oleObj name="Equation" r:id="rId4" imgW="34798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782763"/>
                        <a:ext cx="73152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4901" name="Rectangle 5"/>
          <p:cNvSpPr>
            <a:spLocks noChangeArrowheads="1"/>
          </p:cNvSpPr>
          <p:nvPr/>
        </p:nvSpPr>
        <p:spPr bwMode="auto">
          <a:xfrm>
            <a:off x="547688" y="2971800"/>
            <a:ext cx="5578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2250" indent="-222250">
              <a:spcBef>
                <a:spcPct val="20000"/>
              </a:spcBef>
              <a:buClr>
                <a:srgbClr val="993300"/>
              </a:buClr>
              <a:buFontTx/>
              <a:buChar char="•"/>
              <a:tabLst>
                <a:tab pos="3203575" algn="l"/>
              </a:tabLst>
              <a:defRPr/>
            </a:pPr>
            <a:r>
              <a:rPr 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Determining Turnover Costs</a:t>
            </a:r>
          </a:p>
          <a:p>
            <a:pPr marL="566738" lvl="1" indent="-222250">
              <a:spcBef>
                <a:spcPct val="4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tabLst>
                <a:tab pos="3203575" algn="l"/>
              </a:tabLst>
              <a:defRPr/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costs</a:t>
            </a:r>
          </a:p>
          <a:p>
            <a:pPr marL="566738" lvl="1" indent="-222250">
              <a:spcBef>
                <a:spcPct val="4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tabLst>
                <a:tab pos="3203575" algn="l"/>
              </a:tabLst>
              <a:defRPr/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Vacancy costs</a:t>
            </a:r>
          </a:p>
          <a:p>
            <a:pPr marL="566738" lvl="1" indent="-222250">
              <a:spcBef>
                <a:spcPct val="4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tabLst>
                <a:tab pos="3203575" algn="l"/>
              </a:tabLst>
              <a:defRPr/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Replacement costs</a:t>
            </a:r>
          </a:p>
          <a:p>
            <a:pPr marL="566738" lvl="1" indent="-222250">
              <a:spcBef>
                <a:spcPct val="4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tabLst>
                <a:tab pos="3203575" algn="l"/>
              </a:tabLst>
              <a:defRPr/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Training costs</a:t>
            </a:r>
          </a:p>
          <a:p>
            <a:pPr marL="566738" lvl="1" indent="-222250">
              <a:spcBef>
                <a:spcPct val="4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tabLst>
                <a:tab pos="3203575" algn="l"/>
              </a:tabLst>
              <a:defRPr/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Hidden/indirect costs</a:t>
            </a:r>
          </a:p>
        </p:txBody>
      </p:sp>
      <p:pic>
        <p:nvPicPr>
          <p:cNvPr id="38920" name="Picture 6" descr="PE03839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463925"/>
            <a:ext cx="32480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9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82F72FFE-DAB0-4452-80E9-1B437C61073A}" type="slidenum">
              <a:rPr lang="en-US" sz="900"/>
              <a:pPr eaLnBrk="1" hangingPunct="1"/>
              <a:t>27</a:t>
            </a:fld>
            <a:endParaRPr lang="en-US" sz="900"/>
          </a:p>
        </p:txBody>
      </p:sp>
      <p:pic>
        <p:nvPicPr>
          <p:cNvPr id="39940" name="Picture 2" descr="PE0384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5021263"/>
            <a:ext cx="47561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Measuring Employee Turnover (cont’d)</a:t>
            </a:r>
          </a:p>
        </p:txBody>
      </p:sp>
      <p:sp>
        <p:nvSpPr>
          <p:cNvPr id="1106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9275" y="1050925"/>
            <a:ext cx="8102600" cy="53038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Ways to Measure Turnover:</a:t>
            </a:r>
          </a:p>
          <a:p>
            <a:pPr lvl="1" eaLnBrk="1" hangingPunct="1">
              <a:defRPr/>
            </a:pPr>
            <a:r>
              <a:rPr lang="en-US" smtClean="0"/>
              <a:t>Job and job levels</a:t>
            </a:r>
          </a:p>
          <a:p>
            <a:pPr lvl="1" eaLnBrk="1" hangingPunct="1">
              <a:defRPr/>
            </a:pPr>
            <a:r>
              <a:rPr lang="en-US" smtClean="0"/>
              <a:t>Department, units, and location</a:t>
            </a:r>
          </a:p>
          <a:p>
            <a:pPr lvl="1" eaLnBrk="1" hangingPunct="1">
              <a:defRPr/>
            </a:pPr>
            <a:r>
              <a:rPr lang="en-US" smtClean="0"/>
              <a:t>Reason for leaving</a:t>
            </a:r>
          </a:p>
          <a:p>
            <a:pPr lvl="1" eaLnBrk="1" hangingPunct="1">
              <a:defRPr/>
            </a:pPr>
            <a:r>
              <a:rPr lang="en-US" smtClean="0"/>
              <a:t>Length of service</a:t>
            </a:r>
          </a:p>
          <a:p>
            <a:pPr lvl="1" eaLnBrk="1" hangingPunct="1">
              <a:defRPr/>
            </a:pPr>
            <a:r>
              <a:rPr lang="en-US" smtClean="0"/>
              <a:t>Demographic characteristics</a:t>
            </a:r>
          </a:p>
          <a:p>
            <a:pPr lvl="1" eaLnBrk="1" hangingPunct="1">
              <a:defRPr/>
            </a:pPr>
            <a:r>
              <a:rPr lang="en-US" smtClean="0"/>
              <a:t>Education and training</a:t>
            </a:r>
          </a:p>
          <a:p>
            <a:pPr lvl="1" eaLnBrk="1" hangingPunct="1">
              <a:defRPr/>
            </a:pPr>
            <a:r>
              <a:rPr lang="en-US" smtClean="0"/>
              <a:t>Knowledge, skills and abilities</a:t>
            </a:r>
          </a:p>
          <a:p>
            <a:pPr lvl="1" eaLnBrk="1" hangingPunct="1">
              <a:defRPr/>
            </a:pPr>
            <a:r>
              <a:rPr lang="en-US" smtClean="0"/>
              <a:t>Performance ratings/levels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6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6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6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06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6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6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06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6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948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A1C73E4E-ECA9-473D-8220-BC4AB9F2394A}" type="slidenum">
              <a:rPr lang="en-US" sz="900"/>
              <a:pPr eaLnBrk="1" hangingPunct="1"/>
              <a:t>28</a:t>
            </a:fld>
            <a:endParaRPr lang="en-US" sz="900"/>
          </a:p>
        </p:txBody>
      </p:sp>
      <p:sp>
        <p:nvSpPr>
          <p:cNvPr id="4096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5–6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Model for Costing Lost Productivity</a:t>
            </a:r>
          </a:p>
        </p:txBody>
      </p:sp>
      <p:pic>
        <p:nvPicPr>
          <p:cNvPr id="1016837" name="Picture 5" descr="05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238250"/>
            <a:ext cx="908843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22CB69A0-20BE-424F-BA46-CAAF5B342D4D}" type="slidenum">
              <a:rPr lang="en-US" sz="900"/>
              <a:pPr eaLnBrk="1" hangingPunct="1"/>
              <a:t>29</a:t>
            </a:fld>
            <a:endParaRPr lang="en-US" sz="900"/>
          </a:p>
        </p:txBody>
      </p:sp>
      <p:sp>
        <p:nvSpPr>
          <p:cNvPr id="4198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5–6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Costing Lost Productivity: Text Example</a:t>
            </a:r>
          </a:p>
        </p:txBody>
      </p:sp>
      <p:grpSp>
        <p:nvGrpSpPr>
          <p:cNvPr id="1115142" name="Group 6"/>
          <p:cNvGrpSpPr>
            <a:grpSpLocks/>
          </p:cNvGrpSpPr>
          <p:nvPr/>
        </p:nvGrpSpPr>
        <p:grpSpPr bwMode="auto">
          <a:xfrm>
            <a:off x="217488" y="1187450"/>
            <a:ext cx="8651875" cy="4252913"/>
            <a:chOff x="137" y="685"/>
            <a:chExt cx="5450" cy="2679"/>
          </a:xfrm>
        </p:grpSpPr>
        <p:pic>
          <p:nvPicPr>
            <p:cNvPr id="41992" name="Picture 7" descr="03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" y="685"/>
              <a:ext cx="5450" cy="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3" name="Text Box 8"/>
            <p:cNvSpPr txBox="1">
              <a:spLocks noChangeArrowheads="1"/>
            </p:cNvSpPr>
            <p:nvPr/>
          </p:nvSpPr>
          <p:spPr bwMode="auto">
            <a:xfrm>
              <a:off x="4511" y="1347"/>
              <a:ext cx="63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400" b="1"/>
                <a:t>20,000</a:t>
              </a:r>
            </a:p>
          </p:txBody>
        </p:sp>
        <p:sp>
          <p:nvSpPr>
            <p:cNvPr id="41994" name="Text Box 9"/>
            <p:cNvSpPr txBox="1">
              <a:spLocks noChangeArrowheads="1"/>
            </p:cNvSpPr>
            <p:nvPr/>
          </p:nvSpPr>
          <p:spPr bwMode="auto">
            <a:xfrm>
              <a:off x="4511" y="1502"/>
              <a:ext cx="63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400" b="1"/>
                <a:t>8,000</a:t>
              </a:r>
            </a:p>
          </p:txBody>
        </p:sp>
        <p:sp>
          <p:nvSpPr>
            <p:cNvPr id="41995" name="Text Box 10"/>
            <p:cNvSpPr txBox="1">
              <a:spLocks noChangeArrowheads="1"/>
            </p:cNvSpPr>
            <p:nvPr/>
          </p:nvSpPr>
          <p:spPr bwMode="auto">
            <a:xfrm>
              <a:off x="3708" y="1502"/>
              <a:ext cx="63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990000"/>
                  </a:solidFill>
                </a:rPr>
                <a:t>(40%)</a:t>
              </a:r>
            </a:p>
          </p:txBody>
        </p:sp>
        <p:sp>
          <p:nvSpPr>
            <p:cNvPr id="41996" name="Text Box 11"/>
            <p:cNvSpPr txBox="1">
              <a:spLocks noChangeArrowheads="1"/>
            </p:cNvSpPr>
            <p:nvPr/>
          </p:nvSpPr>
          <p:spPr bwMode="auto">
            <a:xfrm>
              <a:off x="4511" y="1662"/>
              <a:ext cx="63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400" b="1"/>
                <a:t>28,000</a:t>
              </a:r>
            </a:p>
          </p:txBody>
        </p:sp>
        <p:sp>
          <p:nvSpPr>
            <p:cNvPr id="41997" name="Text Box 12"/>
            <p:cNvSpPr txBox="1">
              <a:spLocks noChangeArrowheads="1"/>
            </p:cNvSpPr>
            <p:nvPr/>
          </p:nvSpPr>
          <p:spPr bwMode="auto">
            <a:xfrm>
              <a:off x="4511" y="1823"/>
              <a:ext cx="63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400" b="1"/>
                <a:t>20</a:t>
              </a:r>
            </a:p>
          </p:txBody>
        </p:sp>
        <p:sp>
          <p:nvSpPr>
            <p:cNvPr id="41998" name="Text Box 13"/>
            <p:cNvSpPr txBox="1">
              <a:spLocks noChangeArrowheads="1"/>
            </p:cNvSpPr>
            <p:nvPr/>
          </p:nvSpPr>
          <p:spPr bwMode="auto">
            <a:xfrm>
              <a:off x="4511" y="2135"/>
              <a:ext cx="63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400" b="1"/>
                <a:t>3</a:t>
              </a:r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4511" y="2275"/>
              <a:ext cx="63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400" b="1"/>
                <a:t>3,500</a:t>
              </a:r>
            </a:p>
          </p:txBody>
        </p:sp>
        <p:sp>
          <p:nvSpPr>
            <p:cNvPr id="42000" name="Text Box 15"/>
            <p:cNvSpPr txBox="1">
              <a:spLocks noChangeArrowheads="1"/>
            </p:cNvSpPr>
            <p:nvPr/>
          </p:nvSpPr>
          <p:spPr bwMode="auto">
            <a:xfrm>
              <a:off x="4511" y="2442"/>
              <a:ext cx="63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400" b="1"/>
                <a:t>70,000</a:t>
              </a:r>
            </a:p>
          </p:txBody>
        </p:sp>
        <p:sp>
          <p:nvSpPr>
            <p:cNvPr id="42001" name="Text Box 16"/>
            <p:cNvSpPr txBox="1">
              <a:spLocks noChangeArrowheads="1"/>
            </p:cNvSpPr>
            <p:nvPr/>
          </p:nvSpPr>
          <p:spPr bwMode="auto">
            <a:xfrm>
              <a:off x="1094" y="1041"/>
              <a:ext cx="63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i="1"/>
                <a:t>Teller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1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76375B6C-F876-4CB9-B288-C10D0999600F}" type="slidenum">
              <a:rPr lang="en-US" sz="900"/>
              <a:pPr eaLnBrk="1" hangingPunct="1"/>
              <a:t>3</a:t>
            </a:fld>
            <a:endParaRPr lang="en-US" sz="9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Purpose of HR Planning</a:t>
            </a:r>
          </a:p>
        </p:txBody>
      </p:sp>
      <p:grpSp>
        <p:nvGrpSpPr>
          <p:cNvPr id="1035267" name="Group 3"/>
          <p:cNvGrpSpPr>
            <a:grpSpLocks/>
          </p:cNvGrpSpPr>
          <p:nvPr/>
        </p:nvGrpSpPr>
        <p:grpSpPr bwMode="auto">
          <a:xfrm>
            <a:off x="365125" y="1349375"/>
            <a:ext cx="8448675" cy="4000500"/>
            <a:chOff x="208" y="720"/>
            <a:chExt cx="5322" cy="2520"/>
          </a:xfrm>
        </p:grpSpPr>
        <p:pic>
          <p:nvPicPr>
            <p:cNvPr id="15366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Effective HR Planning</a:t>
              </a: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518" y="2391"/>
              <a:ext cx="97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Right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people</a:t>
              </a:r>
            </a:p>
          </p:txBody>
        </p:sp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1740" y="2391"/>
              <a:ext cx="97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Right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capabilities</a:t>
              </a:r>
            </a:p>
          </p:txBody>
        </p:sp>
        <p:sp>
          <p:nvSpPr>
            <p:cNvPr id="15370" name="Text Box 8"/>
            <p:cNvSpPr txBox="1">
              <a:spLocks noChangeArrowheads="1"/>
            </p:cNvSpPr>
            <p:nvPr/>
          </p:nvSpPr>
          <p:spPr bwMode="auto">
            <a:xfrm>
              <a:off x="3073" y="2392"/>
              <a:ext cx="91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Right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times</a:t>
              </a: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4292" y="2392"/>
              <a:ext cx="9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Right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places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17204E55-1A9C-4A53-A367-BB3A2BCFF820}" type="slidenum">
              <a:rPr lang="en-US" sz="900"/>
              <a:pPr eaLnBrk="1" hangingPunct="1"/>
              <a:t>30</a:t>
            </a:fld>
            <a:endParaRPr lang="en-US" sz="900"/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Retention of Human Resources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6618288" cy="5303838"/>
          </a:xfrm>
        </p:spPr>
        <p:txBody>
          <a:bodyPr/>
          <a:lstStyle/>
          <a:p>
            <a:pPr marL="238125" indent="-238125" eaLnBrk="1" hangingPunct="1">
              <a:spcBef>
                <a:spcPct val="50000"/>
              </a:spcBef>
              <a:defRPr/>
            </a:pPr>
            <a:r>
              <a:rPr lang="en-US" smtClean="0"/>
              <a:t>Myths About Retention</a:t>
            </a:r>
          </a:p>
          <a:p>
            <a:pPr marL="798513" lvl="1" indent="-341313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mtClean="0"/>
              <a:t>Money is the main reason people leave.</a:t>
            </a:r>
          </a:p>
          <a:p>
            <a:pPr marL="798513" lvl="1" indent="-341313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mtClean="0"/>
              <a:t>Hiring has little to do with retention.</a:t>
            </a:r>
          </a:p>
          <a:p>
            <a:pPr marL="798513" lvl="1" indent="-341313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mtClean="0"/>
              <a:t>If you train people, you are only </a:t>
            </a:r>
            <a:br>
              <a:rPr lang="en-US" smtClean="0"/>
            </a:br>
            <a:r>
              <a:rPr lang="en-US" smtClean="0"/>
              <a:t>training them for another employer.</a:t>
            </a:r>
          </a:p>
          <a:p>
            <a:pPr marL="798513" lvl="1" indent="-341313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mtClean="0"/>
              <a:t>Do not be concerned about retention during organizational change.</a:t>
            </a:r>
          </a:p>
          <a:p>
            <a:pPr marL="798513" lvl="1" indent="-341313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mtClean="0"/>
              <a:t>If solid performers want to leave, </a:t>
            </a:r>
            <a:br>
              <a:rPr lang="en-US" smtClean="0"/>
            </a:br>
            <a:r>
              <a:rPr lang="en-US" smtClean="0"/>
              <a:t>the company cannot hold them.</a:t>
            </a:r>
          </a:p>
        </p:txBody>
      </p:sp>
      <p:pic>
        <p:nvPicPr>
          <p:cNvPr id="43014" name="Picture 7" descr="j01494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3429000"/>
            <a:ext cx="17811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0D17049A-A402-4DCA-B8E5-BF17A62C39AA}" type="slidenum">
              <a:rPr lang="en-US" sz="900"/>
              <a:pPr eaLnBrk="1" hangingPunct="1"/>
              <a:t>31</a:t>
            </a:fld>
            <a:endParaRPr lang="en-US" sz="900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Drivers of Retention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Why Satisfactory Employees Leave: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Unhappiness with management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Limited career advancement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Lack of recognition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Insufficient pay and benefits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Job boredom</a:t>
            </a:r>
          </a:p>
        </p:txBody>
      </p:sp>
      <p:grpSp>
        <p:nvGrpSpPr>
          <p:cNvPr id="44038" name="Group 4"/>
          <p:cNvGrpSpPr>
            <a:grpSpLocks/>
          </p:cNvGrpSpPr>
          <p:nvPr/>
        </p:nvGrpSpPr>
        <p:grpSpPr bwMode="auto">
          <a:xfrm>
            <a:off x="6035675" y="2246313"/>
            <a:ext cx="2468563" cy="3468687"/>
            <a:chOff x="3571" y="1411"/>
            <a:chExt cx="1555" cy="2185"/>
          </a:xfrm>
        </p:grpSpPr>
        <p:pic>
          <p:nvPicPr>
            <p:cNvPr id="44039" name="Picture 5" descr="PE01646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" y="1411"/>
              <a:ext cx="1535" cy="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 rot="-716966">
              <a:off x="4205" y="2219"/>
              <a:ext cx="9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/>
                <a:t>I’m Gone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54C17149-DDE3-4EAA-B6E6-973781BBCA88}" type="slidenum">
              <a:rPr lang="en-US" sz="900"/>
              <a:pPr eaLnBrk="1" hangingPunct="1"/>
              <a:t>32</a:t>
            </a:fld>
            <a:endParaRPr lang="en-US" sz="900"/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5–7</a:t>
            </a: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Drivers of Retention</a:t>
            </a:r>
          </a:p>
        </p:txBody>
      </p:sp>
      <p:pic>
        <p:nvPicPr>
          <p:cNvPr id="1018885" name="Picture 5" descr="05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30325"/>
            <a:ext cx="8596313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79E38027-38AB-4538-B4D4-F32143ADD1AC}" type="slidenum">
              <a:rPr lang="en-US" sz="900"/>
              <a:pPr eaLnBrk="1" hangingPunct="1"/>
              <a:t>33</a:t>
            </a:fld>
            <a:endParaRPr lang="en-US" sz="900"/>
          </a:p>
        </p:txBody>
      </p:sp>
      <p:sp>
        <p:nvSpPr>
          <p:cNvPr id="1117188" name="Rectangle 4"/>
          <p:cNvSpPr>
            <a:spLocks noGrp="1" noChangeArrowheads="1"/>
          </p:cNvSpPr>
          <p:nvPr>
            <p:ph type="title"/>
          </p:nvPr>
        </p:nvSpPr>
        <p:spPr>
          <a:xfrm>
            <a:off x="549275" y="136525"/>
            <a:ext cx="8077200" cy="5191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Possible Retention Interventions</a:t>
            </a:r>
          </a:p>
        </p:txBody>
      </p:sp>
      <p:grpSp>
        <p:nvGrpSpPr>
          <p:cNvPr id="1117189" name="Group 5"/>
          <p:cNvGrpSpPr>
            <a:grpSpLocks/>
          </p:cNvGrpSpPr>
          <p:nvPr/>
        </p:nvGrpSpPr>
        <p:grpSpPr bwMode="auto">
          <a:xfrm>
            <a:off x="731838" y="685800"/>
            <a:ext cx="7678737" cy="5578475"/>
            <a:chOff x="462" y="547"/>
            <a:chExt cx="4837" cy="3514"/>
          </a:xfrm>
        </p:grpSpPr>
        <p:sp>
          <p:nvSpPr>
            <p:cNvPr id="46086" name="Rectangle 6" descr="Blu02"/>
            <p:cNvSpPr>
              <a:spLocks noChangeArrowheads="1"/>
            </p:cNvSpPr>
            <p:nvPr/>
          </p:nvSpPr>
          <p:spPr bwMode="auto">
            <a:xfrm>
              <a:off x="462" y="1008"/>
              <a:ext cx="2303" cy="305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Text Box 7" descr="Blu01"/>
            <p:cNvSpPr txBox="1">
              <a:spLocks noChangeArrowheads="1"/>
            </p:cNvSpPr>
            <p:nvPr/>
          </p:nvSpPr>
          <p:spPr bwMode="auto">
            <a:xfrm>
              <a:off x="586" y="1123"/>
              <a:ext cx="2063" cy="282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tIns="137160"/>
            <a:lstStyle>
              <a:lvl1pPr marL="231775" indent="-231775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Spot cash awards for good work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Develop profiles of successful employees and hire to the profile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Learning bonuses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Focus groups on employee issues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Voluntary job sharing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Realist job avenues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Excellent employee development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Payback agreement for moving expenses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Clear goals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Accurate performance appraisals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Competitive benefits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Career counseling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Mentoring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Diverse workplace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Sabbatical leaves</a:t>
              </a:r>
            </a:p>
          </p:txBody>
        </p:sp>
        <p:sp>
          <p:nvSpPr>
            <p:cNvPr id="46088" name="Rectangle 8" descr="Blu02"/>
            <p:cNvSpPr>
              <a:spLocks noChangeArrowheads="1"/>
            </p:cNvSpPr>
            <p:nvPr/>
          </p:nvSpPr>
          <p:spPr bwMode="auto">
            <a:xfrm>
              <a:off x="2880" y="1008"/>
              <a:ext cx="2419" cy="305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Text Box 9" descr="Blu01"/>
            <p:cNvSpPr txBox="1">
              <a:spLocks noChangeArrowheads="1"/>
            </p:cNvSpPr>
            <p:nvPr/>
          </p:nvSpPr>
          <p:spPr bwMode="auto">
            <a:xfrm>
              <a:off x="3004" y="1123"/>
              <a:ext cx="2180" cy="282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tIns="137160"/>
            <a:lstStyle>
              <a:lvl1pPr marL="231775" indent="-231775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Facilitate promotion/transfer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Reward managers with low turnover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“Fair” pay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Fulfilling work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Avoid hiring those with a history of turnover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Tuition reimbursement and promotion for education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Retention bonuses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Subsidized child/elder care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Retrain for promotion/transfer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Pay tied to performance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Telecommuting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Recognize good work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Good working conditions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Friendly work culture/co-workers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latin typeface="Trebuchet MS" pitchFamily="34" charset="0"/>
                </a:rPr>
                <a:t>Considerate supervisors</a:t>
              </a:r>
            </a:p>
          </p:txBody>
        </p:sp>
        <p:sp>
          <p:nvSpPr>
            <p:cNvPr id="46090" name="Rectangle 10" descr="Blu02"/>
            <p:cNvSpPr>
              <a:spLocks noChangeArrowheads="1"/>
            </p:cNvSpPr>
            <p:nvPr/>
          </p:nvSpPr>
          <p:spPr bwMode="auto">
            <a:xfrm>
              <a:off x="1990" y="547"/>
              <a:ext cx="1754" cy="40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Text Box 11" descr="Blu01"/>
            <p:cNvSpPr txBox="1">
              <a:spLocks noChangeArrowheads="1"/>
            </p:cNvSpPr>
            <p:nvPr/>
          </p:nvSpPr>
          <p:spPr bwMode="auto">
            <a:xfrm>
              <a:off x="2105" y="618"/>
              <a:ext cx="1524" cy="26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Improved Retention</a:t>
              </a:r>
            </a:p>
          </p:txBody>
        </p:sp>
        <p:cxnSp>
          <p:nvCxnSpPr>
            <p:cNvPr id="46092" name="AutoShape 12"/>
            <p:cNvCxnSpPr>
              <a:cxnSpLocks noChangeShapeType="1"/>
              <a:stCxn id="46090" idx="1"/>
              <a:endCxn id="46086" idx="0"/>
            </p:cNvCxnSpPr>
            <p:nvPr/>
          </p:nvCxnSpPr>
          <p:spPr bwMode="auto">
            <a:xfrm rot="10800000" flipV="1">
              <a:off x="1614" y="749"/>
              <a:ext cx="376" cy="259"/>
            </a:xfrm>
            <a:prstGeom prst="bentConnector2">
              <a:avLst/>
            </a:prstGeom>
            <a:noFill/>
            <a:ln w="57150">
              <a:solidFill>
                <a:srgbClr val="333399"/>
              </a:solidFill>
              <a:miter lim="800000"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93" name="AutoShape 13"/>
            <p:cNvCxnSpPr>
              <a:cxnSpLocks noChangeShapeType="1"/>
              <a:stCxn id="46090" idx="3"/>
              <a:endCxn id="46088" idx="0"/>
            </p:cNvCxnSpPr>
            <p:nvPr/>
          </p:nvCxnSpPr>
          <p:spPr bwMode="auto">
            <a:xfrm>
              <a:off x="3744" y="749"/>
              <a:ext cx="346" cy="259"/>
            </a:xfrm>
            <a:prstGeom prst="bentConnector2">
              <a:avLst/>
            </a:prstGeom>
            <a:noFill/>
            <a:ln w="57150">
              <a:solidFill>
                <a:srgbClr val="333399"/>
              </a:solidFill>
              <a:miter lim="800000"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1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5EB3AE4A-00C9-48F4-ACB3-E78712909667}" type="slidenum">
              <a:rPr lang="en-US" sz="900"/>
              <a:pPr eaLnBrk="1" hangingPunct="1"/>
              <a:t>34</a:t>
            </a:fld>
            <a:endParaRPr lang="en-US" sz="900"/>
          </a:p>
        </p:txBody>
      </p:sp>
      <p:sp>
        <p:nvSpPr>
          <p:cNvPr id="4710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0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5–8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Retention Measurement and Assessment Sources</a:t>
            </a:r>
          </a:p>
        </p:txBody>
      </p:sp>
      <p:pic>
        <p:nvPicPr>
          <p:cNvPr id="1020933" name="Picture 5" descr="05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3700"/>
            <a:ext cx="824071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13DB3A64-A0E8-427C-9C65-BE5685C2C103}" type="slidenum">
              <a:rPr lang="en-US" sz="900"/>
              <a:pPr eaLnBrk="1" hangingPunct="1"/>
              <a:t>35</a:t>
            </a:fld>
            <a:endParaRPr lang="en-US" sz="900"/>
          </a:p>
        </p:txBody>
      </p:sp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Managing Retention</a:t>
            </a:r>
          </a:p>
        </p:txBody>
      </p:sp>
      <p:grpSp>
        <p:nvGrpSpPr>
          <p:cNvPr id="1119236" name="Group 4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48134" name="Picture 5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5" name="Text Box 6"/>
            <p:cNvSpPr txBox="1">
              <a:spLocks noChangeArrowheads="1"/>
            </p:cNvSpPr>
            <p:nvPr/>
          </p:nvSpPr>
          <p:spPr bwMode="auto">
            <a:xfrm>
              <a:off x="1613" y="1259"/>
              <a:ext cx="2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Retention Assessment and Metrics</a:t>
              </a:r>
            </a:p>
          </p:txBody>
        </p:sp>
        <p:sp>
          <p:nvSpPr>
            <p:cNvPr id="48136" name="Text Box 7"/>
            <p:cNvSpPr txBox="1">
              <a:spLocks noChangeArrowheads="1"/>
            </p:cNvSpPr>
            <p:nvPr/>
          </p:nvSpPr>
          <p:spPr bwMode="auto">
            <a:xfrm>
              <a:off x="464" y="2419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Employee Surveys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48137" name="Text Box 8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Exit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Interviews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48138" name="Text Box 9"/>
            <p:cNvSpPr txBox="1">
              <a:spLocks noChangeArrowheads="1"/>
            </p:cNvSpPr>
            <p:nvPr/>
          </p:nvSpPr>
          <p:spPr bwMode="auto">
            <a:xfrm>
              <a:off x="4032" y="2333"/>
              <a:ext cx="126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003366"/>
                  </a:solidFill>
                  <a:latin typeface="Trebuchet MS" pitchFamily="34" charset="0"/>
                </a:rPr>
                <a:t>First-Year Turnover Evaluations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1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D94F4281-5EB6-4CCB-AE5E-C0A9FADC46DF}" type="slidenum">
              <a:rPr lang="en-US" sz="900"/>
              <a:pPr eaLnBrk="1" hangingPunct="1"/>
              <a:t>4</a:t>
            </a:fld>
            <a:endParaRPr lang="en-US" sz="900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1163"/>
            <a:ext cx="8077200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HR Forecasting</a:t>
            </a:r>
          </a:p>
        </p:txBody>
      </p:sp>
      <p:grpSp>
        <p:nvGrpSpPr>
          <p:cNvPr id="1037315" name="Group 3"/>
          <p:cNvGrpSpPr>
            <a:grpSpLocks/>
          </p:cNvGrpSpPr>
          <p:nvPr/>
        </p:nvGrpSpPr>
        <p:grpSpPr bwMode="auto">
          <a:xfrm>
            <a:off x="457200" y="1241425"/>
            <a:ext cx="8139113" cy="4918075"/>
            <a:chOff x="288" y="782"/>
            <a:chExt cx="5127" cy="3098"/>
          </a:xfrm>
        </p:grpSpPr>
        <p:grpSp>
          <p:nvGrpSpPr>
            <p:cNvPr id="16390" name="Group 4"/>
            <p:cNvGrpSpPr>
              <a:grpSpLocks/>
            </p:cNvGrpSpPr>
            <p:nvPr/>
          </p:nvGrpSpPr>
          <p:grpSpPr bwMode="auto">
            <a:xfrm>
              <a:off x="330" y="2260"/>
              <a:ext cx="1095" cy="634"/>
              <a:chOff x="748" y="2448"/>
              <a:chExt cx="1095" cy="634"/>
            </a:xfrm>
          </p:grpSpPr>
          <p:sp>
            <p:nvSpPr>
              <p:cNvPr id="16420" name="Oval 5"/>
              <p:cNvSpPr>
                <a:spLocks noChangeArrowheads="1"/>
              </p:cNvSpPr>
              <p:nvPr/>
            </p:nvSpPr>
            <p:spPr bwMode="auto">
              <a:xfrm flipH="1" flipV="1">
                <a:off x="748" y="2448"/>
                <a:ext cx="1095" cy="634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1" name="Oval 6"/>
              <p:cNvSpPr>
                <a:spLocks noChangeArrowheads="1"/>
              </p:cNvSpPr>
              <p:nvPr/>
            </p:nvSpPr>
            <p:spPr bwMode="auto">
              <a:xfrm flipH="1">
                <a:off x="864" y="2518"/>
                <a:ext cx="862" cy="493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latin typeface="Trebuchet MS" pitchFamily="34" charset="0"/>
                  </a:rPr>
                  <a:t>Yes</a:t>
                </a:r>
              </a:p>
            </p:txBody>
          </p:sp>
        </p:grpSp>
        <p:pic>
          <p:nvPicPr>
            <p:cNvPr id="16391" name="Picture 7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" y="2517"/>
              <a:ext cx="40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2" name="Group 8"/>
            <p:cNvGrpSpPr>
              <a:grpSpLocks/>
            </p:cNvGrpSpPr>
            <p:nvPr/>
          </p:nvGrpSpPr>
          <p:grpSpPr bwMode="auto">
            <a:xfrm>
              <a:off x="2073" y="3131"/>
              <a:ext cx="1556" cy="749"/>
              <a:chOff x="634" y="1123"/>
              <a:chExt cx="2303" cy="1152"/>
            </a:xfrm>
          </p:grpSpPr>
          <p:sp>
            <p:nvSpPr>
              <p:cNvPr id="16418" name="Rectangle 9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9" name="Text Box 10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Develop programs to increase supply or reduce demand</a:t>
                </a:r>
              </a:p>
            </p:txBody>
          </p:sp>
        </p:grpSp>
        <p:pic>
          <p:nvPicPr>
            <p:cNvPr id="16393" name="Picture 11" descr="010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4294" flipH="1">
              <a:off x="3273" y="2784"/>
              <a:ext cx="1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4" name="Group 12"/>
            <p:cNvGrpSpPr>
              <a:grpSpLocks/>
            </p:cNvGrpSpPr>
            <p:nvPr/>
          </p:nvGrpSpPr>
          <p:grpSpPr bwMode="auto">
            <a:xfrm>
              <a:off x="3859" y="3131"/>
              <a:ext cx="1556" cy="749"/>
              <a:chOff x="634" y="1123"/>
              <a:chExt cx="2303" cy="1152"/>
            </a:xfrm>
          </p:grpSpPr>
          <p:sp>
            <p:nvSpPr>
              <p:cNvPr id="16416" name="Rectangle 13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Text Box 14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Develop programs to decrease supply or increase demand</a:t>
                </a:r>
              </a:p>
            </p:txBody>
          </p:sp>
        </p:grpSp>
        <p:pic>
          <p:nvPicPr>
            <p:cNvPr id="16395" name="Picture 15" descr="010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94294">
              <a:off x="4130" y="2785"/>
              <a:ext cx="1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6" name="Group 16"/>
            <p:cNvGrpSpPr>
              <a:grpSpLocks/>
            </p:cNvGrpSpPr>
            <p:nvPr/>
          </p:nvGrpSpPr>
          <p:grpSpPr bwMode="auto">
            <a:xfrm>
              <a:off x="3225" y="2267"/>
              <a:ext cx="1095" cy="634"/>
              <a:chOff x="748" y="2448"/>
              <a:chExt cx="1095" cy="634"/>
            </a:xfrm>
          </p:grpSpPr>
          <p:sp>
            <p:nvSpPr>
              <p:cNvPr id="16414" name="Oval 17"/>
              <p:cNvSpPr>
                <a:spLocks noChangeArrowheads="1"/>
              </p:cNvSpPr>
              <p:nvPr/>
            </p:nvSpPr>
            <p:spPr bwMode="auto">
              <a:xfrm flipH="1" flipV="1">
                <a:off x="748" y="2448"/>
                <a:ext cx="1095" cy="634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Oval 18"/>
              <p:cNvSpPr>
                <a:spLocks noChangeArrowheads="1"/>
              </p:cNvSpPr>
              <p:nvPr/>
            </p:nvSpPr>
            <p:spPr bwMode="auto">
              <a:xfrm flipH="1">
                <a:off x="864" y="2518"/>
                <a:ext cx="862" cy="493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latin typeface="Trebuchet MS" pitchFamily="34" charset="0"/>
                  </a:rPr>
                  <a:t>No</a:t>
                </a:r>
              </a:p>
            </p:txBody>
          </p:sp>
        </p:grpSp>
        <p:pic>
          <p:nvPicPr>
            <p:cNvPr id="16397" name="Picture 19" descr="010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17"/>
              <a:ext cx="40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8" name="Group 20"/>
            <p:cNvGrpSpPr>
              <a:grpSpLocks/>
            </p:cNvGrpSpPr>
            <p:nvPr/>
          </p:nvGrpSpPr>
          <p:grpSpPr bwMode="auto">
            <a:xfrm>
              <a:off x="1728" y="2359"/>
              <a:ext cx="1152" cy="435"/>
              <a:chOff x="1210" y="662"/>
              <a:chExt cx="1670" cy="519"/>
            </a:xfrm>
          </p:grpSpPr>
          <p:sp>
            <p:nvSpPr>
              <p:cNvPr id="16412" name="Rectangle 21" descr="Blu02"/>
              <p:cNvSpPr>
                <a:spLocks noChangeArrowheads="1"/>
              </p:cNvSpPr>
              <p:nvPr/>
            </p:nvSpPr>
            <p:spPr bwMode="auto">
              <a:xfrm>
                <a:off x="1210" y="662"/>
                <a:ext cx="1670" cy="519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Text Box 22" descr="Blu01"/>
              <p:cNvSpPr txBox="1">
                <a:spLocks noChangeArrowheads="1"/>
              </p:cNvSpPr>
              <p:nvPr/>
            </p:nvSpPr>
            <p:spPr bwMode="auto">
              <a:xfrm>
                <a:off x="1267" y="714"/>
                <a:ext cx="1564" cy="415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Match?</a:t>
                </a:r>
              </a:p>
            </p:txBody>
          </p:sp>
        </p:grpSp>
        <p:pic>
          <p:nvPicPr>
            <p:cNvPr id="16399" name="Picture 23" descr="01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699"/>
              <a:ext cx="80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24" descr="01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" y="1699"/>
              <a:ext cx="80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1" name="Group 25"/>
            <p:cNvGrpSpPr>
              <a:grpSpLocks/>
            </p:cNvGrpSpPr>
            <p:nvPr/>
          </p:nvGrpSpPr>
          <p:grpSpPr bwMode="auto">
            <a:xfrm>
              <a:off x="288" y="1469"/>
              <a:ext cx="1728" cy="576"/>
              <a:chOff x="2189" y="1008"/>
              <a:chExt cx="1555" cy="691"/>
            </a:xfrm>
          </p:grpSpPr>
          <p:sp>
            <p:nvSpPr>
              <p:cNvPr id="16410" name="Rectangle 26" descr="01013"/>
              <p:cNvSpPr>
                <a:spLocks noChangeArrowheads="1"/>
              </p:cNvSpPr>
              <p:nvPr/>
            </p:nvSpPr>
            <p:spPr bwMode="auto">
              <a:xfrm flipV="1">
                <a:off x="2189" y="1008"/>
                <a:ext cx="1555" cy="691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Text Box 27" descr="01013"/>
              <p:cNvSpPr txBox="1">
                <a:spLocks noChangeArrowheads="1"/>
              </p:cNvSpPr>
              <p:nvPr/>
            </p:nvSpPr>
            <p:spPr bwMode="auto">
              <a:xfrm>
                <a:off x="2267" y="1077"/>
                <a:ext cx="1400" cy="553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Forecast HR requirements (demand)</a:t>
                </a:r>
              </a:p>
            </p:txBody>
          </p:sp>
        </p:grpSp>
        <p:pic>
          <p:nvPicPr>
            <p:cNvPr id="16402" name="Picture 28" descr="010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" y="1114"/>
              <a:ext cx="1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3" name="Group 29"/>
            <p:cNvGrpSpPr>
              <a:grpSpLocks/>
            </p:cNvGrpSpPr>
            <p:nvPr/>
          </p:nvGrpSpPr>
          <p:grpSpPr bwMode="auto">
            <a:xfrm>
              <a:off x="2650" y="1469"/>
              <a:ext cx="1613" cy="576"/>
              <a:chOff x="2189" y="1008"/>
              <a:chExt cx="1555" cy="691"/>
            </a:xfrm>
          </p:grpSpPr>
          <p:sp>
            <p:nvSpPr>
              <p:cNvPr id="16408" name="Rectangle 30" descr="01013"/>
              <p:cNvSpPr>
                <a:spLocks noChangeArrowheads="1"/>
              </p:cNvSpPr>
              <p:nvPr/>
            </p:nvSpPr>
            <p:spPr bwMode="auto">
              <a:xfrm flipV="1">
                <a:off x="2189" y="1008"/>
                <a:ext cx="1555" cy="691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Text Box 31" descr="01013"/>
              <p:cNvSpPr txBox="1">
                <a:spLocks noChangeArrowheads="1"/>
              </p:cNvSpPr>
              <p:nvPr/>
            </p:nvSpPr>
            <p:spPr bwMode="auto">
              <a:xfrm>
                <a:off x="2267" y="1077"/>
                <a:ext cx="1400" cy="553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Forecast HR availability (supply)</a:t>
                </a:r>
              </a:p>
            </p:txBody>
          </p:sp>
        </p:grpSp>
        <p:pic>
          <p:nvPicPr>
            <p:cNvPr id="16404" name="Picture 32" descr="010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1115"/>
              <a:ext cx="1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5" name="Group 33"/>
            <p:cNvGrpSpPr>
              <a:grpSpLocks/>
            </p:cNvGrpSpPr>
            <p:nvPr/>
          </p:nvGrpSpPr>
          <p:grpSpPr bwMode="auto">
            <a:xfrm>
              <a:off x="1297" y="782"/>
              <a:ext cx="2016" cy="461"/>
              <a:chOff x="1210" y="662"/>
              <a:chExt cx="1670" cy="519"/>
            </a:xfrm>
          </p:grpSpPr>
          <p:sp>
            <p:nvSpPr>
              <p:cNvPr id="16406" name="Rectangle 34" descr="Blu02"/>
              <p:cNvSpPr>
                <a:spLocks noChangeArrowheads="1"/>
              </p:cNvSpPr>
              <p:nvPr/>
            </p:nvSpPr>
            <p:spPr bwMode="auto">
              <a:xfrm>
                <a:off x="1210" y="662"/>
                <a:ext cx="1670" cy="519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Text Box 35" descr="Blu01"/>
              <p:cNvSpPr txBox="1">
                <a:spLocks noChangeArrowheads="1"/>
              </p:cNvSpPr>
              <p:nvPr/>
            </p:nvSpPr>
            <p:spPr bwMode="auto">
              <a:xfrm>
                <a:off x="1267" y="714"/>
                <a:ext cx="1564" cy="415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latin typeface="Trebuchet MS" pitchFamily="34" charset="0"/>
                  </a:rPr>
                  <a:t>Strategic HR Planning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C2F5F5E9-38C1-461B-B487-99FDFD00732A}" type="slidenum">
              <a:rPr lang="en-US" sz="900"/>
              <a:pPr eaLnBrk="1" hangingPunct="1"/>
              <a:t>5</a:t>
            </a:fld>
            <a:endParaRPr lang="en-US" sz="900"/>
          </a:p>
        </p:txBody>
      </p:sp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Small Businesses and HR Planning</a:t>
            </a:r>
          </a:p>
        </p:txBody>
      </p:sp>
      <p:grpSp>
        <p:nvGrpSpPr>
          <p:cNvPr id="1039363" name="Group 3"/>
          <p:cNvGrpSpPr>
            <a:grpSpLocks/>
          </p:cNvGrpSpPr>
          <p:nvPr/>
        </p:nvGrpSpPr>
        <p:grpSpPr bwMode="auto">
          <a:xfrm>
            <a:off x="1828800" y="1111250"/>
            <a:ext cx="6035675" cy="5153025"/>
            <a:chOff x="1038" y="700"/>
            <a:chExt cx="3916" cy="3361"/>
          </a:xfrm>
        </p:grpSpPr>
        <p:pic>
          <p:nvPicPr>
            <p:cNvPr id="17414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Text Box 5"/>
            <p:cNvSpPr txBox="1">
              <a:spLocks noChangeArrowheads="1"/>
            </p:cNvSpPr>
            <p:nvPr/>
          </p:nvSpPr>
          <p:spPr bwMode="auto">
            <a:xfrm>
              <a:off x="2516" y="1985"/>
              <a:ext cx="900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HR Planning Issues in Small Businesses</a:t>
              </a:r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1210" y="941"/>
              <a:ext cx="1500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Attracting and retaining qualified outsiders</a:t>
              </a:r>
            </a:p>
          </p:txBody>
        </p:sp>
        <p:sp>
          <p:nvSpPr>
            <p:cNvPr id="17417" name="Text Box 7"/>
            <p:cNvSpPr txBox="1">
              <a:spLocks noChangeArrowheads="1"/>
            </p:cNvSpPr>
            <p:nvPr/>
          </p:nvSpPr>
          <p:spPr bwMode="auto">
            <a:xfrm>
              <a:off x="3168" y="862"/>
              <a:ext cx="1459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Management succession between generations of owners</a:t>
              </a:r>
            </a:p>
          </p:txBody>
        </p:sp>
        <p:sp>
          <p:nvSpPr>
            <p:cNvPr id="17418" name="Text Box 8"/>
            <p:cNvSpPr txBox="1">
              <a:spLocks noChangeArrowheads="1"/>
            </p:cNvSpPr>
            <p:nvPr/>
          </p:nvSpPr>
          <p:spPr bwMode="auto">
            <a:xfrm>
              <a:off x="3186" y="3205"/>
              <a:ext cx="144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Family relationships and HR policies</a:t>
              </a:r>
            </a:p>
          </p:txBody>
        </p:sp>
        <p:sp>
          <p:nvSpPr>
            <p:cNvPr id="17419" name="Text Box 9"/>
            <p:cNvSpPr txBox="1">
              <a:spLocks noChangeArrowheads="1"/>
            </p:cNvSpPr>
            <p:nvPr/>
          </p:nvSpPr>
          <p:spPr bwMode="auto">
            <a:xfrm>
              <a:off x="1231" y="3126"/>
              <a:ext cx="1493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Evolution of HR activities as the business grows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3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7AB2C100-BB13-40F3-B7E9-F504F21E05BA}" type="slidenum">
              <a:rPr lang="en-US" sz="900"/>
              <a:pPr eaLnBrk="1" hangingPunct="1"/>
              <a:t>6</a:t>
            </a:fld>
            <a:endParaRPr lang="en-US" sz="900"/>
          </a:p>
        </p:txBody>
      </p:sp>
      <p:sp>
        <p:nvSpPr>
          <p:cNvPr id="18436" name="Line 2"/>
          <p:cNvSpPr>
            <a:spLocks noChangeShapeType="1"/>
          </p:cNvSpPr>
          <p:nvPr/>
        </p:nvSpPr>
        <p:spPr bwMode="auto">
          <a:xfrm>
            <a:off x="438150" y="1417638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5–1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65125" y="806450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HR Planning Process</a:t>
            </a:r>
          </a:p>
        </p:txBody>
      </p:sp>
      <p:pic>
        <p:nvPicPr>
          <p:cNvPr id="1006597" name="Picture 5" descr="05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36525"/>
            <a:ext cx="4878388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6CAD6B89-0B37-4405-BA83-F2D93DA1BCD5}" type="slidenum">
              <a:rPr lang="en-US" sz="900"/>
              <a:pPr eaLnBrk="1" hangingPunct="1"/>
              <a:t>7</a:t>
            </a:fld>
            <a:endParaRPr lang="en-US" sz="900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Assessing the External Workforce</a:t>
            </a:r>
          </a:p>
        </p:txBody>
      </p:sp>
      <p:grpSp>
        <p:nvGrpSpPr>
          <p:cNvPr id="923651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19462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External Workforce</a:t>
              </a:r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464" y="2333"/>
              <a:ext cx="120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Economic and Governmental Factors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19465" name="Text Box 7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Competitive Evaluations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19466" name="Text Box 8"/>
            <p:cNvSpPr txBox="1">
              <a:spLocks noChangeArrowheads="1"/>
            </p:cNvSpPr>
            <p:nvPr/>
          </p:nvSpPr>
          <p:spPr bwMode="auto">
            <a:xfrm>
              <a:off x="4032" y="2333"/>
              <a:ext cx="126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Changing Workforce Considerations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4030CABF-A256-433F-9024-3A58FFB142F3}" type="slidenum">
              <a:rPr lang="en-US" sz="900"/>
              <a:pPr eaLnBrk="1" hangingPunct="1"/>
              <a:t>8</a:t>
            </a:fld>
            <a:endParaRPr lang="en-US" sz="900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Assessing the Internal Workforce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Jobs and Skills Audit 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What jobs exist now and how essential is each job?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How many individuals are performing each job?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What are the reporting relationships of jobs?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What are the vital KSAs needed in the jobs?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What jobs will be needed to implement future organizational strategies?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What are the characteristics of those anticipated jobs?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5–</a:t>
            </a:r>
            <a:fld id="{64FEDE65-4CF9-4BAB-ADCE-A0CC9B992E6A}" type="slidenum">
              <a:rPr lang="en-US" sz="900"/>
              <a:pPr eaLnBrk="1" hangingPunct="1"/>
              <a:t>9</a:t>
            </a:fld>
            <a:endParaRPr lang="en-US" sz="900"/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Assessing the Internal Workforce (cont’d)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Organizational Capabilities Inventory</a:t>
            </a:r>
          </a:p>
          <a:p>
            <a:pPr lvl="1" eaLnBrk="1" hangingPunct="1">
              <a:defRPr/>
            </a:pPr>
            <a:r>
              <a:rPr lang="en-US" smtClean="0"/>
              <a:t>HR databanks—sources of information about employees’ knowledge, skills, and abilities (KSAs)</a:t>
            </a:r>
          </a:p>
          <a:p>
            <a:pPr lvl="1" eaLnBrk="1" hangingPunct="1">
              <a:defRPr/>
            </a:pPr>
            <a:r>
              <a:rPr lang="en-US" smtClean="0"/>
              <a:t>Components of an organizational capabilities inventory:</a:t>
            </a:r>
          </a:p>
          <a:p>
            <a:pPr lvl="2" eaLnBrk="1" hangingPunct="1">
              <a:defRPr/>
            </a:pPr>
            <a:r>
              <a:rPr lang="en-US" smtClean="0"/>
              <a:t>Individual employee demographics</a:t>
            </a:r>
          </a:p>
          <a:p>
            <a:pPr lvl="2" eaLnBrk="1" hangingPunct="1">
              <a:defRPr/>
            </a:pPr>
            <a:r>
              <a:rPr lang="en-US" smtClean="0"/>
              <a:t>Individual career progression</a:t>
            </a:r>
          </a:p>
          <a:p>
            <a:pPr lvl="2" eaLnBrk="1" hangingPunct="1">
              <a:defRPr/>
            </a:pPr>
            <a:r>
              <a:rPr lang="en-US" smtClean="0"/>
              <a:t>Individual performance data</a:t>
            </a:r>
          </a:p>
        </p:txBody>
      </p:sp>
      <p:pic>
        <p:nvPicPr>
          <p:cNvPr id="21510" name="Picture 4" descr="BD2020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952875"/>
            <a:ext cx="313213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3738</TotalTime>
  <Words>1178</Words>
  <Application>Microsoft Office PowerPoint</Application>
  <PresentationFormat>On-screen Show (4:3)</PresentationFormat>
  <Paragraphs>308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Tahoma</vt:lpstr>
      <vt:lpstr>Wingdings</vt:lpstr>
      <vt:lpstr>Times New Roman</vt:lpstr>
      <vt:lpstr>Trebuchet MS</vt:lpstr>
      <vt:lpstr>Verdana</vt:lpstr>
      <vt:lpstr>Human Resource Management 13e.</vt:lpstr>
      <vt:lpstr>Microsoft Equation 3.0</vt:lpstr>
      <vt:lpstr>CHAPTER 5 Human Resource Planning and Retention</vt:lpstr>
      <vt:lpstr>Human Resource Planning </vt:lpstr>
      <vt:lpstr>Purpose of HR Planning</vt:lpstr>
      <vt:lpstr>HR Forecasting</vt:lpstr>
      <vt:lpstr>Small Businesses and HR Planning</vt:lpstr>
      <vt:lpstr>PowerPoint Presentation</vt:lpstr>
      <vt:lpstr>Assessing the External Workforce</vt:lpstr>
      <vt:lpstr>Assessing the Internal Workforce</vt:lpstr>
      <vt:lpstr>Assessing the Internal Workforce (cont’d)</vt:lpstr>
      <vt:lpstr>PowerPoint Presentation</vt:lpstr>
      <vt:lpstr>PowerPoint Presentation</vt:lpstr>
      <vt:lpstr>Forecasting HR Supply and Demand</vt:lpstr>
      <vt:lpstr>HR Forecasting Methods</vt:lpstr>
      <vt:lpstr>Forecasting Demand for Human Resources</vt:lpstr>
      <vt:lpstr>Forecasting Supply of Human Resources</vt:lpstr>
      <vt:lpstr>PowerPoint Presentation</vt:lpstr>
      <vt:lpstr>Individual/Organizational Relationships</vt:lpstr>
      <vt:lpstr>Components of the Psychological Contract</vt:lpstr>
      <vt:lpstr>Individual Employee Performance and Motivation</vt:lpstr>
      <vt:lpstr>PowerPoint Presentation</vt:lpstr>
      <vt:lpstr>Individual Motivation</vt:lpstr>
      <vt:lpstr>Nature of Job Satisfaction</vt:lpstr>
      <vt:lpstr>PowerPoint Presentation</vt:lpstr>
      <vt:lpstr>Employee Turnover</vt:lpstr>
      <vt:lpstr>Types of Turnover</vt:lpstr>
      <vt:lpstr>Measuring Employee Turnover</vt:lpstr>
      <vt:lpstr>Measuring Employee Turnover (cont’d)</vt:lpstr>
      <vt:lpstr>PowerPoint Presentation</vt:lpstr>
      <vt:lpstr>PowerPoint Presentation</vt:lpstr>
      <vt:lpstr>Retention of Human Resources</vt:lpstr>
      <vt:lpstr>Drivers of Retention</vt:lpstr>
      <vt:lpstr>PowerPoint Presentation</vt:lpstr>
      <vt:lpstr>Possible Retention Interventions</vt:lpstr>
      <vt:lpstr>PowerPoint Presentation</vt:lpstr>
      <vt:lpstr>Managing Retention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5</dc:subject>
  <dc:creator>Charlie Cook, The University of West Alabama</dc:creator>
  <cp:lastModifiedBy> Phyllis Sigerist</cp:lastModifiedBy>
  <cp:revision>335</cp:revision>
  <dcterms:created xsi:type="dcterms:W3CDTF">2003-02-17T02:06:55Z</dcterms:created>
  <dcterms:modified xsi:type="dcterms:W3CDTF">2013-04-17T06:14:05Z</dcterms:modified>
</cp:coreProperties>
</file>