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256" r:id="rId2"/>
    <p:sldId id="761" r:id="rId3"/>
    <p:sldId id="760" r:id="rId4"/>
    <p:sldId id="716" r:id="rId5"/>
    <p:sldId id="777" r:id="rId6"/>
    <p:sldId id="727" r:id="rId7"/>
    <p:sldId id="717" r:id="rId8"/>
    <p:sldId id="729" r:id="rId9"/>
    <p:sldId id="730" r:id="rId10"/>
    <p:sldId id="731" r:id="rId11"/>
    <p:sldId id="733" r:id="rId12"/>
    <p:sldId id="762" r:id="rId13"/>
    <p:sldId id="734" r:id="rId14"/>
    <p:sldId id="718" r:id="rId15"/>
    <p:sldId id="763" r:id="rId16"/>
    <p:sldId id="719" r:id="rId17"/>
    <p:sldId id="738" r:id="rId18"/>
    <p:sldId id="720" r:id="rId19"/>
    <p:sldId id="740" r:id="rId20"/>
    <p:sldId id="742" r:id="rId21"/>
    <p:sldId id="721" r:id="rId22"/>
    <p:sldId id="741" r:id="rId23"/>
    <p:sldId id="764" r:id="rId24"/>
    <p:sldId id="765" r:id="rId25"/>
    <p:sldId id="744" r:id="rId26"/>
    <p:sldId id="722" r:id="rId27"/>
    <p:sldId id="723" r:id="rId28"/>
    <p:sldId id="766" r:id="rId29"/>
    <p:sldId id="746" r:id="rId30"/>
    <p:sldId id="747" r:id="rId31"/>
    <p:sldId id="724" r:id="rId32"/>
    <p:sldId id="750" r:id="rId33"/>
    <p:sldId id="767" r:id="rId34"/>
    <p:sldId id="768" r:id="rId35"/>
    <p:sldId id="725" r:id="rId36"/>
    <p:sldId id="769" r:id="rId37"/>
    <p:sldId id="770" r:id="rId38"/>
    <p:sldId id="771" r:id="rId39"/>
    <p:sldId id="772" r:id="rId40"/>
    <p:sldId id="773" r:id="rId41"/>
    <p:sldId id="774" r:id="rId42"/>
    <p:sldId id="775" r:id="rId43"/>
    <p:sldId id="752" r:id="rId44"/>
    <p:sldId id="753" r:id="rId45"/>
    <p:sldId id="756" r:id="rId46"/>
    <p:sldId id="776" r:id="rId47"/>
    <p:sldId id="757" r:id="rId48"/>
    <p:sldId id="759" r:id="rId49"/>
    <p:sldId id="726" r:id="rId50"/>
  </p:sldIdLst>
  <p:sldSz cx="9144000" cy="6858000" type="screen4x3"/>
  <p:notesSz cx="6934200" cy="9283700"/>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3300"/>
    <a:srgbClr val="003366"/>
    <a:srgbClr val="CC6600"/>
    <a:srgbClr val="003300"/>
    <a:srgbClr val="336600"/>
    <a:srgbClr val="9900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1" autoAdjust="0"/>
    <p:restoredTop sz="94685" autoAdjust="0"/>
  </p:normalViewPr>
  <p:slideViewPr>
    <p:cSldViewPr>
      <p:cViewPr varScale="1">
        <p:scale>
          <a:sx n="76" d="100"/>
          <a:sy n="76" d="100"/>
        </p:scale>
        <p:origin x="-859" y="-77"/>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564" y="-96"/>
      </p:cViewPr>
      <p:guideLst>
        <p:guide orient="horz" pos="2924"/>
        <p:guide pos="2184"/>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27651" name="Rectangle 3"/>
          <p:cNvSpPr>
            <a:spLocks noGrp="1" noChangeArrowheads="1"/>
          </p:cNvSpPr>
          <p:nvPr>
            <p:ph type="dt" sz="quarter"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27652" name="Rectangle 4"/>
          <p:cNvSpPr>
            <a:spLocks noGrp="1" noChangeArrowheads="1"/>
          </p:cNvSpPr>
          <p:nvPr>
            <p:ph type="ftr" sz="quarter" idx="2"/>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27653" name="Rectangle 5"/>
          <p:cNvSpPr>
            <a:spLocks noGrp="1" noChangeArrowheads="1"/>
          </p:cNvSpPr>
          <p:nvPr>
            <p:ph type="sldNum" sz="quarter" idx="3"/>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defRPr>
            </a:lvl1pPr>
          </a:lstStyle>
          <a:p>
            <a:pPr>
              <a:defRPr/>
            </a:pPr>
            <a:fld id="{26E8611A-1015-4087-BE9B-554835B0A599}" type="slidenum">
              <a:rPr lang="en-US"/>
              <a:pPr>
                <a:defRPr/>
              </a:pPr>
              <a:t>‹#›</a:t>
            </a:fld>
            <a:endParaRPr lang="en-US"/>
          </a:p>
        </p:txBody>
      </p:sp>
    </p:spTree>
    <p:extLst>
      <p:ext uri="{BB962C8B-B14F-4D97-AF65-F5344CB8AC3E}">
        <p14:creationId xmlns:p14="http://schemas.microsoft.com/office/powerpoint/2010/main" val="976964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29063" y="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lvl1pPr algn="r" defTabSz="927100">
              <a:defRPr sz="1200">
                <a:latin typeface="Times New Roman" pitchFamily="18" charset="0"/>
              </a:defRPr>
            </a:lvl1pPr>
          </a:lstStyle>
          <a:p>
            <a:pPr>
              <a:defRPr/>
            </a:pPr>
            <a:endParaRPr lang="en-US"/>
          </a:p>
        </p:txBody>
      </p:sp>
      <p:sp>
        <p:nvSpPr>
          <p:cNvPr id="63492" name="Rectangle 4"/>
          <p:cNvSpPr>
            <a:spLocks noChangeArrowheads="1" noTextEdit="1"/>
          </p:cNvSpPr>
          <p:nvPr>
            <p:ph type="sldImg" idx="2"/>
          </p:nvPr>
        </p:nvSpPr>
        <p:spPr bwMode="auto">
          <a:xfrm>
            <a:off x="11461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23925" y="4410075"/>
            <a:ext cx="508635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0150"/>
            <a:ext cx="30051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defTabSz="927100">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29063" y="8820150"/>
            <a:ext cx="30051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65" tIns="46333" rIns="92665" bIns="46333" numCol="1" anchor="b" anchorCtr="0" compatLnSpc="1">
            <a:prstTxWarp prst="textNoShape">
              <a:avLst/>
            </a:prstTxWarp>
          </a:bodyPr>
          <a:lstStyle>
            <a:lvl1pPr algn="r" defTabSz="927100">
              <a:defRPr sz="1200">
                <a:latin typeface="Times New Roman" pitchFamily="18" charset="0"/>
              </a:defRPr>
            </a:lvl1pPr>
          </a:lstStyle>
          <a:p>
            <a:pPr>
              <a:defRPr/>
            </a:pPr>
            <a:fld id="{0F26F426-FF39-489A-A9B9-1FEE3166BDB0}" type="slidenum">
              <a:rPr lang="en-US"/>
              <a:pPr>
                <a:defRPr/>
              </a:pPr>
              <a:t>‹#›</a:t>
            </a:fld>
            <a:endParaRPr lang="en-US"/>
          </a:p>
        </p:txBody>
      </p:sp>
    </p:spTree>
    <p:extLst>
      <p:ext uri="{BB962C8B-B14F-4D97-AF65-F5344CB8AC3E}">
        <p14:creationId xmlns:p14="http://schemas.microsoft.com/office/powerpoint/2010/main" val="3866544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C446B218-ACF2-4B08-94FD-0D5A908B409D}"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9E8B9062-86A2-4157-9675-618B7A12B705}" type="slidenum">
              <a:rPr lang="en-US" sz="1200" smtClean="0">
                <a:latin typeface="Times New Roman" pitchFamily="18" charset="0"/>
              </a:rPr>
              <a:pPr eaLnBrk="1" hangingPunct="1"/>
              <a:t>10</a:t>
            </a:fld>
            <a:endParaRPr lang="en-US" sz="1200" smtClean="0">
              <a:latin typeface="Times New Roman" pitchFamily="18"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D6C6F439-1D12-4D02-81D9-698909C0FA53}" type="slidenum">
              <a:rPr lang="en-US" sz="1200" smtClean="0">
                <a:latin typeface="Times New Roman" pitchFamily="18" charset="0"/>
              </a:rPr>
              <a:pPr eaLnBrk="1" hangingPunct="1"/>
              <a:t>11</a:t>
            </a:fld>
            <a:endParaRPr lang="en-US" sz="1200" smtClean="0">
              <a:latin typeface="Times New Roman" pitchFamily="18" charset="0"/>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7E08D838-57A6-41FF-85FA-77365C35098E}" type="slidenum">
              <a:rPr lang="en-US" sz="1200" smtClean="0">
                <a:latin typeface="Times New Roman" pitchFamily="18" charset="0"/>
              </a:rPr>
              <a:pPr eaLnBrk="1" hangingPunct="1"/>
              <a:t>12</a:t>
            </a:fld>
            <a:endParaRPr lang="en-US" sz="1200" smtClean="0">
              <a:latin typeface="Times New Roman" pitchFamily="18"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68F82730-03EC-4634-BAFE-2336DCB6BD21}" type="slidenum">
              <a:rPr lang="en-US" sz="1200" smtClean="0">
                <a:latin typeface="Times New Roman" pitchFamily="18" charset="0"/>
              </a:rPr>
              <a:pPr eaLnBrk="1" hangingPunct="1"/>
              <a:t>13</a:t>
            </a:fld>
            <a:endParaRPr lang="en-US" sz="1200" smtClean="0">
              <a:latin typeface="Times New Roman" pitchFamily="18"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65CF07B7-F89C-40B7-8B0D-A48BD7C2C302}" type="slidenum">
              <a:rPr lang="en-US" sz="1200" smtClean="0">
                <a:latin typeface="Times New Roman" pitchFamily="18" charset="0"/>
              </a:rPr>
              <a:pPr eaLnBrk="1" hangingPunct="1"/>
              <a:t>14</a:t>
            </a:fld>
            <a:endParaRPr lang="en-US" sz="1200" smtClean="0">
              <a:latin typeface="Times New Roman" pitchFamily="18"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43E4DB66-1BC3-47E2-8FD8-488F94273D0A}" type="slidenum">
              <a:rPr lang="en-US" sz="1200" smtClean="0">
                <a:latin typeface="Times New Roman" pitchFamily="18" charset="0"/>
              </a:rPr>
              <a:pPr eaLnBrk="1" hangingPunct="1"/>
              <a:t>15</a:t>
            </a:fld>
            <a:endParaRPr lang="en-US" sz="1200" smtClean="0">
              <a:latin typeface="Times New Roman" pitchFamily="18"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E222BF8C-EE84-48CF-9584-552C7C6361B3}" type="slidenum">
              <a:rPr lang="en-US" sz="1200" smtClean="0">
                <a:latin typeface="Times New Roman" pitchFamily="18" charset="0"/>
              </a:rPr>
              <a:pPr eaLnBrk="1" hangingPunct="1"/>
              <a:t>16</a:t>
            </a:fld>
            <a:endParaRPr lang="en-US" sz="1200" smtClean="0">
              <a:latin typeface="Times New Roman" pitchFamily="18"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AB28A42-305F-43F4-B81B-00E69642C940}" type="slidenum">
              <a:rPr lang="en-US" sz="1200" smtClean="0">
                <a:latin typeface="Times New Roman" pitchFamily="18" charset="0"/>
              </a:rPr>
              <a:pPr eaLnBrk="1" hangingPunct="1"/>
              <a:t>17</a:t>
            </a:fld>
            <a:endParaRPr lang="en-US" sz="1200" smtClean="0">
              <a:latin typeface="Times New Roman" pitchFamily="18"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716EC879-A1D5-43BC-9421-BB6E1E354255}" type="slidenum">
              <a:rPr lang="en-US" sz="1200" smtClean="0">
                <a:latin typeface="Times New Roman" pitchFamily="18" charset="0"/>
              </a:rPr>
              <a:pPr eaLnBrk="1" hangingPunct="1"/>
              <a:t>18</a:t>
            </a:fld>
            <a:endParaRPr lang="en-US" sz="1200" smtClean="0">
              <a:latin typeface="Times New Roman" pitchFamily="18"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93FCAB17-0C92-4752-8380-529926680E12}" type="slidenum">
              <a:rPr lang="en-US" sz="1200" smtClean="0">
                <a:latin typeface="Times New Roman" pitchFamily="18" charset="0"/>
              </a:rPr>
              <a:pPr eaLnBrk="1" hangingPunct="1"/>
              <a:t>19</a:t>
            </a:fld>
            <a:endParaRPr lang="en-US" sz="1200" smtClean="0">
              <a:latin typeface="Times New Roman" pitchFamily="18"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F6033A4-EAAC-453C-839F-D25477ABC5A1}" type="slidenum">
              <a:rPr lang="en-US" sz="1200" smtClean="0">
                <a:latin typeface="Times New Roman" pitchFamily="18" charset="0"/>
              </a:rPr>
              <a:pPr eaLnBrk="1" hangingPunct="1"/>
              <a:t>2</a:t>
            </a:fld>
            <a:endParaRPr lang="en-US" sz="1200" smtClean="0">
              <a:latin typeface="Times New Roman" pitchFamily="18"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F3BABD92-6A05-4FCE-AAF5-CB2E732B903C}" type="slidenum">
              <a:rPr lang="en-US" sz="1200" smtClean="0">
                <a:latin typeface="Times New Roman" pitchFamily="18" charset="0"/>
              </a:rPr>
              <a:pPr eaLnBrk="1" hangingPunct="1"/>
              <a:t>20</a:t>
            </a:fld>
            <a:endParaRPr lang="en-US" sz="1200" smtClean="0">
              <a:latin typeface="Times New Roman" pitchFamily="18"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0EAE3B1C-7E90-4CCA-B7BC-572D0A73AA9B}" type="slidenum">
              <a:rPr lang="en-US" sz="1200" smtClean="0">
                <a:latin typeface="Times New Roman" pitchFamily="18" charset="0"/>
              </a:rPr>
              <a:pPr eaLnBrk="1" hangingPunct="1"/>
              <a:t>21</a:t>
            </a:fld>
            <a:endParaRPr lang="en-US" sz="1200" smtClean="0">
              <a:latin typeface="Times New Roman" pitchFamily="18"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9FEF456-07D5-4118-A994-3EAAD6B7E7E5}" type="slidenum">
              <a:rPr lang="en-US" sz="1200" smtClean="0">
                <a:latin typeface="Times New Roman" pitchFamily="18" charset="0"/>
              </a:rPr>
              <a:pPr eaLnBrk="1" hangingPunct="1"/>
              <a:t>22</a:t>
            </a:fld>
            <a:endParaRPr lang="en-US" sz="1200" smtClean="0">
              <a:latin typeface="Times New Roman" pitchFamily="18"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9EBEC1C1-6DAD-42BC-B7B7-EC0E194E3FCD}" type="slidenum">
              <a:rPr lang="en-US" sz="1200" smtClean="0">
                <a:latin typeface="Times New Roman" pitchFamily="18" charset="0"/>
              </a:rPr>
              <a:pPr eaLnBrk="1" hangingPunct="1"/>
              <a:t>23</a:t>
            </a:fld>
            <a:endParaRPr lang="en-US" sz="1200" smtClean="0">
              <a:latin typeface="Times New Roman" pitchFamily="18"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170B3CEA-0B74-4F07-8483-C0A1AFD1023C}" type="slidenum">
              <a:rPr lang="en-US" sz="1200" smtClean="0">
                <a:latin typeface="Times New Roman" pitchFamily="18" charset="0"/>
              </a:rPr>
              <a:pPr eaLnBrk="1" hangingPunct="1"/>
              <a:t>24</a:t>
            </a:fld>
            <a:endParaRPr lang="en-US" sz="1200" smtClean="0">
              <a:latin typeface="Times New Roman" pitchFamily="18"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C84D0C19-EE90-4910-A788-37C83E5667CC}" type="slidenum">
              <a:rPr lang="en-US" sz="1200" smtClean="0">
                <a:latin typeface="Times New Roman" pitchFamily="18" charset="0"/>
              </a:rPr>
              <a:pPr eaLnBrk="1" hangingPunct="1"/>
              <a:t>25</a:t>
            </a:fld>
            <a:endParaRPr lang="en-US" sz="1200" smtClean="0">
              <a:latin typeface="Times New Roman" pitchFamily="18"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B8C7C7EC-4157-49D1-8565-FBE7A132C3DF}" type="slidenum">
              <a:rPr lang="en-US" sz="1200" smtClean="0">
                <a:latin typeface="Times New Roman" pitchFamily="18" charset="0"/>
              </a:rPr>
              <a:pPr eaLnBrk="1" hangingPunct="1"/>
              <a:t>26</a:t>
            </a:fld>
            <a:endParaRPr lang="en-US" sz="1200" smtClean="0">
              <a:latin typeface="Times New Roman" pitchFamily="18"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AC00E223-4A4D-4230-A0AB-E9C4A00A9733}" type="slidenum">
              <a:rPr lang="en-US" sz="1200" smtClean="0">
                <a:latin typeface="Times New Roman" pitchFamily="18" charset="0"/>
              </a:rPr>
              <a:pPr eaLnBrk="1" hangingPunct="1"/>
              <a:t>27</a:t>
            </a:fld>
            <a:endParaRPr lang="en-US" sz="1200" smtClean="0">
              <a:latin typeface="Times New Roman" pitchFamily="18"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439E0EC2-4C67-4C3A-8626-916298CF75E4}" type="slidenum">
              <a:rPr lang="en-US" sz="1200" smtClean="0">
                <a:latin typeface="Times New Roman" pitchFamily="18" charset="0"/>
              </a:rPr>
              <a:pPr eaLnBrk="1" hangingPunct="1"/>
              <a:t>28</a:t>
            </a:fld>
            <a:endParaRPr lang="en-US" sz="1200" smtClean="0">
              <a:latin typeface="Times New Roman" pitchFamily="18"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ADD4DCE8-2493-4B2D-9B07-B0A34AC186FA}" type="slidenum">
              <a:rPr lang="en-US" sz="1200" smtClean="0">
                <a:latin typeface="Times New Roman" pitchFamily="18" charset="0"/>
              </a:rPr>
              <a:pPr eaLnBrk="1" hangingPunct="1"/>
              <a:t>29</a:t>
            </a:fld>
            <a:endParaRPr lang="en-US" sz="1200" smtClean="0">
              <a:latin typeface="Times New Roman" pitchFamily="18"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FC14B8CC-626F-4401-AFD1-D1201E9F5319}" type="slidenum">
              <a:rPr lang="en-US" sz="1200" smtClean="0">
                <a:latin typeface="Times New Roman" pitchFamily="18" charset="0"/>
              </a:rPr>
              <a:pPr eaLnBrk="1" hangingPunct="1"/>
              <a:t>3</a:t>
            </a:fld>
            <a:endParaRPr lang="en-US" sz="1200" smtClean="0">
              <a:latin typeface="Times New Roman" pitchFamily="18"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CBA4A31C-50D6-48AE-BBE8-261ACC70E209}" type="slidenum">
              <a:rPr lang="en-US" sz="1200" smtClean="0">
                <a:latin typeface="Times New Roman" pitchFamily="18" charset="0"/>
              </a:rPr>
              <a:pPr eaLnBrk="1" hangingPunct="1"/>
              <a:t>30</a:t>
            </a:fld>
            <a:endParaRPr lang="en-US" sz="1200" smtClean="0">
              <a:latin typeface="Times New Roman" pitchFamily="18"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9540041C-9AAB-41F7-B4A7-6D533E5B4DD5}" type="slidenum">
              <a:rPr lang="en-US" sz="1200" smtClean="0">
                <a:latin typeface="Times New Roman" pitchFamily="18" charset="0"/>
              </a:rPr>
              <a:pPr eaLnBrk="1" hangingPunct="1"/>
              <a:t>31</a:t>
            </a:fld>
            <a:endParaRPr lang="en-US" sz="1200" smtClean="0">
              <a:latin typeface="Times New Roman" pitchFamily="18"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52369A1F-4B67-4BDD-B342-C10E606B045F}" type="slidenum">
              <a:rPr lang="en-US" sz="1200" smtClean="0">
                <a:latin typeface="Times New Roman" pitchFamily="18" charset="0"/>
              </a:rPr>
              <a:pPr eaLnBrk="1" hangingPunct="1"/>
              <a:t>32</a:t>
            </a:fld>
            <a:endParaRPr lang="en-US" sz="1200" smtClean="0">
              <a:latin typeface="Times New Roman" pitchFamily="18"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2610739F-73E3-4D31-B8FA-3BD089C9028D}" type="slidenum">
              <a:rPr lang="en-US" sz="1200" smtClean="0">
                <a:latin typeface="Times New Roman" pitchFamily="18" charset="0"/>
              </a:rPr>
              <a:pPr eaLnBrk="1" hangingPunct="1"/>
              <a:t>33</a:t>
            </a:fld>
            <a:endParaRPr lang="en-US" sz="1200" smtClean="0">
              <a:latin typeface="Times New Roman" pitchFamily="18"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4628A3D-C87A-44A5-AED1-9906F1D9BB72}" type="slidenum">
              <a:rPr lang="en-US" sz="1200" smtClean="0">
                <a:latin typeface="Times New Roman" pitchFamily="18" charset="0"/>
              </a:rPr>
              <a:pPr eaLnBrk="1" hangingPunct="1"/>
              <a:t>34</a:t>
            </a:fld>
            <a:endParaRPr lang="en-US" sz="1200" smtClean="0">
              <a:latin typeface="Times New Roman" pitchFamily="18"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3E892C62-5F56-405F-941F-37893DE03154}" type="slidenum">
              <a:rPr lang="en-US" sz="1200" smtClean="0">
                <a:latin typeface="Times New Roman" pitchFamily="18" charset="0"/>
              </a:rPr>
              <a:pPr eaLnBrk="1" hangingPunct="1"/>
              <a:t>35</a:t>
            </a:fld>
            <a:endParaRPr lang="en-US" sz="1200" smtClean="0">
              <a:latin typeface="Times New Roman" pitchFamily="18"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8CB83F9B-B2E4-4CD3-8C17-4220D25F802A}" type="slidenum">
              <a:rPr lang="en-US" sz="1200" smtClean="0">
                <a:latin typeface="Times New Roman" pitchFamily="18" charset="0"/>
              </a:rPr>
              <a:pPr eaLnBrk="1" hangingPunct="1"/>
              <a:t>36</a:t>
            </a:fld>
            <a:endParaRPr lang="en-US" sz="1200" smtClean="0">
              <a:latin typeface="Times New Roman" pitchFamily="18"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60D379A6-7E37-44A3-BEA3-B4EDBB601088}" type="slidenum">
              <a:rPr lang="en-US" sz="1200" smtClean="0">
                <a:latin typeface="Times New Roman" pitchFamily="18" charset="0"/>
              </a:rPr>
              <a:pPr eaLnBrk="1" hangingPunct="1"/>
              <a:t>37</a:t>
            </a:fld>
            <a:endParaRPr lang="en-US" sz="1200" smtClean="0">
              <a:latin typeface="Times New Roman" pitchFamily="18"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24A5B35F-D4C3-481F-9E3E-831556A4EE0A}" type="slidenum">
              <a:rPr lang="en-US" sz="1200" smtClean="0">
                <a:latin typeface="Times New Roman" pitchFamily="18" charset="0"/>
              </a:rPr>
              <a:pPr eaLnBrk="1" hangingPunct="1"/>
              <a:t>38</a:t>
            </a:fld>
            <a:endParaRPr lang="en-US" sz="1200" smtClean="0">
              <a:latin typeface="Times New Roman" pitchFamily="18"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75604662-6002-46B6-9342-99C2070FAA25}" type="slidenum">
              <a:rPr lang="en-US" sz="1200" smtClean="0">
                <a:latin typeface="Times New Roman" pitchFamily="18" charset="0"/>
              </a:rPr>
              <a:pPr eaLnBrk="1" hangingPunct="1"/>
              <a:t>39</a:t>
            </a:fld>
            <a:endParaRPr lang="en-US" sz="1200" smtClean="0">
              <a:latin typeface="Times New Roman" pitchFamily="18"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11CBFC6B-85EA-42D3-BEEB-B16FF16EB7AF}" type="slidenum">
              <a:rPr lang="en-US" sz="1200" smtClean="0">
                <a:latin typeface="Times New Roman" pitchFamily="18" charset="0"/>
              </a:rPr>
              <a:pPr eaLnBrk="1" hangingPunct="1"/>
              <a:t>4</a:t>
            </a:fld>
            <a:endParaRPr lang="en-US" sz="1200" smtClean="0">
              <a:latin typeface="Times New Roman" pitchFamily="18"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8EC06ACC-76C2-4F00-A283-C0AF7EED5CDC}" type="slidenum">
              <a:rPr lang="en-US" sz="1200" smtClean="0">
                <a:latin typeface="Times New Roman" pitchFamily="18" charset="0"/>
              </a:rPr>
              <a:pPr eaLnBrk="1" hangingPunct="1"/>
              <a:t>40</a:t>
            </a:fld>
            <a:endParaRPr lang="en-US" sz="1200" smtClean="0">
              <a:latin typeface="Times New Roman" pitchFamily="18"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EDC94129-17E8-45D2-AABB-931200FCFFF6}" type="slidenum">
              <a:rPr lang="en-US" sz="1200" smtClean="0">
                <a:latin typeface="Times New Roman" pitchFamily="18" charset="0"/>
              </a:rPr>
              <a:pPr eaLnBrk="1" hangingPunct="1"/>
              <a:t>41</a:t>
            </a:fld>
            <a:endParaRPr lang="en-US" sz="1200" smtClean="0">
              <a:latin typeface="Times New Roman" pitchFamily="18" charset="0"/>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9903A08E-B63A-402B-970F-14AC242AACA7}" type="slidenum">
              <a:rPr lang="en-US" sz="1200" smtClean="0">
                <a:latin typeface="Times New Roman" pitchFamily="18" charset="0"/>
              </a:rPr>
              <a:pPr eaLnBrk="1" hangingPunct="1"/>
              <a:t>42</a:t>
            </a:fld>
            <a:endParaRPr lang="en-US" sz="1200" smtClean="0">
              <a:latin typeface="Times New Roman" pitchFamily="18" charset="0"/>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1CCB5C09-21C8-4F15-B248-F0BF0A4B7CA6}" type="slidenum">
              <a:rPr lang="en-US" sz="1200" smtClean="0">
                <a:latin typeface="Times New Roman" pitchFamily="18" charset="0"/>
              </a:rPr>
              <a:pPr eaLnBrk="1" hangingPunct="1"/>
              <a:t>43</a:t>
            </a:fld>
            <a:endParaRPr lang="en-US" sz="1200" smtClean="0">
              <a:latin typeface="Times New Roman" pitchFamily="18" charset="0"/>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ED682155-83C5-4918-A635-8C3A35EE71F8}" type="slidenum">
              <a:rPr lang="en-US" sz="1200" smtClean="0">
                <a:latin typeface="Times New Roman" pitchFamily="18" charset="0"/>
              </a:rPr>
              <a:pPr eaLnBrk="1" hangingPunct="1"/>
              <a:t>44</a:t>
            </a:fld>
            <a:endParaRPr lang="en-US" sz="1200" smtClean="0">
              <a:latin typeface="Times New Roman" pitchFamily="18"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8F1F7A62-5BEA-42D4-9C6C-1B6537069C8B}" type="slidenum">
              <a:rPr lang="en-US" sz="1200" smtClean="0">
                <a:latin typeface="Times New Roman" pitchFamily="18" charset="0"/>
              </a:rPr>
              <a:pPr eaLnBrk="1" hangingPunct="1"/>
              <a:t>45</a:t>
            </a:fld>
            <a:endParaRPr lang="en-US" sz="1200" smtClean="0">
              <a:latin typeface="Times New Roman" pitchFamily="18" charset="0"/>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8B327A86-0DDE-4EB7-B3B1-103A1BE0AE09}" type="slidenum">
              <a:rPr lang="en-US" sz="1200" smtClean="0">
                <a:latin typeface="Times New Roman" pitchFamily="18" charset="0"/>
              </a:rPr>
              <a:pPr eaLnBrk="1" hangingPunct="1"/>
              <a:t>46</a:t>
            </a:fld>
            <a:endParaRPr lang="en-US" sz="1200" smtClean="0">
              <a:latin typeface="Times New Roman" pitchFamily="18" charset="0"/>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C76B2F3B-1CED-46F0-8F11-CD33B6AA8C7B}" type="slidenum">
              <a:rPr lang="en-US" sz="1200" smtClean="0">
                <a:latin typeface="Times New Roman" pitchFamily="18" charset="0"/>
              </a:rPr>
              <a:pPr eaLnBrk="1" hangingPunct="1"/>
              <a:t>47</a:t>
            </a:fld>
            <a:endParaRPr lang="en-US" sz="1200" smtClean="0">
              <a:latin typeface="Times New Roman" pitchFamily="18" charset="0"/>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15724196-F4E3-48F8-A613-723C7B343C2D}" type="slidenum">
              <a:rPr lang="en-US" sz="1200" smtClean="0">
                <a:latin typeface="Times New Roman" pitchFamily="18" charset="0"/>
              </a:rPr>
              <a:pPr eaLnBrk="1" hangingPunct="1"/>
              <a:t>48</a:t>
            </a:fld>
            <a:endParaRPr lang="en-US" sz="1200" smtClean="0">
              <a:latin typeface="Times New Roman" pitchFamily="18" charset="0"/>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C2B0F449-A06A-49A6-B922-D06B7C773256}" type="slidenum">
              <a:rPr lang="en-US" sz="1200" smtClean="0">
                <a:latin typeface="Times New Roman" pitchFamily="18" charset="0"/>
              </a:rPr>
              <a:pPr eaLnBrk="1" hangingPunct="1"/>
              <a:t>49</a:t>
            </a:fld>
            <a:endParaRPr lang="en-US" sz="1200" smtClean="0">
              <a:latin typeface="Times New Roman" pitchFamily="18" charset="0"/>
            </a:endParaRPr>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7A6247A5-5E91-40C3-A1C8-517C13C01887}" type="slidenum">
              <a:rPr lang="en-US" sz="1200" smtClean="0">
                <a:latin typeface="Times New Roman" pitchFamily="18" charset="0"/>
              </a:rPr>
              <a:pPr eaLnBrk="1" hangingPunct="1"/>
              <a:t>5</a:t>
            </a:fld>
            <a:endParaRPr lang="en-US" sz="1200" smtClean="0">
              <a:latin typeface="Times New Roman" pitchFamily="18"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7BEB31C9-F411-4008-9EFA-C18B0052A814}" type="slidenum">
              <a:rPr lang="en-US" sz="1200" smtClean="0">
                <a:latin typeface="Times New Roman" pitchFamily="18" charset="0"/>
              </a:rPr>
              <a:pPr eaLnBrk="1" hangingPunct="1"/>
              <a:t>6</a:t>
            </a:fld>
            <a:endParaRPr lang="en-US" sz="1200" smtClean="0">
              <a:latin typeface="Times New Roman" pitchFamily="18"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997D92FF-1852-4936-92CB-C9BEE53613B6}" type="slidenum">
              <a:rPr lang="en-US" sz="1200" smtClean="0">
                <a:latin typeface="Times New Roman" pitchFamily="18" charset="0"/>
              </a:rPr>
              <a:pPr eaLnBrk="1" hangingPunct="1"/>
              <a:t>7</a:t>
            </a:fld>
            <a:endParaRPr lang="en-US" sz="1200" smtClean="0">
              <a:latin typeface="Times New Roman" pitchFamily="18" charset="0"/>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8B23D741-45DD-4CB5-A6D0-F63A5AE9C86A}" type="slidenum">
              <a:rPr lang="en-US" sz="1200" smtClean="0">
                <a:latin typeface="Times New Roman" pitchFamily="18" charset="0"/>
              </a:rPr>
              <a:pPr eaLnBrk="1" hangingPunct="1"/>
              <a:t>8</a:t>
            </a:fld>
            <a:endParaRPr lang="en-US" sz="1200" smtClean="0">
              <a:latin typeface="Times New Roman" pitchFamily="18"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xfrm>
            <a:off x="693738" y="4410075"/>
            <a:ext cx="5546725" cy="4176713"/>
          </a:xfrm>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Arial" charset="0"/>
              </a:defRPr>
            </a:lvl1pPr>
            <a:lvl2pPr marL="742950" indent="-285750" defTabSz="927100" eaLnBrk="0" hangingPunct="0">
              <a:defRPr sz="1000">
                <a:solidFill>
                  <a:schemeClr val="tx1"/>
                </a:solidFill>
                <a:latin typeface="Arial" charset="0"/>
              </a:defRPr>
            </a:lvl2pPr>
            <a:lvl3pPr marL="1143000" indent="-228600" defTabSz="927100" eaLnBrk="0" hangingPunct="0">
              <a:defRPr sz="1000">
                <a:solidFill>
                  <a:schemeClr val="tx1"/>
                </a:solidFill>
                <a:latin typeface="Arial" charset="0"/>
              </a:defRPr>
            </a:lvl3pPr>
            <a:lvl4pPr marL="1600200" indent="-228600" defTabSz="927100" eaLnBrk="0" hangingPunct="0">
              <a:defRPr sz="1000">
                <a:solidFill>
                  <a:schemeClr val="tx1"/>
                </a:solidFill>
                <a:latin typeface="Arial" charset="0"/>
              </a:defRPr>
            </a:lvl4pPr>
            <a:lvl5pPr marL="2057400" indent="-228600" defTabSz="927100" eaLnBrk="0" hangingPunct="0">
              <a:defRPr sz="1000">
                <a:solidFill>
                  <a:schemeClr val="tx1"/>
                </a:solidFill>
                <a:latin typeface="Arial" charset="0"/>
              </a:defRPr>
            </a:lvl5pPr>
            <a:lvl6pPr marL="2514600" indent="-228600" defTabSz="927100" eaLnBrk="0" fontAlgn="base" hangingPunct="0">
              <a:spcBef>
                <a:spcPct val="0"/>
              </a:spcBef>
              <a:spcAft>
                <a:spcPct val="0"/>
              </a:spcAft>
              <a:defRPr sz="1000">
                <a:solidFill>
                  <a:schemeClr val="tx1"/>
                </a:solidFill>
                <a:latin typeface="Arial" charset="0"/>
              </a:defRPr>
            </a:lvl6pPr>
            <a:lvl7pPr marL="2971800" indent="-228600" defTabSz="927100" eaLnBrk="0" fontAlgn="base" hangingPunct="0">
              <a:spcBef>
                <a:spcPct val="0"/>
              </a:spcBef>
              <a:spcAft>
                <a:spcPct val="0"/>
              </a:spcAft>
              <a:defRPr sz="1000">
                <a:solidFill>
                  <a:schemeClr val="tx1"/>
                </a:solidFill>
                <a:latin typeface="Arial" charset="0"/>
              </a:defRPr>
            </a:lvl7pPr>
            <a:lvl8pPr marL="3429000" indent="-228600" defTabSz="927100" eaLnBrk="0" fontAlgn="base" hangingPunct="0">
              <a:spcBef>
                <a:spcPct val="0"/>
              </a:spcBef>
              <a:spcAft>
                <a:spcPct val="0"/>
              </a:spcAft>
              <a:defRPr sz="1000">
                <a:solidFill>
                  <a:schemeClr val="tx1"/>
                </a:solidFill>
                <a:latin typeface="Arial" charset="0"/>
              </a:defRPr>
            </a:lvl8pPr>
            <a:lvl9pPr marL="3886200" indent="-228600" defTabSz="927100" eaLnBrk="0" fontAlgn="base" hangingPunct="0">
              <a:spcBef>
                <a:spcPct val="0"/>
              </a:spcBef>
              <a:spcAft>
                <a:spcPct val="0"/>
              </a:spcAft>
              <a:defRPr sz="1000">
                <a:solidFill>
                  <a:schemeClr val="tx1"/>
                </a:solidFill>
                <a:latin typeface="Arial" charset="0"/>
              </a:defRPr>
            </a:lvl9pPr>
          </a:lstStyle>
          <a:p>
            <a:pPr eaLnBrk="1" hangingPunct="1"/>
            <a:fld id="{89CBB7C4-C195-481F-80C8-AFFC563B0550}" type="slidenum">
              <a:rPr lang="en-US" sz="1200" smtClean="0">
                <a:latin typeface="Times New Roman" pitchFamily="18" charset="0"/>
              </a:rPr>
              <a:pPr eaLnBrk="1" hangingPunct="1"/>
              <a:t>9</a:t>
            </a:fld>
            <a:endParaRPr lang="en-US" sz="1200" smtClean="0">
              <a:latin typeface="Times New Roman" pitchFamily="18"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 name="Picture 162" descr="UnderShadow04"/>
          <p:cNvPicPr>
            <a:picLocks noChangeAspect="1" noChangeArrowheads="1"/>
          </p:cNvPicPr>
          <p:nvPr userDrawn="1"/>
        </p:nvPicPr>
        <p:blipFill>
          <a:blip r:embed="rId2">
            <a:extLst>
              <a:ext uri="{28A0092B-C50C-407E-A947-70E740481C1C}">
                <a14:useLocalDpi xmlns:a14="http://schemas.microsoft.com/office/drawing/2010/main" val="0"/>
              </a:ext>
            </a:extLst>
          </a:blip>
          <a:srcRect l="2092" t="43243" r="2092"/>
          <a:stretch>
            <a:fillRect/>
          </a:stretch>
        </p:blipFill>
        <p:spPr bwMode="hidden">
          <a:xfrm>
            <a:off x="0" y="1270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0" descr="Topbar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hidden">
          <a:xfrm>
            <a:off x="0" y="6275388"/>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4937125" y="6375400"/>
            <a:ext cx="3475038" cy="3651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defRPr/>
            </a:pPr>
            <a:r>
              <a:rPr lang="en-US" sz="900" smtClean="0">
                <a:solidFill>
                  <a:schemeClr val="bg1"/>
                </a:solidFill>
              </a:rPr>
              <a:t>PowerPoint Presentation by Charlie Cook</a:t>
            </a:r>
            <a:br>
              <a:rPr lang="en-US" sz="900" smtClean="0">
                <a:solidFill>
                  <a:schemeClr val="bg1"/>
                </a:solidFill>
              </a:rPr>
            </a:br>
            <a:r>
              <a:rPr lang="en-US" sz="900" smtClean="0">
                <a:solidFill>
                  <a:schemeClr val="bg1"/>
                </a:solidFill>
              </a:rPr>
              <a:t>The University of West Alabama</a:t>
            </a:r>
          </a:p>
        </p:txBody>
      </p:sp>
      <p:pic>
        <p:nvPicPr>
          <p:cNvPr id="6" name="Picture 146" descr="Booktitle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6375" y="1211263"/>
            <a:ext cx="6170613"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7" descr="Authors0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68538" y="3125788"/>
            <a:ext cx="4589462"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8" descr="Topbar0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hidden">
          <a:xfrm>
            <a:off x="0" y="0"/>
            <a:ext cx="9144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54"/>
          <p:cNvSpPr txBox="1">
            <a:spLocks noChangeArrowheads="1"/>
          </p:cNvSpPr>
          <p:nvPr userDrawn="1"/>
        </p:nvSpPr>
        <p:spPr bwMode="auto">
          <a:xfrm>
            <a:off x="182563" y="5775325"/>
            <a:ext cx="87788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defRPr/>
            </a:pPr>
            <a:r>
              <a:rPr lang="en-US" sz="1200" b="1" smtClean="0">
                <a:latin typeface="Trebuchet MS" pitchFamily="34" charset="0"/>
                <a:cs typeface="Tahoma" pitchFamily="34" charset="0"/>
              </a:rPr>
              <a:t>SECTION </a:t>
            </a:r>
            <a:r>
              <a:rPr lang="en-US" sz="1400" b="1" smtClean="0">
                <a:solidFill>
                  <a:srgbClr val="990000"/>
                </a:solidFill>
                <a:latin typeface="Trebuchet MS" pitchFamily="34" charset="0"/>
                <a:cs typeface="Tahoma" pitchFamily="34" charset="0"/>
              </a:rPr>
              <a:t>2</a:t>
            </a:r>
            <a:r>
              <a:rPr lang="en-US" sz="1200" b="1" smtClean="0">
                <a:latin typeface="Trebuchet MS" pitchFamily="34" charset="0"/>
                <a:cs typeface="Tahoma" pitchFamily="34" charset="0"/>
              </a:rPr>
              <a:t>  Jobs and Labor</a:t>
            </a:r>
          </a:p>
        </p:txBody>
      </p:sp>
      <p:sp>
        <p:nvSpPr>
          <p:cNvPr id="4098" name="Rectangle 2"/>
          <p:cNvSpPr>
            <a:spLocks noGrp="1" noChangeArrowheads="1"/>
          </p:cNvSpPr>
          <p:nvPr>
            <p:ph type="ctrTitle"/>
          </p:nvPr>
        </p:nvSpPr>
        <p:spPr bwMode="auto">
          <a:xfrm>
            <a:off x="1273175" y="3703638"/>
            <a:ext cx="6584950" cy="1736725"/>
          </a:xfrm>
          <a:effectLst>
            <a:outerShdw dist="17961" dir="2700000" algn="ctr" rotWithShape="0">
              <a:srgbClr val="003366"/>
            </a:outerShdw>
          </a:effectLst>
          <a:extLst>
            <a:ext uri="{909E8E84-426E-40DD-AFC4-6F175D3DCCD1}">
              <a14:hiddenFill xmlns:a14="http://schemas.microsoft.com/office/drawing/2010/main">
                <a:solidFill>
                  <a:srgbClr val="EAEAEA">
                    <a:alpha val="25999"/>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Ctr="1"/>
          <a:lstStyle>
            <a:lvl1pPr algn="ctr">
              <a:defRPr sz="2800" b="1">
                <a:solidFill>
                  <a:srgbClr val="996633"/>
                </a:solidFill>
                <a:latin typeface="Arial" charset="0"/>
              </a:defRPr>
            </a:lvl1pPr>
          </a:lstStyle>
          <a:p>
            <a:pPr lvl="0"/>
            <a:endParaRPr lang="en-US" noProof="0" smtClean="0"/>
          </a:p>
        </p:txBody>
      </p:sp>
      <p:sp>
        <p:nvSpPr>
          <p:cNvPr id="10" name="Rectangle 4"/>
          <p:cNvSpPr>
            <a:spLocks noGrp="1" noChangeArrowheads="1"/>
          </p:cNvSpPr>
          <p:nvPr>
            <p:ph type="ftr" sz="quarter" idx="10"/>
          </p:nvPr>
        </p:nvSpPr>
        <p:spPr>
          <a:xfrm>
            <a:off x="731838" y="6446838"/>
            <a:ext cx="3286125" cy="293687"/>
          </a:xfrm>
          <a:effectLst>
            <a:outerShdw dist="17961" dir="2700000" algn="ctr" rotWithShape="0">
              <a:schemeClr val="tx1"/>
            </a:outerShdw>
          </a:effectLst>
        </p:spPr>
        <p:txBody>
          <a:bodyPr lIns="91440" rIns="91440"/>
          <a:lstStyle>
            <a:lvl1pPr>
              <a:defRPr b="0">
                <a:solidFill>
                  <a:schemeClr val="bg1"/>
                </a:solidFill>
              </a:defRPr>
            </a:lvl1pPr>
          </a:lstStyle>
          <a:p>
            <a:pPr>
              <a:defRPr/>
            </a:pPr>
            <a:r>
              <a:rPr lang="en-US"/>
              <a:t>© 2011 Cengage Learning. All rights reserved. May not be scanned, copied or duplicated, or posted to a publicly accessible Web  site, in whole or in part.</a:t>
            </a:r>
          </a:p>
        </p:txBody>
      </p:sp>
    </p:spTree>
    <p:extLst>
      <p:ext uri="{BB962C8B-B14F-4D97-AF65-F5344CB8AC3E}">
        <p14:creationId xmlns:p14="http://schemas.microsoft.com/office/powerpoint/2010/main" val="928347461"/>
      </p:ext>
    </p:extLst>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5" name="Slide Number Placeholder 4"/>
          <p:cNvSpPr>
            <a:spLocks noGrp="1"/>
          </p:cNvSpPr>
          <p:nvPr>
            <p:ph type="sldNum" sz="quarter" idx="11"/>
          </p:nvPr>
        </p:nvSpPr>
        <p:spPr/>
        <p:txBody>
          <a:bodyPr/>
          <a:lstStyle>
            <a:lvl1pPr>
              <a:defRPr/>
            </a:lvl1pPr>
          </a:lstStyle>
          <a:p>
            <a:pPr>
              <a:defRPr/>
            </a:pPr>
            <a:r>
              <a:rPr lang="en-US"/>
              <a:t>4–</a:t>
            </a:r>
            <a:fld id="{DF10C9B5-7EF8-4B37-BD52-6E4854718C66}" type="slidenum">
              <a:rPr lang="en-US"/>
              <a:pPr>
                <a:defRPr/>
              </a:pPr>
              <a:t>‹#›</a:t>
            </a:fld>
            <a:endParaRPr lang="en-US"/>
          </a:p>
        </p:txBody>
      </p:sp>
    </p:spTree>
    <p:extLst>
      <p:ext uri="{BB962C8B-B14F-4D97-AF65-F5344CB8AC3E}">
        <p14:creationId xmlns:p14="http://schemas.microsoft.com/office/powerpoint/2010/main" val="149182940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90525"/>
            <a:ext cx="2025650" cy="5964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390525"/>
            <a:ext cx="5924550" cy="5964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5" name="Slide Number Placeholder 4"/>
          <p:cNvSpPr>
            <a:spLocks noGrp="1"/>
          </p:cNvSpPr>
          <p:nvPr>
            <p:ph type="sldNum" sz="quarter" idx="11"/>
          </p:nvPr>
        </p:nvSpPr>
        <p:spPr/>
        <p:txBody>
          <a:bodyPr/>
          <a:lstStyle>
            <a:lvl1pPr>
              <a:defRPr/>
            </a:lvl1pPr>
          </a:lstStyle>
          <a:p>
            <a:pPr>
              <a:defRPr/>
            </a:pPr>
            <a:r>
              <a:rPr lang="en-US"/>
              <a:t>4–</a:t>
            </a:r>
            <a:fld id="{55A34CC3-A1D9-4DFA-8D4D-F84B1D2D5722}" type="slidenum">
              <a:rPr lang="en-US"/>
              <a:pPr>
                <a:defRPr/>
              </a:pPr>
              <a:t>‹#›</a:t>
            </a:fld>
            <a:endParaRPr lang="en-US"/>
          </a:p>
        </p:txBody>
      </p:sp>
    </p:spTree>
    <p:extLst>
      <p:ext uri="{BB962C8B-B14F-4D97-AF65-F5344CB8AC3E}">
        <p14:creationId xmlns:p14="http://schemas.microsoft.com/office/powerpoint/2010/main" val="99636623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5" name="Slide Number Placeholder 4"/>
          <p:cNvSpPr>
            <a:spLocks noGrp="1"/>
          </p:cNvSpPr>
          <p:nvPr>
            <p:ph type="sldNum" sz="quarter" idx="11"/>
          </p:nvPr>
        </p:nvSpPr>
        <p:spPr/>
        <p:txBody>
          <a:bodyPr/>
          <a:lstStyle>
            <a:lvl1pPr>
              <a:defRPr/>
            </a:lvl1pPr>
          </a:lstStyle>
          <a:p>
            <a:pPr>
              <a:defRPr/>
            </a:pPr>
            <a:r>
              <a:rPr lang="en-US"/>
              <a:t>4–</a:t>
            </a:r>
            <a:fld id="{4F277E6C-DC73-4C41-8EC4-CE1F99EFDA76}" type="slidenum">
              <a:rPr lang="en-US"/>
              <a:pPr>
                <a:defRPr/>
              </a:pPr>
              <a:t>‹#›</a:t>
            </a:fld>
            <a:endParaRPr lang="en-US"/>
          </a:p>
        </p:txBody>
      </p:sp>
    </p:spTree>
    <p:extLst>
      <p:ext uri="{BB962C8B-B14F-4D97-AF65-F5344CB8AC3E}">
        <p14:creationId xmlns:p14="http://schemas.microsoft.com/office/powerpoint/2010/main" val="95428649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5" name="Slide Number Placeholder 4"/>
          <p:cNvSpPr>
            <a:spLocks noGrp="1"/>
          </p:cNvSpPr>
          <p:nvPr>
            <p:ph type="sldNum" sz="quarter" idx="11"/>
          </p:nvPr>
        </p:nvSpPr>
        <p:spPr/>
        <p:txBody>
          <a:bodyPr/>
          <a:lstStyle>
            <a:lvl1pPr>
              <a:defRPr/>
            </a:lvl1pPr>
          </a:lstStyle>
          <a:p>
            <a:pPr>
              <a:defRPr/>
            </a:pPr>
            <a:r>
              <a:rPr lang="en-US"/>
              <a:t>4–</a:t>
            </a:r>
            <a:fld id="{C8B1B16E-2102-4990-A580-1C4D45F0429D}" type="slidenum">
              <a:rPr lang="en-US"/>
              <a:pPr>
                <a:defRPr/>
              </a:pPr>
              <a:t>‹#›</a:t>
            </a:fld>
            <a:endParaRPr lang="en-US"/>
          </a:p>
        </p:txBody>
      </p:sp>
    </p:spTree>
    <p:extLst>
      <p:ext uri="{BB962C8B-B14F-4D97-AF65-F5344CB8AC3E}">
        <p14:creationId xmlns:p14="http://schemas.microsoft.com/office/powerpoint/2010/main" val="155810553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050925"/>
            <a:ext cx="3975100" cy="530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050925"/>
            <a:ext cx="3975100" cy="5303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6" name="Slide Number Placeholder 5"/>
          <p:cNvSpPr>
            <a:spLocks noGrp="1"/>
          </p:cNvSpPr>
          <p:nvPr>
            <p:ph type="sldNum" sz="quarter" idx="11"/>
          </p:nvPr>
        </p:nvSpPr>
        <p:spPr/>
        <p:txBody>
          <a:bodyPr/>
          <a:lstStyle>
            <a:lvl1pPr>
              <a:defRPr/>
            </a:lvl1pPr>
          </a:lstStyle>
          <a:p>
            <a:pPr>
              <a:defRPr/>
            </a:pPr>
            <a:r>
              <a:rPr lang="en-US"/>
              <a:t>4–</a:t>
            </a:r>
            <a:fld id="{E33F2A4C-5B83-486C-B06A-CE95309B9911}" type="slidenum">
              <a:rPr lang="en-US"/>
              <a:pPr>
                <a:defRPr/>
              </a:pPr>
              <a:t>‹#›</a:t>
            </a:fld>
            <a:endParaRPr lang="en-US"/>
          </a:p>
        </p:txBody>
      </p:sp>
    </p:spTree>
    <p:extLst>
      <p:ext uri="{BB962C8B-B14F-4D97-AF65-F5344CB8AC3E}">
        <p14:creationId xmlns:p14="http://schemas.microsoft.com/office/powerpoint/2010/main" val="161024541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8" name="Slide Number Placeholder 7"/>
          <p:cNvSpPr>
            <a:spLocks noGrp="1"/>
          </p:cNvSpPr>
          <p:nvPr>
            <p:ph type="sldNum" sz="quarter" idx="11"/>
          </p:nvPr>
        </p:nvSpPr>
        <p:spPr/>
        <p:txBody>
          <a:bodyPr/>
          <a:lstStyle>
            <a:lvl1pPr>
              <a:defRPr/>
            </a:lvl1pPr>
          </a:lstStyle>
          <a:p>
            <a:pPr>
              <a:defRPr/>
            </a:pPr>
            <a:r>
              <a:rPr lang="en-US"/>
              <a:t>4–</a:t>
            </a:r>
            <a:fld id="{0C3DDDC5-E769-4F3C-92BA-8F3D36ACF6E2}" type="slidenum">
              <a:rPr lang="en-US"/>
              <a:pPr>
                <a:defRPr/>
              </a:pPr>
              <a:t>‹#›</a:t>
            </a:fld>
            <a:endParaRPr lang="en-US"/>
          </a:p>
        </p:txBody>
      </p:sp>
    </p:spTree>
    <p:extLst>
      <p:ext uri="{BB962C8B-B14F-4D97-AF65-F5344CB8AC3E}">
        <p14:creationId xmlns:p14="http://schemas.microsoft.com/office/powerpoint/2010/main" val="244822598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4" name="Slide Number Placeholder 3"/>
          <p:cNvSpPr>
            <a:spLocks noGrp="1"/>
          </p:cNvSpPr>
          <p:nvPr>
            <p:ph type="sldNum" sz="quarter" idx="11"/>
          </p:nvPr>
        </p:nvSpPr>
        <p:spPr/>
        <p:txBody>
          <a:bodyPr/>
          <a:lstStyle>
            <a:lvl1pPr>
              <a:defRPr/>
            </a:lvl1pPr>
          </a:lstStyle>
          <a:p>
            <a:pPr>
              <a:defRPr/>
            </a:pPr>
            <a:r>
              <a:rPr lang="en-US"/>
              <a:t>4–</a:t>
            </a:r>
            <a:fld id="{8BBD63DF-D2C9-46FE-9903-771B2623D277}" type="slidenum">
              <a:rPr lang="en-US"/>
              <a:pPr>
                <a:defRPr/>
              </a:pPr>
              <a:t>‹#›</a:t>
            </a:fld>
            <a:endParaRPr lang="en-US"/>
          </a:p>
        </p:txBody>
      </p:sp>
    </p:spTree>
    <p:extLst>
      <p:ext uri="{BB962C8B-B14F-4D97-AF65-F5344CB8AC3E}">
        <p14:creationId xmlns:p14="http://schemas.microsoft.com/office/powerpoint/2010/main" val="5062868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3" name="Slide Number Placeholder 2"/>
          <p:cNvSpPr>
            <a:spLocks noGrp="1"/>
          </p:cNvSpPr>
          <p:nvPr>
            <p:ph type="sldNum" sz="quarter" idx="11"/>
          </p:nvPr>
        </p:nvSpPr>
        <p:spPr/>
        <p:txBody>
          <a:bodyPr/>
          <a:lstStyle>
            <a:lvl1pPr>
              <a:defRPr/>
            </a:lvl1pPr>
          </a:lstStyle>
          <a:p>
            <a:pPr>
              <a:defRPr/>
            </a:pPr>
            <a:r>
              <a:rPr lang="en-US"/>
              <a:t>4–</a:t>
            </a:r>
            <a:fld id="{648EA019-7735-45BB-BAFB-4826FC790C5A}" type="slidenum">
              <a:rPr lang="en-US"/>
              <a:pPr>
                <a:defRPr/>
              </a:pPr>
              <a:t>‹#›</a:t>
            </a:fld>
            <a:endParaRPr lang="en-US"/>
          </a:p>
        </p:txBody>
      </p:sp>
    </p:spTree>
    <p:extLst>
      <p:ext uri="{BB962C8B-B14F-4D97-AF65-F5344CB8AC3E}">
        <p14:creationId xmlns:p14="http://schemas.microsoft.com/office/powerpoint/2010/main" val="75423618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6" name="Slide Number Placeholder 5"/>
          <p:cNvSpPr>
            <a:spLocks noGrp="1"/>
          </p:cNvSpPr>
          <p:nvPr>
            <p:ph type="sldNum" sz="quarter" idx="11"/>
          </p:nvPr>
        </p:nvSpPr>
        <p:spPr/>
        <p:txBody>
          <a:bodyPr/>
          <a:lstStyle>
            <a:lvl1pPr>
              <a:defRPr/>
            </a:lvl1pPr>
          </a:lstStyle>
          <a:p>
            <a:pPr>
              <a:defRPr/>
            </a:pPr>
            <a:r>
              <a:rPr lang="en-US"/>
              <a:t>4–</a:t>
            </a:r>
            <a:fld id="{51DDB20C-F558-4F94-93E9-2A331871CC07}" type="slidenum">
              <a:rPr lang="en-US"/>
              <a:pPr>
                <a:defRPr/>
              </a:pPr>
              <a:t>‹#›</a:t>
            </a:fld>
            <a:endParaRPr lang="en-US"/>
          </a:p>
        </p:txBody>
      </p:sp>
    </p:spTree>
    <p:extLst>
      <p:ext uri="{BB962C8B-B14F-4D97-AF65-F5344CB8AC3E}">
        <p14:creationId xmlns:p14="http://schemas.microsoft.com/office/powerpoint/2010/main" val="238526660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 2011 Cengage Learning. All rights reserved. May not be scanned, copied or duplicated, or posted to a publicly accessible Web  site, in whole or in part.</a:t>
            </a:r>
          </a:p>
        </p:txBody>
      </p:sp>
      <p:sp>
        <p:nvSpPr>
          <p:cNvPr id="6" name="Slide Number Placeholder 5"/>
          <p:cNvSpPr>
            <a:spLocks noGrp="1"/>
          </p:cNvSpPr>
          <p:nvPr>
            <p:ph type="sldNum" sz="quarter" idx="11"/>
          </p:nvPr>
        </p:nvSpPr>
        <p:spPr/>
        <p:txBody>
          <a:bodyPr/>
          <a:lstStyle>
            <a:lvl1pPr>
              <a:defRPr/>
            </a:lvl1pPr>
          </a:lstStyle>
          <a:p>
            <a:pPr>
              <a:defRPr/>
            </a:pPr>
            <a:r>
              <a:rPr lang="en-US"/>
              <a:t>4–</a:t>
            </a:r>
            <a:fld id="{1FF0ED19-DC6E-4881-AEE4-E4D669A4A229}" type="slidenum">
              <a:rPr lang="en-US"/>
              <a:pPr>
                <a:defRPr/>
              </a:pPr>
              <a:t>‹#›</a:t>
            </a:fld>
            <a:endParaRPr lang="en-US"/>
          </a:p>
        </p:txBody>
      </p:sp>
    </p:spTree>
    <p:extLst>
      <p:ext uri="{BB962C8B-B14F-4D97-AF65-F5344CB8AC3E}">
        <p14:creationId xmlns:p14="http://schemas.microsoft.com/office/powerpoint/2010/main" val="16656190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White">
          <a:xfrm>
            <a:off x="523875" y="390525"/>
            <a:ext cx="8077200" cy="579438"/>
          </a:xfrm>
          <a:prstGeom prst="rect">
            <a:avLst/>
          </a:prstGeom>
          <a:noFill/>
          <a:ln>
            <a:noFill/>
          </a:ln>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514350" y="1050925"/>
            <a:ext cx="81026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533400" y="6354763"/>
            <a:ext cx="403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defRPr sz="900" b="1"/>
            </a:lvl1pPr>
          </a:lstStyle>
          <a:p>
            <a:pPr>
              <a:defRPr/>
            </a:pPr>
            <a:r>
              <a:rPr lang="en-US"/>
              <a:t>© 2011 Cengage Learning. All rights reserved. May not be scanned, copied or duplicated, or posted to a publicly accessible Web  site, in whole or in part.</a:t>
            </a:r>
          </a:p>
        </p:txBody>
      </p:sp>
      <p:sp>
        <p:nvSpPr>
          <p:cNvPr id="3077" name="Rectangle 5"/>
          <p:cNvSpPr>
            <a:spLocks noGrp="1" noChangeArrowheads="1"/>
          </p:cNvSpPr>
          <p:nvPr>
            <p:ph type="sldNum" sz="quarter" idx="4"/>
          </p:nvPr>
        </p:nvSpPr>
        <p:spPr bwMode="auto">
          <a:xfrm>
            <a:off x="6400800" y="6354763"/>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a:defRPr sz="900" b="1">
                <a:cs typeface="Times New Roman" pitchFamily="18" charset="0"/>
              </a:defRPr>
            </a:lvl1pPr>
          </a:lstStyle>
          <a:p>
            <a:pPr>
              <a:defRPr/>
            </a:pPr>
            <a:r>
              <a:rPr lang="en-US"/>
              <a:t>4–</a:t>
            </a:r>
            <a:fld id="{247ADEA1-F0C7-404D-B147-4D00B4A47D06}" type="slidenum">
              <a:rPr lang="en-US">
                <a:cs typeface="+mn-cs"/>
              </a:rPr>
              <a:pPr>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wipe(left)">
                                      <p:cBhvr>
                                        <p:cTn id="20" dur="500"/>
                                        <p:tgtEl>
                                          <p:spTgt spid="307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wipe(left)">
                                      <p:cBhvr>
                                        <p:cTn id="23"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hf hdr="0" dt="0"/>
  <p:txStyles>
    <p:titleStyle>
      <a:lvl1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200">
          <a:solidFill>
            <a:srgbClr val="336699"/>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200">
          <a:solidFill>
            <a:srgbClr val="3366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200">
          <a:solidFill>
            <a:srgbClr val="3366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200">
          <a:solidFill>
            <a:srgbClr val="3366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200">
          <a:solidFill>
            <a:srgbClr val="336699"/>
          </a:solidFill>
          <a:effectLst>
            <a:outerShdw blurRad="38100" dist="38100" dir="2700000" algn="tl">
              <a:srgbClr val="C0C0C0"/>
            </a:outerShdw>
          </a:effectLst>
          <a:latin typeface="Tahoma" pitchFamily="34" charset="0"/>
        </a:defRPr>
      </a:lvl9pPr>
    </p:titleStyle>
    <p:bodyStyle>
      <a:lvl1pPr marL="222250" indent="-222250" algn="l" rtl="0" eaLnBrk="0" fontAlgn="base" hangingPunct="0">
        <a:spcBef>
          <a:spcPct val="20000"/>
        </a:spcBef>
        <a:spcAft>
          <a:spcPct val="0"/>
        </a:spcAft>
        <a:buClr>
          <a:srgbClr val="993300"/>
        </a:buClr>
        <a:buChar char="•"/>
        <a:defRPr sz="2800">
          <a:solidFill>
            <a:srgbClr val="993300"/>
          </a:solidFill>
          <a:effectLst>
            <a:outerShdw blurRad="38100" dist="38100" dir="2700000" algn="tl">
              <a:srgbClr val="C0C0C0"/>
            </a:outerShdw>
          </a:effectLst>
          <a:latin typeface="+mn-lt"/>
          <a:ea typeface="+mn-ea"/>
          <a:cs typeface="+mn-cs"/>
        </a:defRPr>
      </a:lvl1pPr>
      <a:lvl2pPr marL="625475" indent="-284163" algn="l" rtl="0" eaLnBrk="0" fontAlgn="base" hangingPunct="0">
        <a:spcBef>
          <a:spcPct val="20000"/>
        </a:spcBef>
        <a:spcAft>
          <a:spcPct val="0"/>
        </a:spcAft>
        <a:buClr>
          <a:srgbClr val="336699"/>
        </a:buClr>
        <a:buSzPct val="90000"/>
        <a:buFont typeface="Wingdings" pitchFamily="2" charset="2"/>
        <a:buChar char="Ø"/>
        <a:defRPr sz="2400">
          <a:solidFill>
            <a:srgbClr val="003366"/>
          </a:solidFill>
          <a:effectLst>
            <a:outerShdw blurRad="38100" dist="38100" dir="2700000" algn="tl">
              <a:srgbClr val="C0C0C0"/>
            </a:outerShdw>
          </a:effectLst>
          <a:latin typeface="+mn-lt"/>
        </a:defRPr>
      </a:lvl2pPr>
      <a:lvl3pPr marL="974725" indent="-234950" algn="l" rtl="0" eaLnBrk="0" fontAlgn="base" hangingPunct="0">
        <a:spcBef>
          <a:spcPct val="20000"/>
        </a:spcBef>
        <a:spcAft>
          <a:spcPct val="0"/>
        </a:spcAft>
        <a:buClr>
          <a:srgbClr val="0099CC"/>
        </a:buClr>
        <a:buSzPct val="75000"/>
        <a:buFont typeface="Wingdings" pitchFamily="2" charset="2"/>
        <a:buChar char="v"/>
        <a:defRPr sz="2400">
          <a:solidFill>
            <a:srgbClr val="008080"/>
          </a:solidFill>
          <a:effectLst>
            <a:outerShdw blurRad="38100" dist="38100" dir="2700000" algn="tl">
              <a:srgbClr val="C0C0C0"/>
            </a:outerShdw>
          </a:effectLst>
          <a:latin typeface="+mn-lt"/>
        </a:defRPr>
      </a:lvl3pPr>
      <a:lvl4pPr marL="1311275" indent="-222250" algn="l" rtl="0" eaLnBrk="0" fontAlgn="base" hangingPunct="0">
        <a:spcBef>
          <a:spcPct val="20000"/>
        </a:spcBef>
        <a:spcAft>
          <a:spcPct val="0"/>
        </a:spcAft>
        <a:buClr>
          <a:schemeClr val="bg2"/>
        </a:buClr>
        <a:buChar char="–"/>
        <a:defRPr>
          <a:solidFill>
            <a:schemeClr val="tx1"/>
          </a:solidFill>
          <a:effectLst>
            <a:outerShdw blurRad="38100" dist="38100" dir="2700000" algn="tl">
              <a:srgbClr val="C0C0C0"/>
            </a:outerShdw>
          </a:effectLst>
          <a:latin typeface="+mn-lt"/>
        </a:defRPr>
      </a:lvl4pPr>
      <a:lvl5pPr marL="1657350" indent="-173038" algn="l" rtl="0" eaLnBrk="0" fontAlgn="base" hangingPunct="0">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5pPr>
      <a:lvl6pPr marL="2114550" indent="-173038" algn="l" rtl="0" fontAlgn="base">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6pPr>
      <a:lvl7pPr marL="2571750" indent="-173038" algn="l" rtl="0" fontAlgn="base">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7pPr>
      <a:lvl8pPr marL="3028950" indent="-173038" algn="l" rtl="0" fontAlgn="base">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8pPr>
      <a:lvl9pPr marL="3486150" indent="-173038" algn="l" rtl="0" fontAlgn="base">
        <a:spcBef>
          <a:spcPct val="20000"/>
        </a:spcBef>
        <a:spcAft>
          <a:spcPct val="0"/>
        </a:spcAft>
        <a:buClr>
          <a:schemeClr val="bg2"/>
        </a:buClr>
        <a:buChar char="•"/>
        <a:defRPr sz="1600">
          <a:solidFill>
            <a:srgbClr val="9933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usdoj.gov/crt/ada/qandaeng.ht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Grp="1" noChangeArrowheads="1"/>
          </p:cNvSpPr>
          <p:nvPr>
            <p:ph type="ctrTitle"/>
          </p:nvPr>
        </p:nvSpPr>
        <p:spPr>
          <a:xfrm>
            <a:off x="822325" y="3776663"/>
            <a:ext cx="7489825" cy="1755775"/>
          </a:xfrm>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a:lstStyle/>
          <a:p>
            <a:pPr algn="l" eaLnBrk="1" hangingPunct="1">
              <a:lnSpc>
                <a:spcPct val="120000"/>
              </a:lnSpc>
              <a:spcBef>
                <a:spcPct val="20000"/>
              </a:spcBef>
              <a:defRPr/>
            </a:pPr>
            <a:r>
              <a:rPr lang="en-US" sz="2400" smtClean="0">
                <a:solidFill>
                  <a:srgbClr val="003366"/>
                </a:solidFill>
              </a:rPr>
              <a:t>CHAPTER</a:t>
            </a:r>
            <a:r>
              <a:rPr lang="en-US" sz="2400" smtClean="0">
                <a:solidFill>
                  <a:srgbClr val="CC6600"/>
                </a:solidFill>
              </a:rPr>
              <a:t> </a:t>
            </a:r>
            <a:r>
              <a:rPr lang="en-US" sz="2400" smtClean="0">
                <a:solidFill>
                  <a:srgbClr val="336699"/>
                </a:solidFill>
              </a:rPr>
              <a:t>4</a:t>
            </a:r>
            <a:r>
              <a:rPr lang="en-US" sz="2400" u="sng" smtClean="0"/>
              <a:t/>
            </a:r>
            <a:br>
              <a:rPr lang="en-US" sz="2400" u="sng" smtClean="0"/>
            </a:br>
            <a:r>
              <a:rPr lang="en-US" sz="3200" b="0" smtClean="0">
                <a:solidFill>
                  <a:schemeClr val="tx1"/>
                </a:solidFill>
                <a:latin typeface="Verdana" pitchFamily="34" charset="0"/>
              </a:rPr>
              <a:t>Workers, Jobs, and Job Analysis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86"/>
                                        </p:tgtEl>
                                        <p:attrNameLst>
                                          <p:attrName>style.visibility</p:attrName>
                                        </p:attrNameLst>
                                      </p:cBhvr>
                                      <p:to>
                                        <p:strVal val="visible"/>
                                      </p:to>
                                    </p:set>
                                    <p:animEffect transition="in" filter="strips(downRight)">
                                      <p:cBhvr>
                                        <p:cTn id="7" dur="20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824AE94E-3CEA-46ED-A58F-FE3BDAAD2364}" type="slidenum">
              <a:rPr lang="en-US" sz="900" smtClean="0"/>
              <a:pPr eaLnBrk="1" hangingPunct="1"/>
              <a:t>10</a:t>
            </a:fld>
            <a:endParaRPr lang="en-US" sz="900" smtClean="0"/>
          </a:p>
        </p:txBody>
      </p:sp>
      <p:sp>
        <p:nvSpPr>
          <p:cNvPr id="1035266" name="Rectangle 2"/>
          <p:cNvSpPr>
            <a:spLocks noGrp="1" noChangeArrowheads="1"/>
          </p:cNvSpPr>
          <p:nvPr>
            <p:ph type="title"/>
          </p:nvPr>
        </p:nvSpPr>
        <p:spPr/>
        <p:txBody>
          <a:bodyPr/>
          <a:lstStyle/>
          <a:p>
            <a:pPr eaLnBrk="1" hangingPunct="1">
              <a:defRPr/>
            </a:pPr>
            <a:r>
              <a:rPr lang="en-US" smtClean="0"/>
              <a:t>Workflow Analysis</a:t>
            </a:r>
          </a:p>
        </p:txBody>
      </p:sp>
      <p:sp>
        <p:nvSpPr>
          <p:cNvPr id="1035267" name="Rectangle 3"/>
          <p:cNvSpPr>
            <a:spLocks noGrp="1" noChangeArrowheads="1"/>
          </p:cNvSpPr>
          <p:nvPr>
            <p:ph type="body" idx="1"/>
          </p:nvPr>
        </p:nvSpPr>
        <p:spPr>
          <a:xfrm>
            <a:off x="514350" y="1050925"/>
            <a:ext cx="8102600" cy="1463675"/>
          </a:xfrm>
        </p:spPr>
        <p:txBody>
          <a:bodyPr/>
          <a:lstStyle/>
          <a:p>
            <a:pPr eaLnBrk="1" hangingPunct="1">
              <a:defRPr/>
            </a:pPr>
            <a:r>
              <a:rPr lang="en-US" smtClean="0"/>
              <a:t>Workflow Analysis</a:t>
            </a:r>
          </a:p>
          <a:p>
            <a:pPr lvl="1" eaLnBrk="1" hangingPunct="1">
              <a:defRPr/>
            </a:pPr>
            <a:r>
              <a:rPr lang="en-US" smtClean="0"/>
              <a:t>The study of the way work (inputs, activities, and outputs) moves through an organization.</a:t>
            </a:r>
          </a:p>
        </p:txBody>
      </p:sp>
      <p:grpSp>
        <p:nvGrpSpPr>
          <p:cNvPr id="1035268" name="Group 4"/>
          <p:cNvGrpSpPr>
            <a:grpSpLocks/>
          </p:cNvGrpSpPr>
          <p:nvPr/>
        </p:nvGrpSpPr>
        <p:grpSpPr bwMode="auto">
          <a:xfrm>
            <a:off x="731838" y="2971800"/>
            <a:ext cx="7589837" cy="2908300"/>
            <a:chOff x="518" y="2123"/>
            <a:chExt cx="4781" cy="1832"/>
          </a:xfrm>
        </p:grpSpPr>
        <p:grpSp>
          <p:nvGrpSpPr>
            <p:cNvPr id="22535" name="Group 5"/>
            <p:cNvGrpSpPr>
              <a:grpSpLocks/>
            </p:cNvGrpSpPr>
            <p:nvPr/>
          </p:nvGrpSpPr>
          <p:grpSpPr bwMode="auto">
            <a:xfrm>
              <a:off x="518" y="2136"/>
              <a:ext cx="1483" cy="864"/>
              <a:chOff x="403" y="1983"/>
              <a:chExt cx="1483" cy="1091"/>
            </a:xfrm>
          </p:grpSpPr>
          <p:pic>
            <p:nvPicPr>
              <p:cNvPr id="22549" name="Picture 6" descr="BluBo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 y="1983"/>
                <a:ext cx="1483"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Text Box 7"/>
              <p:cNvSpPr txBox="1">
                <a:spLocks noChangeArrowheads="1"/>
              </p:cNvSpPr>
              <p:nvPr/>
            </p:nvSpPr>
            <p:spPr bwMode="auto">
              <a:xfrm>
                <a:off x="500" y="2155"/>
                <a:ext cx="1209"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20000"/>
                  </a:spcBef>
                </a:pPr>
                <a:r>
                  <a:rPr lang="en-US" sz="1400" b="1">
                    <a:latin typeface="Trebuchet MS" pitchFamily="34" charset="0"/>
                  </a:rPr>
                  <a:t>Inputs</a:t>
                </a:r>
              </a:p>
              <a:p>
                <a:pPr algn="ctr" eaLnBrk="1" hangingPunct="1">
                  <a:spcBef>
                    <a:spcPct val="20000"/>
                  </a:spcBef>
                </a:pPr>
                <a:r>
                  <a:rPr lang="en-US" sz="1200" b="1">
                    <a:latin typeface="Trebuchet MS" pitchFamily="34" charset="0"/>
                  </a:rPr>
                  <a:t>People, materials, equipment</a:t>
                </a:r>
              </a:p>
            </p:txBody>
          </p:sp>
        </p:grpSp>
        <p:pic>
          <p:nvPicPr>
            <p:cNvPr id="22536" name="Picture 8" descr="Arrow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 y="2749"/>
              <a:ext cx="109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PnkOvl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 y="3036"/>
              <a:ext cx="1958"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0"/>
            <p:cNvSpPr txBox="1">
              <a:spLocks noChangeArrowheads="1"/>
            </p:cNvSpPr>
            <p:nvPr/>
          </p:nvSpPr>
          <p:spPr bwMode="auto">
            <a:xfrm>
              <a:off x="2222" y="3368"/>
              <a:ext cx="1307"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20000"/>
                </a:spcBef>
              </a:pPr>
              <a:r>
                <a:rPr lang="en-US" sz="1400" b="1">
                  <a:latin typeface="Trebuchet MS" pitchFamily="34" charset="0"/>
                </a:rPr>
                <a:t>Evaluation</a:t>
              </a:r>
              <a:endParaRPr lang="en-US" sz="1200" b="1">
                <a:latin typeface="Trebuchet MS" pitchFamily="34" charset="0"/>
              </a:endParaRPr>
            </a:p>
          </p:txBody>
        </p:sp>
        <p:pic>
          <p:nvPicPr>
            <p:cNvPr id="22539" name="Picture 11" descr="Arrow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 y="2469"/>
              <a:ext cx="979"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0" name="Group 12"/>
            <p:cNvGrpSpPr>
              <a:grpSpLocks/>
            </p:cNvGrpSpPr>
            <p:nvPr/>
          </p:nvGrpSpPr>
          <p:grpSpPr bwMode="auto">
            <a:xfrm>
              <a:off x="2153" y="2123"/>
              <a:ext cx="1550" cy="901"/>
              <a:chOff x="2038" y="1987"/>
              <a:chExt cx="1550" cy="1067"/>
            </a:xfrm>
          </p:grpSpPr>
          <p:pic>
            <p:nvPicPr>
              <p:cNvPr id="22547" name="Picture 13" descr="GrnBo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8" y="1987"/>
                <a:ext cx="1550"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8" name="Text Box 14"/>
              <p:cNvSpPr txBox="1">
                <a:spLocks noChangeArrowheads="1"/>
              </p:cNvSpPr>
              <p:nvPr/>
            </p:nvSpPr>
            <p:spPr bwMode="auto">
              <a:xfrm>
                <a:off x="2161" y="2155"/>
                <a:ext cx="1209"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20000"/>
                  </a:spcBef>
                </a:pPr>
                <a:r>
                  <a:rPr lang="en-US" sz="1400" b="1">
                    <a:latin typeface="Trebuchet MS" pitchFamily="34" charset="0"/>
                  </a:rPr>
                  <a:t>Activities</a:t>
                </a:r>
              </a:p>
              <a:p>
                <a:pPr algn="ctr" eaLnBrk="1" hangingPunct="1">
                  <a:spcBef>
                    <a:spcPct val="20000"/>
                  </a:spcBef>
                </a:pPr>
                <a:r>
                  <a:rPr lang="en-US" sz="1200" b="1">
                    <a:latin typeface="Trebuchet MS" pitchFamily="34" charset="0"/>
                  </a:rPr>
                  <a:t>Tasks and </a:t>
                </a:r>
                <a:br>
                  <a:rPr lang="en-US" sz="1200" b="1">
                    <a:latin typeface="Trebuchet MS" pitchFamily="34" charset="0"/>
                  </a:rPr>
                </a:br>
                <a:r>
                  <a:rPr lang="en-US" sz="1200" b="1">
                    <a:latin typeface="Trebuchet MS" pitchFamily="34" charset="0"/>
                  </a:rPr>
                  <a:t>jobs</a:t>
                </a:r>
              </a:p>
            </p:txBody>
          </p:sp>
        </p:grpSp>
        <p:grpSp>
          <p:nvGrpSpPr>
            <p:cNvPr id="22541" name="Group 15"/>
            <p:cNvGrpSpPr>
              <a:grpSpLocks/>
            </p:cNvGrpSpPr>
            <p:nvPr/>
          </p:nvGrpSpPr>
          <p:grpSpPr bwMode="auto">
            <a:xfrm>
              <a:off x="3859" y="2160"/>
              <a:ext cx="1440" cy="820"/>
              <a:chOff x="3686" y="2046"/>
              <a:chExt cx="1440" cy="940"/>
            </a:xfrm>
          </p:grpSpPr>
          <p:pic>
            <p:nvPicPr>
              <p:cNvPr id="22545" name="Picture 16" descr="OrgBox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6" y="2046"/>
                <a:ext cx="1440"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Text Box 17"/>
              <p:cNvSpPr txBox="1">
                <a:spLocks noChangeArrowheads="1"/>
              </p:cNvSpPr>
              <p:nvPr/>
            </p:nvSpPr>
            <p:spPr bwMode="auto">
              <a:xfrm>
                <a:off x="3820" y="2155"/>
                <a:ext cx="1094"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20000"/>
                  </a:spcBef>
                </a:pPr>
                <a:r>
                  <a:rPr lang="en-US" sz="1400" b="1">
                    <a:latin typeface="Trebuchet MS" pitchFamily="34" charset="0"/>
                  </a:rPr>
                  <a:t>Outputs</a:t>
                </a:r>
              </a:p>
              <a:p>
                <a:pPr algn="ctr" eaLnBrk="1" hangingPunct="1">
                  <a:spcBef>
                    <a:spcPct val="20000"/>
                  </a:spcBef>
                </a:pPr>
                <a:r>
                  <a:rPr lang="en-US" sz="1200" b="1">
                    <a:latin typeface="Trebuchet MS" pitchFamily="34" charset="0"/>
                  </a:rPr>
                  <a:t>Goods and </a:t>
                </a:r>
                <a:br>
                  <a:rPr lang="en-US" sz="1200" b="1">
                    <a:latin typeface="Trebuchet MS" pitchFamily="34" charset="0"/>
                  </a:rPr>
                </a:br>
                <a:r>
                  <a:rPr lang="en-US" sz="1200" b="1">
                    <a:latin typeface="Trebuchet MS" pitchFamily="34" charset="0"/>
                  </a:rPr>
                  <a:t>services</a:t>
                </a:r>
              </a:p>
            </p:txBody>
          </p:sp>
        </p:grpSp>
        <p:pic>
          <p:nvPicPr>
            <p:cNvPr id="22542" name="Picture 18" descr="01012"/>
            <p:cNvPicPr>
              <a:picLocks noChangeAspect="1" noChangeArrowheads="1"/>
            </p:cNvPicPr>
            <p:nvPr/>
          </p:nvPicPr>
          <p:blipFill>
            <a:blip r:embed="rId9">
              <a:extLst>
                <a:ext uri="{28A0092B-C50C-407E-A947-70E740481C1C}">
                  <a14:useLocalDpi xmlns:a14="http://schemas.microsoft.com/office/drawing/2010/main" val="0"/>
                </a:ext>
              </a:extLst>
            </a:blip>
            <a:srcRect l="14012"/>
            <a:stretch>
              <a:fillRect/>
            </a:stretch>
          </p:blipFill>
          <p:spPr bwMode="auto">
            <a:xfrm>
              <a:off x="3585" y="2471"/>
              <a:ext cx="34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9" descr="01012"/>
            <p:cNvPicPr>
              <a:picLocks noChangeAspect="1" noChangeArrowheads="1"/>
            </p:cNvPicPr>
            <p:nvPr/>
          </p:nvPicPr>
          <p:blipFill>
            <a:blip r:embed="rId9">
              <a:extLst>
                <a:ext uri="{28A0092B-C50C-407E-A947-70E740481C1C}">
                  <a14:useLocalDpi xmlns:a14="http://schemas.microsoft.com/office/drawing/2010/main" val="0"/>
                </a:ext>
              </a:extLst>
            </a:blip>
            <a:srcRect l="14012"/>
            <a:stretch>
              <a:fillRect/>
            </a:stretch>
          </p:blipFill>
          <p:spPr bwMode="auto">
            <a:xfrm>
              <a:off x="1887" y="2471"/>
              <a:ext cx="34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20" descr="01012"/>
            <p:cNvPicPr>
              <a:picLocks noChangeAspect="1" noChangeArrowheads="1"/>
            </p:cNvPicPr>
            <p:nvPr/>
          </p:nvPicPr>
          <p:blipFill>
            <a:blip r:embed="rId10">
              <a:extLst>
                <a:ext uri="{28A0092B-C50C-407E-A947-70E740481C1C}">
                  <a14:useLocalDpi xmlns:a14="http://schemas.microsoft.com/office/drawing/2010/main" val="0"/>
                </a:ext>
              </a:extLst>
            </a:blip>
            <a:srcRect b="14012"/>
            <a:stretch>
              <a:fillRect/>
            </a:stretch>
          </p:blipFill>
          <p:spPr bwMode="auto">
            <a:xfrm>
              <a:off x="2775" y="2750"/>
              <a:ext cx="1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35268"/>
                                        </p:tgtEl>
                                        <p:attrNameLst>
                                          <p:attrName>style.visibility</p:attrName>
                                        </p:attrNameLst>
                                      </p:cBhvr>
                                      <p:to>
                                        <p:strVal val="visible"/>
                                      </p:to>
                                    </p:set>
                                    <p:animEffect transition="in" filter="wipe(up)">
                                      <p:cBhvr>
                                        <p:cTn id="7" dur="1000"/>
                                        <p:tgtEl>
                                          <p:spTgt spid="1035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5F8181E1-5524-4C9D-B926-14E753D3F862}" type="slidenum">
              <a:rPr lang="en-US" sz="900" smtClean="0"/>
              <a:pPr eaLnBrk="1" hangingPunct="1"/>
              <a:t>11</a:t>
            </a:fld>
            <a:endParaRPr lang="en-US" sz="900" smtClean="0"/>
          </a:p>
        </p:txBody>
      </p:sp>
      <p:sp>
        <p:nvSpPr>
          <p:cNvPr id="1039362" name="Rectangle 2"/>
          <p:cNvSpPr>
            <a:spLocks noGrp="1" noChangeArrowheads="1"/>
          </p:cNvSpPr>
          <p:nvPr>
            <p:ph type="title"/>
          </p:nvPr>
        </p:nvSpPr>
        <p:spPr/>
        <p:txBody>
          <a:bodyPr/>
          <a:lstStyle/>
          <a:p>
            <a:pPr eaLnBrk="1" hangingPunct="1">
              <a:defRPr/>
            </a:pPr>
            <a:r>
              <a:rPr lang="en-US" smtClean="0"/>
              <a:t>Business Process Re-Engineering</a:t>
            </a:r>
          </a:p>
        </p:txBody>
      </p:sp>
      <p:sp>
        <p:nvSpPr>
          <p:cNvPr id="1039363" name="Rectangle 3"/>
          <p:cNvSpPr>
            <a:spLocks noGrp="1" noChangeArrowheads="1"/>
          </p:cNvSpPr>
          <p:nvPr>
            <p:ph type="body" idx="1"/>
          </p:nvPr>
        </p:nvSpPr>
        <p:spPr>
          <a:xfrm>
            <a:off x="514350" y="1050925"/>
            <a:ext cx="8102600" cy="1463675"/>
          </a:xfrm>
        </p:spPr>
        <p:txBody>
          <a:bodyPr/>
          <a:lstStyle/>
          <a:p>
            <a:pPr eaLnBrk="1" hangingPunct="1">
              <a:defRPr/>
            </a:pPr>
            <a:r>
              <a:rPr lang="en-US" smtClean="0"/>
              <a:t>Business Process Re-engineering (BPR)</a:t>
            </a:r>
          </a:p>
          <a:p>
            <a:pPr lvl="1" eaLnBrk="1" hangingPunct="1">
              <a:defRPr/>
            </a:pPr>
            <a:r>
              <a:rPr lang="en-US" smtClean="0"/>
              <a:t>Measures for improving such activities as product development, customer service, and service delivery.</a:t>
            </a:r>
          </a:p>
        </p:txBody>
      </p:sp>
      <p:grpSp>
        <p:nvGrpSpPr>
          <p:cNvPr id="1039364" name="Group 4"/>
          <p:cNvGrpSpPr>
            <a:grpSpLocks/>
          </p:cNvGrpSpPr>
          <p:nvPr/>
        </p:nvGrpSpPr>
        <p:grpSpPr bwMode="auto">
          <a:xfrm>
            <a:off x="822325" y="3370263"/>
            <a:ext cx="7589838" cy="1430337"/>
            <a:chOff x="518" y="2123"/>
            <a:chExt cx="4781" cy="901"/>
          </a:xfrm>
        </p:grpSpPr>
        <p:grpSp>
          <p:nvGrpSpPr>
            <p:cNvPr id="23559" name="Group 5"/>
            <p:cNvGrpSpPr>
              <a:grpSpLocks/>
            </p:cNvGrpSpPr>
            <p:nvPr/>
          </p:nvGrpSpPr>
          <p:grpSpPr bwMode="auto">
            <a:xfrm>
              <a:off x="518" y="2136"/>
              <a:ext cx="1483" cy="864"/>
              <a:chOff x="403" y="1983"/>
              <a:chExt cx="1483" cy="1091"/>
            </a:xfrm>
          </p:grpSpPr>
          <p:pic>
            <p:nvPicPr>
              <p:cNvPr id="23568" name="Picture 6" descr="BluBo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 y="1983"/>
                <a:ext cx="1483"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 Box 7"/>
              <p:cNvSpPr txBox="1">
                <a:spLocks noChangeArrowheads="1"/>
              </p:cNvSpPr>
              <p:nvPr/>
            </p:nvSpPr>
            <p:spPr bwMode="auto">
              <a:xfrm>
                <a:off x="500" y="2155"/>
                <a:ext cx="1209"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20000"/>
                  </a:spcBef>
                </a:pPr>
                <a:r>
                  <a:rPr lang="en-US" sz="1800" b="1">
                    <a:latin typeface="Trebuchet MS" pitchFamily="34" charset="0"/>
                  </a:rPr>
                  <a:t>Rethink</a:t>
                </a:r>
              </a:p>
            </p:txBody>
          </p:sp>
        </p:grpSp>
        <p:grpSp>
          <p:nvGrpSpPr>
            <p:cNvPr id="23560" name="Group 8"/>
            <p:cNvGrpSpPr>
              <a:grpSpLocks/>
            </p:cNvGrpSpPr>
            <p:nvPr/>
          </p:nvGrpSpPr>
          <p:grpSpPr bwMode="auto">
            <a:xfrm>
              <a:off x="2153" y="2123"/>
              <a:ext cx="1550" cy="901"/>
              <a:chOff x="2038" y="1987"/>
              <a:chExt cx="1550" cy="1067"/>
            </a:xfrm>
          </p:grpSpPr>
          <p:pic>
            <p:nvPicPr>
              <p:cNvPr id="23566" name="Picture 9" descr="GrnBo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 y="1987"/>
                <a:ext cx="1550"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 Box 10"/>
              <p:cNvSpPr txBox="1">
                <a:spLocks noChangeArrowheads="1"/>
              </p:cNvSpPr>
              <p:nvPr/>
            </p:nvSpPr>
            <p:spPr bwMode="auto">
              <a:xfrm>
                <a:off x="2161" y="2155"/>
                <a:ext cx="1209"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20000"/>
                  </a:spcBef>
                </a:pPr>
                <a:r>
                  <a:rPr lang="en-US" sz="1800" b="1">
                    <a:latin typeface="Trebuchet MS" pitchFamily="34" charset="0"/>
                  </a:rPr>
                  <a:t>Redesign</a:t>
                </a:r>
              </a:p>
            </p:txBody>
          </p:sp>
        </p:grpSp>
        <p:grpSp>
          <p:nvGrpSpPr>
            <p:cNvPr id="23561" name="Group 11"/>
            <p:cNvGrpSpPr>
              <a:grpSpLocks/>
            </p:cNvGrpSpPr>
            <p:nvPr/>
          </p:nvGrpSpPr>
          <p:grpSpPr bwMode="auto">
            <a:xfrm>
              <a:off x="3859" y="2160"/>
              <a:ext cx="1440" cy="820"/>
              <a:chOff x="3686" y="2046"/>
              <a:chExt cx="1440" cy="940"/>
            </a:xfrm>
          </p:grpSpPr>
          <p:pic>
            <p:nvPicPr>
              <p:cNvPr id="23564" name="Picture 12" descr="OrgBo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 y="2046"/>
                <a:ext cx="1440"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13"/>
              <p:cNvSpPr txBox="1">
                <a:spLocks noChangeArrowheads="1"/>
              </p:cNvSpPr>
              <p:nvPr/>
            </p:nvSpPr>
            <p:spPr bwMode="auto">
              <a:xfrm>
                <a:off x="3820" y="2155"/>
                <a:ext cx="1094" cy="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20000"/>
                  </a:spcBef>
                </a:pPr>
                <a:r>
                  <a:rPr lang="en-US" sz="1800" b="1">
                    <a:latin typeface="Trebuchet MS" pitchFamily="34" charset="0"/>
                  </a:rPr>
                  <a:t>Retool</a:t>
                </a:r>
              </a:p>
            </p:txBody>
          </p:sp>
        </p:grpSp>
        <p:pic>
          <p:nvPicPr>
            <p:cNvPr id="23562" name="Picture 14" descr="01012"/>
            <p:cNvPicPr>
              <a:picLocks noChangeAspect="1" noChangeArrowheads="1"/>
            </p:cNvPicPr>
            <p:nvPr/>
          </p:nvPicPr>
          <p:blipFill>
            <a:blip r:embed="rId6">
              <a:extLst>
                <a:ext uri="{28A0092B-C50C-407E-A947-70E740481C1C}">
                  <a14:useLocalDpi xmlns:a14="http://schemas.microsoft.com/office/drawing/2010/main" val="0"/>
                </a:ext>
              </a:extLst>
            </a:blip>
            <a:srcRect l="14012"/>
            <a:stretch>
              <a:fillRect/>
            </a:stretch>
          </p:blipFill>
          <p:spPr bwMode="auto">
            <a:xfrm>
              <a:off x="3585" y="2471"/>
              <a:ext cx="34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5" descr="01012"/>
            <p:cNvPicPr>
              <a:picLocks noChangeAspect="1" noChangeArrowheads="1"/>
            </p:cNvPicPr>
            <p:nvPr/>
          </p:nvPicPr>
          <p:blipFill>
            <a:blip r:embed="rId6">
              <a:extLst>
                <a:ext uri="{28A0092B-C50C-407E-A947-70E740481C1C}">
                  <a14:useLocalDpi xmlns:a14="http://schemas.microsoft.com/office/drawing/2010/main" val="0"/>
                </a:ext>
              </a:extLst>
            </a:blip>
            <a:srcRect l="14012"/>
            <a:stretch>
              <a:fillRect/>
            </a:stretch>
          </p:blipFill>
          <p:spPr bwMode="auto">
            <a:xfrm>
              <a:off x="1887" y="2471"/>
              <a:ext cx="34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39364"/>
                                        </p:tgtEl>
                                        <p:attrNameLst>
                                          <p:attrName>style.visibility</p:attrName>
                                        </p:attrNameLst>
                                      </p:cBhvr>
                                      <p:to>
                                        <p:strVal val="visible"/>
                                      </p:to>
                                    </p:set>
                                    <p:animEffect transition="in" filter="wipe(left)">
                                      <p:cBhvr>
                                        <p:cTn id="7" dur="1000"/>
                                        <p:tgtEl>
                                          <p:spTgt spid="1039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04C9482D-FB70-47FF-9B93-6117EB6D1C7B}" type="slidenum">
              <a:rPr lang="en-US" sz="900" smtClean="0"/>
              <a:pPr eaLnBrk="1" hangingPunct="1"/>
              <a:t>12</a:t>
            </a:fld>
            <a:endParaRPr lang="en-US" sz="900" smtClean="0"/>
          </a:p>
        </p:txBody>
      </p:sp>
      <p:sp>
        <p:nvSpPr>
          <p:cNvPr id="1096708" name="Rectangle 4"/>
          <p:cNvSpPr>
            <a:spLocks noGrp="1" noChangeArrowheads="1"/>
          </p:cNvSpPr>
          <p:nvPr>
            <p:ph type="title"/>
          </p:nvPr>
        </p:nvSpPr>
        <p:spPr/>
        <p:txBody>
          <a:bodyPr/>
          <a:lstStyle/>
          <a:p>
            <a:pPr eaLnBrk="1" hangingPunct="1">
              <a:defRPr/>
            </a:pPr>
            <a:r>
              <a:rPr lang="en-US" smtClean="0"/>
              <a:t>Workers and Job Design</a:t>
            </a:r>
          </a:p>
        </p:txBody>
      </p:sp>
      <p:grpSp>
        <p:nvGrpSpPr>
          <p:cNvPr id="1096709" name="Group 5"/>
          <p:cNvGrpSpPr>
            <a:grpSpLocks/>
          </p:cNvGrpSpPr>
          <p:nvPr/>
        </p:nvGrpSpPr>
        <p:grpSpPr bwMode="auto">
          <a:xfrm>
            <a:off x="1279525" y="868363"/>
            <a:ext cx="6637338" cy="5348287"/>
            <a:chOff x="791" y="692"/>
            <a:chExt cx="4181" cy="3369"/>
          </a:xfrm>
        </p:grpSpPr>
        <p:pic>
          <p:nvPicPr>
            <p:cNvPr id="24582" name="Picture 6" descr="01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 y="692"/>
              <a:ext cx="4181" cy="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p:cNvSpPr txBox="1">
              <a:spLocks noChangeArrowheads="1"/>
            </p:cNvSpPr>
            <p:nvPr/>
          </p:nvSpPr>
          <p:spPr bwMode="auto">
            <a:xfrm>
              <a:off x="1498" y="1018"/>
              <a:ext cx="92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Full-time employees</a:t>
              </a:r>
            </a:p>
          </p:txBody>
        </p:sp>
        <p:sp>
          <p:nvSpPr>
            <p:cNvPr id="24584" name="Text Box 8"/>
            <p:cNvSpPr txBox="1">
              <a:spLocks noChangeArrowheads="1"/>
            </p:cNvSpPr>
            <p:nvPr/>
          </p:nvSpPr>
          <p:spPr bwMode="auto">
            <a:xfrm>
              <a:off x="3456" y="1018"/>
              <a:ext cx="92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Part-time employees</a:t>
              </a:r>
            </a:p>
          </p:txBody>
        </p:sp>
        <p:sp>
          <p:nvSpPr>
            <p:cNvPr id="24585" name="Text Box 9"/>
            <p:cNvSpPr txBox="1">
              <a:spLocks noChangeArrowheads="1"/>
            </p:cNvSpPr>
            <p:nvPr/>
          </p:nvSpPr>
          <p:spPr bwMode="auto">
            <a:xfrm>
              <a:off x="3744" y="2525"/>
              <a:ext cx="92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Temporary workers</a:t>
              </a:r>
            </a:p>
          </p:txBody>
        </p:sp>
        <p:sp>
          <p:nvSpPr>
            <p:cNvPr id="24586" name="Text Box 10"/>
            <p:cNvSpPr txBox="1">
              <a:spLocks noChangeArrowheads="1"/>
            </p:cNvSpPr>
            <p:nvPr/>
          </p:nvSpPr>
          <p:spPr bwMode="auto">
            <a:xfrm>
              <a:off x="1210" y="2525"/>
              <a:ext cx="92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Independent contractors</a:t>
              </a:r>
            </a:p>
          </p:txBody>
        </p:sp>
        <p:sp>
          <p:nvSpPr>
            <p:cNvPr id="24587" name="Text Box 11"/>
            <p:cNvSpPr txBox="1">
              <a:spLocks noChangeArrowheads="1"/>
            </p:cNvSpPr>
            <p:nvPr/>
          </p:nvSpPr>
          <p:spPr bwMode="auto">
            <a:xfrm>
              <a:off x="2477" y="3274"/>
              <a:ext cx="92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Contingent workers</a:t>
              </a:r>
            </a:p>
          </p:txBody>
        </p:sp>
        <p:sp>
          <p:nvSpPr>
            <p:cNvPr id="24588" name="Text Box 12"/>
            <p:cNvSpPr txBox="1">
              <a:spLocks noChangeArrowheads="1"/>
            </p:cNvSpPr>
            <p:nvPr/>
          </p:nvSpPr>
          <p:spPr bwMode="auto">
            <a:xfrm>
              <a:off x="2477" y="1958"/>
              <a:ext cx="92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Types of Workers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096709"/>
                                        </p:tgtEl>
                                        <p:attrNameLst>
                                          <p:attrName>style.visibility</p:attrName>
                                        </p:attrNameLst>
                                      </p:cBhvr>
                                      <p:to>
                                        <p:strVal val="visible"/>
                                      </p:to>
                                    </p:set>
                                    <p:animEffect transition="in" filter="circle(out)">
                                      <p:cBhvr>
                                        <p:cTn id="7" dur="2000"/>
                                        <p:tgtEl>
                                          <p:spTgt spid="1096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16ABD0E2-83C1-45D5-8968-E46CF39667F8}" type="slidenum">
              <a:rPr lang="en-US" sz="900" smtClean="0"/>
              <a:pPr eaLnBrk="1" hangingPunct="1"/>
              <a:t>13</a:t>
            </a:fld>
            <a:endParaRPr lang="en-US" sz="900" smtClean="0"/>
          </a:p>
        </p:txBody>
      </p:sp>
      <p:sp>
        <p:nvSpPr>
          <p:cNvPr id="1041410" name="Rectangle 2"/>
          <p:cNvSpPr>
            <a:spLocks noGrp="1" noChangeArrowheads="1"/>
          </p:cNvSpPr>
          <p:nvPr>
            <p:ph type="title"/>
          </p:nvPr>
        </p:nvSpPr>
        <p:spPr/>
        <p:txBody>
          <a:bodyPr/>
          <a:lstStyle/>
          <a:p>
            <a:pPr eaLnBrk="1" hangingPunct="1">
              <a:defRPr/>
            </a:pPr>
            <a:r>
              <a:rPr lang="en-US" smtClean="0"/>
              <a:t>Job Design</a:t>
            </a:r>
          </a:p>
        </p:txBody>
      </p:sp>
      <p:sp>
        <p:nvSpPr>
          <p:cNvPr id="1041411" name="Rectangle 3"/>
          <p:cNvSpPr>
            <a:spLocks noGrp="1" noChangeArrowheads="1"/>
          </p:cNvSpPr>
          <p:nvPr>
            <p:ph type="body" idx="1"/>
          </p:nvPr>
        </p:nvSpPr>
        <p:spPr>
          <a:xfrm>
            <a:off x="514350" y="1050925"/>
            <a:ext cx="8102600" cy="2652713"/>
          </a:xfrm>
        </p:spPr>
        <p:txBody>
          <a:bodyPr/>
          <a:lstStyle/>
          <a:p>
            <a:pPr eaLnBrk="1" hangingPunct="1">
              <a:defRPr/>
            </a:pPr>
            <a:r>
              <a:rPr lang="en-US" smtClean="0"/>
              <a:t>Job Design</a:t>
            </a:r>
          </a:p>
          <a:p>
            <a:pPr lvl="1" eaLnBrk="1" hangingPunct="1">
              <a:defRPr/>
            </a:pPr>
            <a:r>
              <a:rPr lang="en-US" smtClean="0"/>
              <a:t>Organizing tasks, duties, and responsibilities into a productive unit of work.</a:t>
            </a:r>
          </a:p>
          <a:p>
            <a:pPr eaLnBrk="1" hangingPunct="1">
              <a:defRPr/>
            </a:pPr>
            <a:r>
              <a:rPr lang="en-US" smtClean="0"/>
              <a:t>Person-Job Fit</a:t>
            </a:r>
          </a:p>
          <a:p>
            <a:pPr lvl="1" eaLnBrk="1" hangingPunct="1">
              <a:defRPr/>
            </a:pPr>
            <a:r>
              <a:rPr lang="en-US" smtClean="0"/>
              <a:t>Matching characteristics of people with characteristics of jobs.</a:t>
            </a:r>
          </a:p>
        </p:txBody>
      </p:sp>
      <p:grpSp>
        <p:nvGrpSpPr>
          <p:cNvPr id="1041412" name="Group 4"/>
          <p:cNvGrpSpPr>
            <a:grpSpLocks/>
          </p:cNvGrpSpPr>
          <p:nvPr/>
        </p:nvGrpSpPr>
        <p:grpSpPr bwMode="auto">
          <a:xfrm>
            <a:off x="822325" y="3611563"/>
            <a:ext cx="7534275" cy="2608262"/>
            <a:chOff x="155" y="920"/>
            <a:chExt cx="5472" cy="2392"/>
          </a:xfrm>
        </p:grpSpPr>
        <p:pic>
          <p:nvPicPr>
            <p:cNvPr id="25607" name="Picture 5" descr="0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 y="920"/>
              <a:ext cx="5472" cy="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6"/>
            <p:cNvSpPr txBox="1">
              <a:spLocks noChangeArrowheads="1"/>
            </p:cNvSpPr>
            <p:nvPr/>
          </p:nvSpPr>
          <p:spPr bwMode="auto">
            <a:xfrm>
              <a:off x="1614" y="1194"/>
              <a:ext cx="249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Job Design Impacts</a:t>
              </a:r>
            </a:p>
          </p:txBody>
        </p:sp>
        <p:sp>
          <p:nvSpPr>
            <p:cNvPr id="25609" name="Text Box 7"/>
            <p:cNvSpPr txBox="1">
              <a:spLocks noChangeArrowheads="1"/>
            </p:cNvSpPr>
            <p:nvPr/>
          </p:nvSpPr>
          <p:spPr bwMode="auto">
            <a:xfrm>
              <a:off x="464" y="2466"/>
              <a:ext cx="1206"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Performance</a:t>
              </a:r>
              <a:endParaRPr lang="en-US" sz="1600" b="1">
                <a:solidFill>
                  <a:srgbClr val="003366"/>
                </a:solidFill>
                <a:latin typeface="Trebuchet MS" pitchFamily="34" charset="0"/>
              </a:endParaRPr>
            </a:p>
          </p:txBody>
        </p:sp>
        <p:sp>
          <p:nvSpPr>
            <p:cNvPr id="25610" name="Text Box 8"/>
            <p:cNvSpPr txBox="1">
              <a:spLocks noChangeArrowheads="1"/>
            </p:cNvSpPr>
            <p:nvPr/>
          </p:nvSpPr>
          <p:spPr bwMode="auto">
            <a:xfrm>
              <a:off x="2183" y="2466"/>
              <a:ext cx="1382"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Job Satisfaction</a:t>
              </a:r>
              <a:endParaRPr lang="en-US" sz="1600" b="1">
                <a:solidFill>
                  <a:srgbClr val="003366"/>
                </a:solidFill>
                <a:latin typeface="Trebuchet MS" pitchFamily="34" charset="0"/>
              </a:endParaRPr>
            </a:p>
          </p:txBody>
        </p:sp>
        <p:sp>
          <p:nvSpPr>
            <p:cNvPr id="25611" name="Text Box 9"/>
            <p:cNvSpPr txBox="1">
              <a:spLocks noChangeArrowheads="1"/>
            </p:cNvSpPr>
            <p:nvPr/>
          </p:nvSpPr>
          <p:spPr bwMode="auto">
            <a:xfrm>
              <a:off x="4032" y="2355"/>
              <a:ext cx="1262" cy="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Physical and Mental Health</a:t>
              </a:r>
              <a:endParaRPr lang="en-US" sz="1600" b="1">
                <a:solidFill>
                  <a:srgbClr val="003366"/>
                </a:solidFill>
                <a:latin typeface="Trebuchet MS"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41412"/>
                                        </p:tgtEl>
                                        <p:attrNameLst>
                                          <p:attrName>style.visibility</p:attrName>
                                        </p:attrNameLst>
                                      </p:cBhvr>
                                      <p:to>
                                        <p:strVal val="visible"/>
                                      </p:to>
                                    </p:set>
                                    <p:animEffect transition="in" filter="wipe(up)">
                                      <p:cBhvr>
                                        <p:cTn id="7" dur="1000"/>
                                        <p:tgtEl>
                                          <p:spTgt spid="1041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6D1FD068-BD7E-4975-B985-37EC6A11484B}" type="slidenum">
              <a:rPr lang="en-US" sz="900" smtClean="0"/>
              <a:pPr eaLnBrk="1" hangingPunct="1"/>
              <a:t>14</a:t>
            </a:fld>
            <a:endParaRPr lang="en-US" sz="900" smtClean="0"/>
          </a:p>
        </p:txBody>
      </p:sp>
      <p:sp>
        <p:nvSpPr>
          <p:cNvPr id="26628"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29"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4–3</a:t>
            </a:r>
          </a:p>
        </p:txBody>
      </p:sp>
      <p:sp>
        <p:nvSpPr>
          <p:cNvPr id="26630"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Some Characteristics of People and Jobs</a:t>
            </a:r>
          </a:p>
        </p:txBody>
      </p:sp>
      <p:pic>
        <p:nvPicPr>
          <p:cNvPr id="1010693" name="Picture 5" descr="04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868363"/>
            <a:ext cx="8129587"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10693"/>
                                        </p:tgtEl>
                                        <p:attrNameLst>
                                          <p:attrName>style.visibility</p:attrName>
                                        </p:attrNameLst>
                                      </p:cBhvr>
                                      <p:to>
                                        <p:strVal val="visible"/>
                                      </p:to>
                                    </p:set>
                                    <p:animEffect transition="in" filter="dissolve">
                                      <p:cBhvr>
                                        <p:cTn id="7" dur="1000"/>
                                        <p:tgtEl>
                                          <p:spTgt spid="1010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F4BAA959-A8B3-4E86-BBB3-47E9BC6DC270}" type="slidenum">
              <a:rPr lang="en-US" sz="900" smtClean="0"/>
              <a:pPr eaLnBrk="1" hangingPunct="1"/>
              <a:t>15</a:t>
            </a:fld>
            <a:endParaRPr lang="en-US" sz="900" smtClean="0"/>
          </a:p>
        </p:txBody>
      </p:sp>
      <p:sp>
        <p:nvSpPr>
          <p:cNvPr id="1098754" name="Rectangle 2"/>
          <p:cNvSpPr>
            <a:spLocks noGrp="1" noChangeArrowheads="1"/>
          </p:cNvSpPr>
          <p:nvPr>
            <p:ph type="title"/>
          </p:nvPr>
        </p:nvSpPr>
        <p:spPr/>
        <p:txBody>
          <a:bodyPr/>
          <a:lstStyle/>
          <a:p>
            <a:pPr eaLnBrk="1" hangingPunct="1">
              <a:defRPr/>
            </a:pPr>
            <a:r>
              <a:rPr lang="en-US" smtClean="0"/>
              <a:t>Common Approaches to Job Design</a:t>
            </a:r>
          </a:p>
        </p:txBody>
      </p:sp>
      <p:grpSp>
        <p:nvGrpSpPr>
          <p:cNvPr id="1098761" name="Group 9"/>
          <p:cNvGrpSpPr>
            <a:grpSpLocks/>
          </p:cNvGrpSpPr>
          <p:nvPr/>
        </p:nvGrpSpPr>
        <p:grpSpPr bwMode="auto">
          <a:xfrm>
            <a:off x="365125" y="1349375"/>
            <a:ext cx="8448675" cy="4000500"/>
            <a:chOff x="208" y="720"/>
            <a:chExt cx="5322" cy="2520"/>
          </a:xfrm>
        </p:grpSpPr>
        <p:pic>
          <p:nvPicPr>
            <p:cNvPr id="27654" name="Picture 10" descr="0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 y="720"/>
              <a:ext cx="5322"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11"/>
            <p:cNvSpPr txBox="1">
              <a:spLocks noChangeArrowheads="1"/>
            </p:cNvSpPr>
            <p:nvPr/>
          </p:nvSpPr>
          <p:spPr bwMode="auto">
            <a:xfrm>
              <a:off x="2304" y="1054"/>
              <a:ext cx="11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Job Design Approaches</a:t>
              </a:r>
            </a:p>
          </p:txBody>
        </p:sp>
        <p:sp>
          <p:nvSpPr>
            <p:cNvPr id="27656" name="Text Box 12"/>
            <p:cNvSpPr txBox="1">
              <a:spLocks noChangeArrowheads="1"/>
            </p:cNvSpPr>
            <p:nvPr/>
          </p:nvSpPr>
          <p:spPr bwMode="auto">
            <a:xfrm>
              <a:off x="518" y="2410"/>
              <a:ext cx="97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Job enlargement</a:t>
              </a:r>
            </a:p>
          </p:txBody>
        </p:sp>
        <p:sp>
          <p:nvSpPr>
            <p:cNvPr id="27657" name="Text Box 13"/>
            <p:cNvSpPr txBox="1">
              <a:spLocks noChangeArrowheads="1"/>
            </p:cNvSpPr>
            <p:nvPr/>
          </p:nvSpPr>
          <p:spPr bwMode="auto">
            <a:xfrm>
              <a:off x="1740" y="2410"/>
              <a:ext cx="97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Job </a:t>
              </a:r>
              <a:br>
                <a:rPr lang="en-US" sz="1600" b="1">
                  <a:latin typeface="Trebuchet MS" pitchFamily="34" charset="0"/>
                </a:rPr>
              </a:br>
              <a:r>
                <a:rPr lang="en-US" sz="1600" b="1">
                  <a:latin typeface="Trebuchet MS" pitchFamily="34" charset="0"/>
                </a:rPr>
                <a:t>enrichment</a:t>
              </a:r>
            </a:p>
          </p:txBody>
        </p:sp>
        <p:sp>
          <p:nvSpPr>
            <p:cNvPr id="27658" name="Text Box 14"/>
            <p:cNvSpPr txBox="1">
              <a:spLocks noChangeArrowheads="1"/>
            </p:cNvSpPr>
            <p:nvPr/>
          </p:nvSpPr>
          <p:spPr bwMode="auto">
            <a:xfrm>
              <a:off x="3073" y="2411"/>
              <a:ext cx="91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Job </a:t>
              </a:r>
              <a:br>
                <a:rPr lang="en-US" sz="1600" b="1">
                  <a:latin typeface="Trebuchet MS" pitchFamily="34" charset="0"/>
                </a:rPr>
              </a:br>
              <a:r>
                <a:rPr lang="en-US" sz="1600" b="1">
                  <a:latin typeface="Trebuchet MS" pitchFamily="34" charset="0"/>
                </a:rPr>
                <a:t>rotation</a:t>
              </a:r>
            </a:p>
          </p:txBody>
        </p:sp>
        <p:sp>
          <p:nvSpPr>
            <p:cNvPr id="27659" name="Text Box 15"/>
            <p:cNvSpPr txBox="1">
              <a:spLocks noChangeArrowheads="1"/>
            </p:cNvSpPr>
            <p:nvPr/>
          </p:nvSpPr>
          <p:spPr bwMode="auto">
            <a:xfrm>
              <a:off x="4292" y="2411"/>
              <a:ext cx="92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Job </a:t>
              </a:r>
              <a:br>
                <a:rPr lang="en-US" sz="1600" b="1">
                  <a:latin typeface="Trebuchet MS" pitchFamily="34" charset="0"/>
                </a:rPr>
              </a:br>
              <a:r>
                <a:rPr lang="en-US" sz="1600" b="1">
                  <a:latin typeface="Trebuchet MS" pitchFamily="34" charset="0"/>
                </a:rPr>
                <a:t>sharing</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98761"/>
                                        </p:tgtEl>
                                        <p:attrNameLst>
                                          <p:attrName>style.visibility</p:attrName>
                                        </p:attrNameLst>
                                      </p:cBhvr>
                                      <p:to>
                                        <p:strVal val="visible"/>
                                      </p:to>
                                    </p:set>
                                    <p:animEffect transition="in" filter="wipe(up)">
                                      <p:cBhvr>
                                        <p:cTn id="7" dur="1000"/>
                                        <p:tgtEl>
                                          <p:spTgt spid="1098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28C82735-ABB1-4CFC-9952-3B436B17D154}" type="slidenum">
              <a:rPr lang="en-US" sz="900" smtClean="0"/>
              <a:pPr eaLnBrk="1" hangingPunct="1"/>
              <a:t>16</a:t>
            </a:fld>
            <a:endParaRPr lang="en-US" sz="900" smtClean="0"/>
          </a:p>
        </p:txBody>
      </p:sp>
      <p:sp>
        <p:nvSpPr>
          <p:cNvPr id="28676"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677"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4–4</a:t>
            </a:r>
          </a:p>
        </p:txBody>
      </p:sp>
      <p:sp>
        <p:nvSpPr>
          <p:cNvPr id="28678"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Job Characteristics Model</a:t>
            </a:r>
          </a:p>
        </p:txBody>
      </p:sp>
      <p:pic>
        <p:nvPicPr>
          <p:cNvPr id="1012741" name="Picture 5" descr="0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960438"/>
            <a:ext cx="7712075"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12741"/>
                                        </p:tgtEl>
                                        <p:attrNameLst>
                                          <p:attrName>style.visibility</p:attrName>
                                        </p:attrNameLst>
                                      </p:cBhvr>
                                      <p:to>
                                        <p:strVal val="visible"/>
                                      </p:to>
                                    </p:set>
                                    <p:animEffect transition="in" filter="wipe(left)">
                                      <p:cBhvr>
                                        <p:cTn id="7" dur="2000"/>
                                        <p:tgtEl>
                                          <p:spTgt spid="1012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BC7CD528-EF40-4BC2-B3F5-9BB4927576AD}" type="slidenum">
              <a:rPr lang="en-US" sz="900" smtClean="0"/>
              <a:pPr eaLnBrk="1" hangingPunct="1"/>
              <a:t>17</a:t>
            </a:fld>
            <a:endParaRPr lang="en-US" sz="900" smtClean="0"/>
          </a:p>
        </p:txBody>
      </p:sp>
      <p:sp>
        <p:nvSpPr>
          <p:cNvPr id="1049602" name="Rectangle 2"/>
          <p:cNvSpPr>
            <a:spLocks noGrp="1" noChangeArrowheads="1"/>
          </p:cNvSpPr>
          <p:nvPr>
            <p:ph type="title"/>
          </p:nvPr>
        </p:nvSpPr>
        <p:spPr/>
        <p:txBody>
          <a:bodyPr/>
          <a:lstStyle/>
          <a:p>
            <a:pPr eaLnBrk="1" hangingPunct="1">
              <a:defRPr/>
            </a:pPr>
            <a:r>
              <a:rPr lang="en-US" smtClean="0"/>
              <a:t>Using Worker Teams in Jobs</a:t>
            </a:r>
          </a:p>
        </p:txBody>
      </p:sp>
      <p:grpSp>
        <p:nvGrpSpPr>
          <p:cNvPr id="1049603" name="Group 3"/>
          <p:cNvGrpSpPr>
            <a:grpSpLocks/>
          </p:cNvGrpSpPr>
          <p:nvPr/>
        </p:nvGrpSpPr>
        <p:grpSpPr bwMode="auto">
          <a:xfrm>
            <a:off x="803275" y="1917700"/>
            <a:ext cx="7534275" cy="2608263"/>
            <a:chOff x="155" y="920"/>
            <a:chExt cx="5472" cy="2392"/>
          </a:xfrm>
        </p:grpSpPr>
        <p:pic>
          <p:nvPicPr>
            <p:cNvPr id="29702" name="Picture 4" descr="0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 y="920"/>
              <a:ext cx="5472" cy="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5"/>
            <p:cNvSpPr txBox="1">
              <a:spLocks noChangeArrowheads="1"/>
            </p:cNvSpPr>
            <p:nvPr/>
          </p:nvSpPr>
          <p:spPr bwMode="auto">
            <a:xfrm>
              <a:off x="1614" y="1194"/>
              <a:ext cx="249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Types of Teams</a:t>
              </a:r>
            </a:p>
          </p:txBody>
        </p:sp>
        <p:sp>
          <p:nvSpPr>
            <p:cNvPr id="29704" name="Text Box 6"/>
            <p:cNvSpPr txBox="1">
              <a:spLocks noChangeArrowheads="1"/>
            </p:cNvSpPr>
            <p:nvPr/>
          </p:nvSpPr>
          <p:spPr bwMode="auto">
            <a:xfrm>
              <a:off x="464" y="2354"/>
              <a:ext cx="1206" cy="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Special-Purpose Team</a:t>
              </a:r>
              <a:endParaRPr lang="en-US" sz="1600" b="1">
                <a:solidFill>
                  <a:srgbClr val="003366"/>
                </a:solidFill>
                <a:latin typeface="Trebuchet MS" pitchFamily="34" charset="0"/>
              </a:endParaRPr>
            </a:p>
          </p:txBody>
        </p:sp>
        <p:sp>
          <p:nvSpPr>
            <p:cNvPr id="29705" name="Text Box 7"/>
            <p:cNvSpPr txBox="1">
              <a:spLocks noChangeArrowheads="1"/>
            </p:cNvSpPr>
            <p:nvPr/>
          </p:nvSpPr>
          <p:spPr bwMode="auto">
            <a:xfrm>
              <a:off x="2183" y="2354"/>
              <a:ext cx="1382" cy="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Self-Directed Team</a:t>
              </a:r>
              <a:endParaRPr lang="en-US" sz="1600" b="1">
                <a:solidFill>
                  <a:srgbClr val="003366"/>
                </a:solidFill>
                <a:latin typeface="Trebuchet MS" pitchFamily="34" charset="0"/>
              </a:endParaRPr>
            </a:p>
          </p:txBody>
        </p:sp>
        <p:sp>
          <p:nvSpPr>
            <p:cNvPr id="29706" name="Text Box 8"/>
            <p:cNvSpPr txBox="1">
              <a:spLocks noChangeArrowheads="1"/>
            </p:cNvSpPr>
            <p:nvPr/>
          </p:nvSpPr>
          <p:spPr bwMode="auto">
            <a:xfrm>
              <a:off x="4032" y="2355"/>
              <a:ext cx="1262" cy="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Virtual </a:t>
              </a:r>
              <a:br>
                <a:rPr lang="en-US" sz="1600" b="1">
                  <a:latin typeface="Trebuchet MS" pitchFamily="34" charset="0"/>
                </a:rPr>
              </a:br>
              <a:r>
                <a:rPr lang="en-US" sz="1600" b="1">
                  <a:latin typeface="Trebuchet MS" pitchFamily="34" charset="0"/>
                </a:rPr>
                <a:t>Team</a:t>
              </a:r>
              <a:endParaRPr lang="en-US" sz="1600" b="1">
                <a:solidFill>
                  <a:srgbClr val="003366"/>
                </a:solidFill>
                <a:latin typeface="Trebuchet MS"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49603"/>
                                        </p:tgtEl>
                                        <p:attrNameLst>
                                          <p:attrName>style.visibility</p:attrName>
                                        </p:attrNameLst>
                                      </p:cBhvr>
                                      <p:to>
                                        <p:strVal val="visible"/>
                                      </p:to>
                                    </p:set>
                                    <p:animEffect transition="in" filter="wipe(up)">
                                      <p:cBhvr>
                                        <p:cTn id="7" dur="1000"/>
                                        <p:tgtEl>
                                          <p:spTgt spid="1049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1F9E71B9-3F0B-42FB-AB1A-5099A972C164}" type="slidenum">
              <a:rPr lang="en-US" sz="900" smtClean="0"/>
              <a:pPr eaLnBrk="1" hangingPunct="1"/>
              <a:t>18</a:t>
            </a:fld>
            <a:endParaRPr lang="en-US" sz="900" smtClean="0"/>
          </a:p>
        </p:txBody>
      </p:sp>
      <p:sp>
        <p:nvSpPr>
          <p:cNvPr id="30724"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5"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4–5</a:t>
            </a:r>
          </a:p>
        </p:txBody>
      </p:sp>
      <p:sp>
        <p:nvSpPr>
          <p:cNvPr id="30726"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Encouraging Team Performance Success</a:t>
            </a:r>
          </a:p>
        </p:txBody>
      </p:sp>
      <p:pic>
        <p:nvPicPr>
          <p:cNvPr id="1014789" name="Picture 5" descr="0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1311275"/>
            <a:ext cx="90519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14789"/>
                                        </p:tgtEl>
                                        <p:attrNameLst>
                                          <p:attrName>style.visibility</p:attrName>
                                        </p:attrNameLst>
                                      </p:cBhvr>
                                      <p:to>
                                        <p:strVal val="visible"/>
                                      </p:to>
                                    </p:set>
                                    <p:animEffect transition="in" filter="wipe(up)">
                                      <p:cBhvr>
                                        <p:cTn id="7" dur="2000"/>
                                        <p:tgtEl>
                                          <p:spTgt spid="1014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E97E6B9F-94B6-441A-BECD-DFF566B4DC0D}" type="slidenum">
              <a:rPr lang="en-US" sz="900" smtClean="0"/>
              <a:pPr eaLnBrk="1" hangingPunct="1"/>
              <a:t>19</a:t>
            </a:fld>
            <a:endParaRPr lang="en-US" sz="900" smtClean="0"/>
          </a:p>
        </p:txBody>
      </p:sp>
      <p:sp>
        <p:nvSpPr>
          <p:cNvPr id="1053698" name="Rectangle 2"/>
          <p:cNvSpPr>
            <a:spLocks noGrp="1" noChangeArrowheads="1"/>
          </p:cNvSpPr>
          <p:nvPr>
            <p:ph type="title"/>
          </p:nvPr>
        </p:nvSpPr>
        <p:spPr/>
        <p:txBody>
          <a:bodyPr/>
          <a:lstStyle/>
          <a:p>
            <a:pPr eaLnBrk="1" hangingPunct="1">
              <a:defRPr/>
            </a:pPr>
            <a:r>
              <a:rPr lang="en-US" smtClean="0"/>
              <a:t>Team Jobs</a:t>
            </a:r>
          </a:p>
        </p:txBody>
      </p:sp>
      <p:grpSp>
        <p:nvGrpSpPr>
          <p:cNvPr id="1053699" name="Group 3"/>
          <p:cNvGrpSpPr>
            <a:grpSpLocks/>
          </p:cNvGrpSpPr>
          <p:nvPr/>
        </p:nvGrpSpPr>
        <p:grpSpPr bwMode="auto">
          <a:xfrm>
            <a:off x="439738" y="1192213"/>
            <a:ext cx="8594725" cy="4430712"/>
            <a:chOff x="277" y="751"/>
            <a:chExt cx="5414" cy="2791"/>
          </a:xfrm>
        </p:grpSpPr>
        <p:pic>
          <p:nvPicPr>
            <p:cNvPr id="31750" name="Picture 4" descr="01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 y="751"/>
              <a:ext cx="5414" cy="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5"/>
            <p:cNvSpPr txBox="1">
              <a:spLocks noChangeArrowheads="1"/>
            </p:cNvSpPr>
            <p:nvPr/>
          </p:nvSpPr>
          <p:spPr bwMode="auto">
            <a:xfrm>
              <a:off x="500" y="980"/>
              <a:ext cx="21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Advantages</a:t>
              </a:r>
            </a:p>
          </p:txBody>
        </p:sp>
        <p:sp>
          <p:nvSpPr>
            <p:cNvPr id="31752" name="Text Box 6"/>
            <p:cNvSpPr txBox="1">
              <a:spLocks noChangeArrowheads="1"/>
            </p:cNvSpPr>
            <p:nvPr/>
          </p:nvSpPr>
          <p:spPr bwMode="auto">
            <a:xfrm>
              <a:off x="3053" y="980"/>
              <a:ext cx="22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Disadvantages</a:t>
              </a:r>
            </a:p>
          </p:txBody>
        </p:sp>
        <p:sp>
          <p:nvSpPr>
            <p:cNvPr id="31753" name="Text Box 7"/>
            <p:cNvSpPr txBox="1">
              <a:spLocks noChangeArrowheads="1"/>
            </p:cNvSpPr>
            <p:nvPr/>
          </p:nvSpPr>
          <p:spPr bwMode="auto">
            <a:xfrm>
              <a:off x="500" y="1502"/>
              <a:ext cx="2132" cy="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nchorCtr="1"/>
            <a:lstStyle>
              <a:lvl1pPr marL="179388" indent="-179388"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20000"/>
                </a:spcBef>
                <a:buFontTx/>
                <a:buChar char="•"/>
              </a:pPr>
              <a:r>
                <a:rPr lang="en-US" sz="1600" b="1">
                  <a:latin typeface="Trebuchet MS" pitchFamily="34" charset="0"/>
                </a:rPr>
                <a:t>Improved productivity</a:t>
              </a:r>
            </a:p>
            <a:p>
              <a:pPr eaLnBrk="1" hangingPunct="1">
                <a:spcBef>
                  <a:spcPct val="20000"/>
                </a:spcBef>
                <a:buFontTx/>
                <a:buChar char="•"/>
              </a:pPr>
              <a:r>
                <a:rPr lang="en-US" sz="1600" b="1">
                  <a:latin typeface="Trebuchet MS" pitchFamily="34" charset="0"/>
                </a:rPr>
                <a:t>Increased employee involvement</a:t>
              </a:r>
            </a:p>
            <a:p>
              <a:pPr eaLnBrk="1" hangingPunct="1">
                <a:spcBef>
                  <a:spcPct val="20000"/>
                </a:spcBef>
                <a:buFontTx/>
                <a:buChar char="•"/>
              </a:pPr>
              <a:r>
                <a:rPr lang="en-US" sz="1600" b="1">
                  <a:latin typeface="Trebuchet MS" pitchFamily="34" charset="0"/>
                </a:rPr>
                <a:t>More widespread employee learning</a:t>
              </a:r>
            </a:p>
            <a:p>
              <a:pPr eaLnBrk="1" hangingPunct="1">
                <a:spcBef>
                  <a:spcPct val="20000"/>
                </a:spcBef>
                <a:buFontTx/>
                <a:buChar char="•"/>
              </a:pPr>
              <a:r>
                <a:rPr lang="en-US" sz="1600" b="1">
                  <a:latin typeface="Trebuchet MS" pitchFamily="34" charset="0"/>
                </a:rPr>
                <a:t>Greater employee ownership of problems</a:t>
              </a:r>
            </a:p>
          </p:txBody>
        </p:sp>
        <p:sp>
          <p:nvSpPr>
            <p:cNvPr id="31754" name="Text Box 8"/>
            <p:cNvSpPr txBox="1">
              <a:spLocks noChangeArrowheads="1"/>
            </p:cNvSpPr>
            <p:nvPr/>
          </p:nvSpPr>
          <p:spPr bwMode="auto">
            <a:xfrm>
              <a:off x="3080" y="1502"/>
              <a:ext cx="2207" cy="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0" anchorCtr="1"/>
            <a:lstStyle>
              <a:lvl1pPr marL="179388" indent="-179388"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20000"/>
                </a:spcBef>
                <a:buFontTx/>
                <a:buChar char="•"/>
              </a:pPr>
              <a:r>
                <a:rPr lang="en-US" sz="1600" b="1">
                  <a:latin typeface="Trebuchet MS" pitchFamily="34" charset="0"/>
                </a:rPr>
                <a:t>Requires employees to be “group oriented”</a:t>
              </a:r>
            </a:p>
            <a:p>
              <a:pPr eaLnBrk="1" hangingPunct="1">
                <a:spcBef>
                  <a:spcPct val="20000"/>
                </a:spcBef>
                <a:buFontTx/>
                <a:buChar char="•"/>
              </a:pPr>
              <a:r>
                <a:rPr lang="en-US" sz="1600" b="1">
                  <a:latin typeface="Trebuchet MS" pitchFamily="34" charset="0"/>
                </a:rPr>
                <a:t>Not appropriate for most work in organizations</a:t>
              </a:r>
            </a:p>
            <a:p>
              <a:pPr eaLnBrk="1" hangingPunct="1">
                <a:spcBef>
                  <a:spcPct val="20000"/>
                </a:spcBef>
                <a:buFontTx/>
                <a:buChar char="•"/>
              </a:pPr>
              <a:r>
                <a:rPr lang="en-US" sz="1600" b="1">
                  <a:latin typeface="Trebuchet MS" pitchFamily="34" charset="0"/>
                </a:rPr>
                <a:t>Can be overused</a:t>
              </a:r>
            </a:p>
            <a:p>
              <a:pPr eaLnBrk="1" hangingPunct="1">
                <a:spcBef>
                  <a:spcPct val="20000"/>
                </a:spcBef>
                <a:buFontTx/>
                <a:buChar char="•"/>
              </a:pPr>
              <a:r>
                <a:rPr lang="en-US" sz="1600" b="1">
                  <a:latin typeface="Trebuchet MS" pitchFamily="34" charset="0"/>
                </a:rPr>
                <a:t>Difficult to measure team performance</a:t>
              </a:r>
            </a:p>
            <a:p>
              <a:pPr eaLnBrk="1" hangingPunct="1">
                <a:spcBef>
                  <a:spcPct val="20000"/>
                </a:spcBef>
                <a:buFontTx/>
                <a:buChar char="•"/>
              </a:pPr>
              <a:r>
                <a:rPr lang="en-US" sz="1600" b="1">
                  <a:latin typeface="Trebuchet MS" pitchFamily="34" charset="0"/>
                </a:rPr>
                <a:t>Individual compensation interferes with team concept</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53699"/>
                                        </p:tgtEl>
                                        <p:attrNameLst>
                                          <p:attrName>style.visibility</p:attrName>
                                        </p:attrNameLst>
                                      </p:cBhvr>
                                      <p:to>
                                        <p:strVal val="visible"/>
                                      </p:to>
                                    </p:set>
                                    <p:animEffect transition="in" filter="wipe(up)">
                                      <p:cBhvr>
                                        <p:cTn id="7" dur="1000"/>
                                        <p:tgtEl>
                                          <p:spTgt spid="105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5BF771DC-299A-4EE0-ABE6-5C69F5CE629A}" type="slidenum">
              <a:rPr lang="en-US" sz="900" smtClean="0"/>
              <a:pPr eaLnBrk="1" hangingPunct="1"/>
              <a:t>2</a:t>
            </a:fld>
            <a:endParaRPr lang="en-US" sz="900" smtClean="0"/>
          </a:p>
        </p:txBody>
      </p:sp>
      <p:sp>
        <p:nvSpPr>
          <p:cNvPr id="1095682" name="Rectangle 2"/>
          <p:cNvSpPr>
            <a:spLocks noGrp="1" noChangeArrowheads="1"/>
          </p:cNvSpPr>
          <p:nvPr>
            <p:ph type="title"/>
          </p:nvPr>
        </p:nvSpPr>
        <p:spPr>
          <a:xfrm>
            <a:off x="549275" y="228600"/>
            <a:ext cx="8077200" cy="579438"/>
          </a:xfrm>
        </p:spPr>
        <p:txBody>
          <a:bodyPr/>
          <a:lstStyle/>
          <a:p>
            <a:pPr eaLnBrk="1" hangingPunct="1">
              <a:defRPr/>
            </a:pPr>
            <a:r>
              <a:rPr lang="en-US" smtClean="0"/>
              <a:t>Workforce Composition</a:t>
            </a:r>
          </a:p>
        </p:txBody>
      </p:sp>
      <p:sp>
        <p:nvSpPr>
          <p:cNvPr id="1095683" name="Rectangle 3"/>
          <p:cNvSpPr>
            <a:spLocks noGrp="1" noChangeArrowheads="1"/>
          </p:cNvSpPr>
          <p:nvPr>
            <p:ph type="body" idx="1"/>
          </p:nvPr>
        </p:nvSpPr>
        <p:spPr>
          <a:xfrm>
            <a:off x="457200" y="777875"/>
            <a:ext cx="8102600" cy="5303838"/>
          </a:xfrm>
        </p:spPr>
        <p:txBody>
          <a:bodyPr/>
          <a:lstStyle/>
          <a:p>
            <a:pPr eaLnBrk="1" hangingPunct="1">
              <a:defRPr/>
            </a:pPr>
            <a:r>
              <a:rPr lang="en-US" smtClean="0"/>
              <a:t>Changes in the U.S. Workforce</a:t>
            </a:r>
          </a:p>
          <a:p>
            <a:pPr lvl="1" eaLnBrk="1" hangingPunct="1">
              <a:defRPr/>
            </a:pPr>
            <a:r>
              <a:rPr lang="en-US" smtClean="0"/>
              <a:t>Increases in health care and health-related jobs</a:t>
            </a:r>
          </a:p>
          <a:p>
            <a:pPr lvl="1" eaLnBrk="1" hangingPunct="1">
              <a:defRPr/>
            </a:pPr>
            <a:r>
              <a:rPr lang="en-US" smtClean="0"/>
              <a:t>Declines in manufacturing jobs and workers</a:t>
            </a:r>
          </a:p>
          <a:p>
            <a:pPr lvl="1" eaLnBrk="1" hangingPunct="1">
              <a:defRPr/>
            </a:pPr>
            <a:r>
              <a:rPr lang="en-US" smtClean="0"/>
              <a:t>Increased need for workers with technical skills</a:t>
            </a:r>
          </a:p>
          <a:p>
            <a:pPr lvl="1" eaLnBrk="1" hangingPunct="1">
              <a:defRPr/>
            </a:pPr>
            <a:r>
              <a:rPr lang="en-US" smtClean="0"/>
              <a:t>Increasing diversity in the workforce</a:t>
            </a:r>
          </a:p>
          <a:p>
            <a:pPr eaLnBrk="1" hangingPunct="1">
              <a:defRPr/>
            </a:pPr>
            <a:r>
              <a:rPr lang="en-US" smtClean="0"/>
              <a:t>Diversity</a:t>
            </a:r>
          </a:p>
          <a:p>
            <a:pPr lvl="1" eaLnBrk="1" hangingPunct="1">
              <a:defRPr/>
            </a:pPr>
            <a:r>
              <a:rPr lang="en-US" smtClean="0"/>
              <a:t>Differences in human characteristics and composition in an organization</a:t>
            </a:r>
          </a:p>
          <a:p>
            <a:pPr lvl="2" eaLnBrk="1" hangingPunct="1">
              <a:defRPr/>
            </a:pPr>
            <a:r>
              <a:rPr lang="en-US" smtClean="0"/>
              <a:t>Race/ethnicity   </a:t>
            </a:r>
            <a:r>
              <a:rPr lang="en-US" smtClean="0">
                <a:cs typeface="Arial" charset="0"/>
              </a:rPr>
              <a:t>• </a:t>
            </a:r>
            <a:r>
              <a:rPr lang="en-US" smtClean="0"/>
              <a:t>National origin/immigration</a:t>
            </a:r>
          </a:p>
          <a:p>
            <a:pPr lvl="2" eaLnBrk="1" hangingPunct="1">
              <a:defRPr/>
            </a:pPr>
            <a:r>
              <a:rPr lang="en-US" smtClean="0"/>
              <a:t>Age/generational differences  </a:t>
            </a:r>
            <a:r>
              <a:rPr lang="en-US" smtClean="0">
                <a:cs typeface="Arial" charset="0"/>
              </a:rPr>
              <a:t>•</a:t>
            </a:r>
            <a:r>
              <a:rPr lang="en-US" smtClean="0"/>
              <a:t> Sexual orientation</a:t>
            </a:r>
          </a:p>
          <a:p>
            <a:pPr lvl="2" eaLnBrk="1" hangingPunct="1">
              <a:defRPr/>
            </a:pPr>
            <a:r>
              <a:rPr lang="en-US" smtClean="0"/>
              <a:t>Gender   </a:t>
            </a:r>
            <a:r>
              <a:rPr lang="en-US" smtClean="0">
                <a:cs typeface="Arial" charset="0"/>
              </a:rPr>
              <a:t>• </a:t>
            </a:r>
            <a:r>
              <a:rPr lang="en-US" smtClean="0"/>
              <a:t>Marital and family status</a:t>
            </a:r>
          </a:p>
          <a:p>
            <a:pPr lvl="2" eaLnBrk="1" hangingPunct="1">
              <a:defRPr/>
            </a:pPr>
            <a:r>
              <a:rPr lang="en-US" smtClean="0"/>
              <a:t>Disabilities   </a:t>
            </a:r>
            <a:r>
              <a:rPr lang="en-US" smtClean="0">
                <a:cs typeface="Arial" charset="0"/>
              </a:rPr>
              <a:t>• </a:t>
            </a:r>
            <a:r>
              <a:rPr lang="en-US" smtClean="0"/>
              <a:t>Religion</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D154BB5E-A1E5-4942-B76C-6CA8D99ADEE3}" type="slidenum">
              <a:rPr lang="en-US" sz="900" smtClean="0"/>
              <a:pPr eaLnBrk="1" hangingPunct="1"/>
              <a:t>20</a:t>
            </a:fld>
            <a:endParaRPr lang="en-US" sz="900" smtClean="0"/>
          </a:p>
        </p:txBody>
      </p:sp>
      <p:sp>
        <p:nvSpPr>
          <p:cNvPr id="1057794" name="Rectangle 2"/>
          <p:cNvSpPr>
            <a:spLocks noGrp="1" noChangeArrowheads="1"/>
          </p:cNvSpPr>
          <p:nvPr>
            <p:ph type="title"/>
          </p:nvPr>
        </p:nvSpPr>
        <p:spPr/>
        <p:txBody>
          <a:bodyPr/>
          <a:lstStyle/>
          <a:p>
            <a:pPr eaLnBrk="1" hangingPunct="1">
              <a:defRPr/>
            </a:pPr>
            <a:r>
              <a:rPr lang="en-US" smtClean="0"/>
              <a:t>Telework</a:t>
            </a:r>
          </a:p>
        </p:txBody>
      </p:sp>
      <p:sp>
        <p:nvSpPr>
          <p:cNvPr id="1057795" name="Rectangle 3"/>
          <p:cNvSpPr>
            <a:spLocks noGrp="1" noChangeArrowheads="1"/>
          </p:cNvSpPr>
          <p:nvPr>
            <p:ph type="body" idx="1"/>
          </p:nvPr>
        </p:nvSpPr>
        <p:spPr/>
        <p:txBody>
          <a:bodyPr/>
          <a:lstStyle/>
          <a:p>
            <a:pPr eaLnBrk="1" hangingPunct="1">
              <a:spcBef>
                <a:spcPct val="35000"/>
              </a:spcBef>
              <a:defRPr/>
            </a:pPr>
            <a:r>
              <a:rPr lang="en-US" smtClean="0"/>
              <a:t>Telework</a:t>
            </a:r>
          </a:p>
          <a:p>
            <a:pPr marL="566738" lvl="1" indent="-222250" eaLnBrk="1" hangingPunct="1">
              <a:spcBef>
                <a:spcPct val="35000"/>
              </a:spcBef>
              <a:defRPr/>
            </a:pPr>
            <a:r>
              <a:rPr lang="en-US" smtClean="0"/>
              <a:t>Employees work via electronic telecommunications, and internet means.</a:t>
            </a:r>
          </a:p>
          <a:p>
            <a:pPr eaLnBrk="1" hangingPunct="1">
              <a:spcBef>
                <a:spcPct val="35000"/>
              </a:spcBef>
              <a:defRPr/>
            </a:pPr>
            <a:r>
              <a:rPr lang="en-US" smtClean="0"/>
              <a:t>Effects of Alternative Work Arrangements</a:t>
            </a:r>
          </a:p>
          <a:p>
            <a:pPr marL="566738" lvl="1" indent="-222250" eaLnBrk="1" hangingPunct="1">
              <a:spcBef>
                <a:spcPct val="35000"/>
              </a:spcBef>
              <a:defRPr/>
            </a:pPr>
            <a:r>
              <a:rPr lang="en-US" smtClean="0"/>
              <a:t>More self-scheduling by employees</a:t>
            </a:r>
          </a:p>
          <a:p>
            <a:pPr marL="566738" lvl="1" indent="-222250" eaLnBrk="1" hangingPunct="1">
              <a:spcBef>
                <a:spcPct val="35000"/>
              </a:spcBef>
              <a:defRPr/>
            </a:pPr>
            <a:r>
              <a:rPr lang="en-US" smtClean="0"/>
              <a:t>A shift to evaluating employees on results</a:t>
            </a:r>
          </a:p>
          <a:p>
            <a:pPr marL="566738" lvl="1" indent="-222250" eaLnBrk="1" hangingPunct="1">
              <a:spcBef>
                <a:spcPct val="35000"/>
              </a:spcBef>
              <a:defRPr/>
            </a:pPr>
            <a:r>
              <a:rPr lang="en-US" smtClean="0"/>
              <a:t>Greater trust, less control and direct supervision</a:t>
            </a:r>
          </a:p>
          <a:p>
            <a:pPr marL="566738" lvl="1" indent="-222250" eaLnBrk="1" hangingPunct="1">
              <a:spcBef>
                <a:spcPct val="35000"/>
              </a:spcBef>
              <a:defRPr/>
            </a:pPr>
            <a:r>
              <a:rPr lang="en-US" smtClean="0"/>
              <a:t>Legal issues related to state and federal laws</a:t>
            </a:r>
          </a:p>
          <a:p>
            <a:pPr marL="566738" lvl="1" indent="-222250" eaLnBrk="1" hangingPunct="1">
              <a:spcBef>
                <a:spcPct val="35000"/>
              </a:spcBef>
              <a:defRPr/>
            </a:pPr>
            <a:r>
              <a:rPr lang="en-US" smtClean="0"/>
              <a:t>Career impacts of lack of direct contact (visibility)</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52E8C6EC-EB5C-48EC-BEC8-170757A7EED7}" type="slidenum">
              <a:rPr lang="en-US" sz="900" smtClean="0"/>
              <a:pPr eaLnBrk="1" hangingPunct="1"/>
              <a:t>21</a:t>
            </a:fld>
            <a:endParaRPr lang="en-US" sz="900" smtClean="0"/>
          </a:p>
        </p:txBody>
      </p:sp>
      <p:sp>
        <p:nvSpPr>
          <p:cNvPr id="33796"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797"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4–6</a:t>
            </a:r>
          </a:p>
        </p:txBody>
      </p:sp>
      <p:sp>
        <p:nvSpPr>
          <p:cNvPr id="33798"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Telework Advantages for Employers</a:t>
            </a:r>
          </a:p>
        </p:txBody>
      </p:sp>
      <p:pic>
        <p:nvPicPr>
          <p:cNvPr id="1016837" name="Picture 5" descr="0406"/>
          <p:cNvPicPr>
            <a:picLocks noChangeAspect="1" noChangeArrowheads="1"/>
          </p:cNvPicPr>
          <p:nvPr/>
        </p:nvPicPr>
        <p:blipFill>
          <a:blip r:embed="rId4">
            <a:extLst>
              <a:ext uri="{28A0092B-C50C-407E-A947-70E740481C1C}">
                <a14:useLocalDpi xmlns:a14="http://schemas.microsoft.com/office/drawing/2010/main" val="0"/>
              </a:ext>
            </a:extLst>
          </a:blip>
          <a:srcRect r="1898"/>
          <a:stretch>
            <a:fillRect/>
          </a:stretch>
        </p:blipFill>
        <p:spPr bwMode="auto">
          <a:xfrm>
            <a:off x="358775" y="1325563"/>
            <a:ext cx="8693150"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16837"/>
                                        </p:tgtEl>
                                        <p:attrNameLst>
                                          <p:attrName>style.visibility</p:attrName>
                                        </p:attrNameLst>
                                      </p:cBhvr>
                                      <p:to>
                                        <p:strVal val="visible"/>
                                      </p:to>
                                    </p:set>
                                    <p:animEffect transition="in" filter="wipe(up)">
                                      <p:cBhvr>
                                        <p:cTn id="7" dur="2000"/>
                                        <p:tgtEl>
                                          <p:spTgt spid="1016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64A84065-B668-4679-9280-9592CB2A7613}" type="slidenum">
              <a:rPr lang="en-US" sz="900" smtClean="0"/>
              <a:pPr eaLnBrk="1" hangingPunct="1"/>
              <a:t>22</a:t>
            </a:fld>
            <a:endParaRPr lang="en-US" sz="900" smtClean="0"/>
          </a:p>
        </p:txBody>
      </p:sp>
      <p:sp>
        <p:nvSpPr>
          <p:cNvPr id="1055746" name="Rectangle 2"/>
          <p:cNvSpPr>
            <a:spLocks noGrp="1" noChangeArrowheads="1"/>
          </p:cNvSpPr>
          <p:nvPr>
            <p:ph type="title"/>
          </p:nvPr>
        </p:nvSpPr>
        <p:spPr/>
        <p:txBody>
          <a:bodyPr/>
          <a:lstStyle/>
          <a:p>
            <a:pPr eaLnBrk="1" hangingPunct="1">
              <a:defRPr/>
            </a:pPr>
            <a:r>
              <a:rPr lang="en-US" smtClean="0"/>
              <a:t>Work Schedule Alternatives</a:t>
            </a:r>
          </a:p>
        </p:txBody>
      </p:sp>
      <p:grpSp>
        <p:nvGrpSpPr>
          <p:cNvPr id="1055747" name="Group 3"/>
          <p:cNvGrpSpPr>
            <a:grpSpLocks/>
          </p:cNvGrpSpPr>
          <p:nvPr/>
        </p:nvGrpSpPr>
        <p:grpSpPr bwMode="auto">
          <a:xfrm>
            <a:off x="1463675" y="1098550"/>
            <a:ext cx="6429375" cy="5165725"/>
            <a:chOff x="791" y="692"/>
            <a:chExt cx="4181" cy="3369"/>
          </a:xfrm>
        </p:grpSpPr>
        <p:pic>
          <p:nvPicPr>
            <p:cNvPr id="34822" name="Picture 4" descr="01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 y="692"/>
              <a:ext cx="4181" cy="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5"/>
            <p:cNvSpPr txBox="1">
              <a:spLocks noChangeArrowheads="1"/>
            </p:cNvSpPr>
            <p:nvPr/>
          </p:nvSpPr>
          <p:spPr bwMode="auto">
            <a:xfrm>
              <a:off x="1498" y="963"/>
              <a:ext cx="921"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Global Work Schedule Differences</a:t>
              </a:r>
            </a:p>
          </p:txBody>
        </p:sp>
        <p:sp>
          <p:nvSpPr>
            <p:cNvPr id="34824" name="Text Box 6"/>
            <p:cNvSpPr txBox="1">
              <a:spLocks noChangeArrowheads="1"/>
            </p:cNvSpPr>
            <p:nvPr/>
          </p:nvSpPr>
          <p:spPr bwMode="auto">
            <a:xfrm>
              <a:off x="3455" y="963"/>
              <a:ext cx="922"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Work </a:t>
              </a:r>
              <a:br>
                <a:rPr lang="en-US" sz="1400" b="1">
                  <a:latin typeface="Trebuchet MS" pitchFamily="34" charset="0"/>
                </a:rPr>
              </a:br>
              <a:r>
                <a:rPr lang="en-US" sz="1400" b="1">
                  <a:latin typeface="Trebuchet MS" pitchFamily="34" charset="0"/>
                </a:rPr>
                <a:t>Schedule Alternatives</a:t>
              </a:r>
            </a:p>
          </p:txBody>
        </p:sp>
        <p:sp>
          <p:nvSpPr>
            <p:cNvPr id="34825" name="Text Box 7"/>
            <p:cNvSpPr txBox="1">
              <a:spLocks noChangeArrowheads="1"/>
            </p:cNvSpPr>
            <p:nvPr/>
          </p:nvSpPr>
          <p:spPr bwMode="auto">
            <a:xfrm>
              <a:off x="3744" y="2470"/>
              <a:ext cx="921"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Shift Work </a:t>
              </a:r>
              <a:br>
                <a:rPr lang="en-US" sz="1400" b="1">
                  <a:latin typeface="Trebuchet MS" pitchFamily="34" charset="0"/>
                </a:rPr>
              </a:br>
              <a:r>
                <a:rPr lang="en-US" sz="1400" b="1">
                  <a:latin typeface="Trebuchet MS" pitchFamily="34" charset="0"/>
                </a:rPr>
                <a:t>and Compressed Workweek</a:t>
              </a:r>
            </a:p>
          </p:txBody>
        </p:sp>
        <p:sp>
          <p:nvSpPr>
            <p:cNvPr id="34826" name="Text Box 8"/>
            <p:cNvSpPr txBox="1">
              <a:spLocks noChangeArrowheads="1"/>
            </p:cNvSpPr>
            <p:nvPr/>
          </p:nvSpPr>
          <p:spPr bwMode="auto">
            <a:xfrm>
              <a:off x="1210" y="2540"/>
              <a:ext cx="921"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Job </a:t>
              </a:r>
              <a:br>
                <a:rPr lang="en-US" sz="1400" b="1">
                  <a:latin typeface="Trebuchet MS" pitchFamily="34" charset="0"/>
                </a:rPr>
              </a:br>
              <a:r>
                <a:rPr lang="en-US" sz="1400" b="1">
                  <a:latin typeface="Trebuchet MS" pitchFamily="34" charset="0"/>
                </a:rPr>
                <a:t>Sharing</a:t>
              </a:r>
            </a:p>
          </p:txBody>
        </p:sp>
        <p:sp>
          <p:nvSpPr>
            <p:cNvPr id="34827" name="Text Box 9"/>
            <p:cNvSpPr txBox="1">
              <a:spLocks noChangeArrowheads="1"/>
            </p:cNvSpPr>
            <p:nvPr/>
          </p:nvSpPr>
          <p:spPr bwMode="auto">
            <a:xfrm>
              <a:off x="2477" y="3289"/>
              <a:ext cx="921"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Flexible Scheduling</a:t>
              </a:r>
            </a:p>
          </p:txBody>
        </p:sp>
        <p:sp>
          <p:nvSpPr>
            <p:cNvPr id="34828" name="Text Box 10"/>
            <p:cNvSpPr txBox="1">
              <a:spLocks noChangeArrowheads="1"/>
            </p:cNvSpPr>
            <p:nvPr/>
          </p:nvSpPr>
          <p:spPr bwMode="auto">
            <a:xfrm>
              <a:off x="2477" y="1971"/>
              <a:ext cx="921"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Work </a:t>
              </a:r>
              <a:br>
                <a:rPr lang="en-US" sz="1600" b="1">
                  <a:latin typeface="Trebuchet MS" pitchFamily="34" charset="0"/>
                </a:rPr>
              </a:br>
              <a:r>
                <a:rPr lang="en-US" sz="1600" b="1">
                  <a:latin typeface="Trebuchet MS" pitchFamily="34" charset="0"/>
                </a:rPr>
                <a:t>Schedules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055747"/>
                                        </p:tgtEl>
                                        <p:attrNameLst>
                                          <p:attrName>style.visibility</p:attrName>
                                        </p:attrNameLst>
                                      </p:cBhvr>
                                      <p:to>
                                        <p:strVal val="visible"/>
                                      </p:to>
                                    </p:set>
                                    <p:animEffect transition="in" filter="circle(out)">
                                      <p:cBhvr>
                                        <p:cTn id="7" dur="2000"/>
                                        <p:tgtEl>
                                          <p:spTgt spid="1055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C85522F7-7278-4A2D-9CA8-15868D5E489A}" type="slidenum">
              <a:rPr lang="en-US" sz="900" smtClean="0"/>
              <a:pPr eaLnBrk="1" hangingPunct="1"/>
              <a:t>23</a:t>
            </a:fld>
            <a:endParaRPr lang="en-US" sz="900" smtClean="0"/>
          </a:p>
        </p:txBody>
      </p:sp>
      <p:sp>
        <p:nvSpPr>
          <p:cNvPr id="989186" name="Rectangle 2"/>
          <p:cNvSpPr>
            <a:spLocks noGrp="1" noChangeArrowheads="1"/>
          </p:cNvSpPr>
          <p:nvPr>
            <p:ph type="title"/>
          </p:nvPr>
        </p:nvSpPr>
        <p:spPr/>
        <p:txBody>
          <a:bodyPr/>
          <a:lstStyle/>
          <a:p>
            <a:pPr eaLnBrk="1" hangingPunct="1">
              <a:defRPr/>
            </a:pPr>
            <a:r>
              <a:rPr lang="en-US" smtClean="0"/>
              <a:t>Why Have Job Descriptions?</a:t>
            </a:r>
          </a:p>
        </p:txBody>
      </p:sp>
      <p:sp>
        <p:nvSpPr>
          <p:cNvPr id="989187" name="Rectangle 3"/>
          <p:cNvSpPr>
            <a:spLocks noGrp="1" noChangeArrowheads="1"/>
          </p:cNvSpPr>
          <p:nvPr>
            <p:ph type="body" idx="1"/>
          </p:nvPr>
        </p:nvSpPr>
        <p:spPr/>
        <p:txBody>
          <a:bodyPr/>
          <a:lstStyle/>
          <a:p>
            <a:pPr eaLnBrk="1" hangingPunct="1">
              <a:spcBef>
                <a:spcPct val="50000"/>
              </a:spcBef>
              <a:defRPr/>
            </a:pPr>
            <a:r>
              <a:rPr lang="en-US" smtClean="0"/>
              <a:t>Hiring, Recruitment, and Selection</a:t>
            </a:r>
          </a:p>
          <a:p>
            <a:pPr eaLnBrk="1" hangingPunct="1">
              <a:spcBef>
                <a:spcPct val="50000"/>
              </a:spcBef>
              <a:defRPr/>
            </a:pPr>
            <a:r>
              <a:rPr lang="en-US" smtClean="0"/>
              <a:t>EEO / ADA</a:t>
            </a:r>
          </a:p>
          <a:p>
            <a:pPr eaLnBrk="1" hangingPunct="1">
              <a:spcBef>
                <a:spcPct val="50000"/>
              </a:spcBef>
              <a:defRPr/>
            </a:pPr>
            <a:r>
              <a:rPr lang="en-US" smtClean="0"/>
              <a:t>Compensation / Wage and Hour Issues</a:t>
            </a:r>
          </a:p>
          <a:p>
            <a:pPr eaLnBrk="1" hangingPunct="1">
              <a:spcBef>
                <a:spcPct val="50000"/>
              </a:spcBef>
              <a:defRPr/>
            </a:pPr>
            <a:r>
              <a:rPr lang="en-US" smtClean="0"/>
              <a:t>Training and Development</a:t>
            </a:r>
          </a:p>
          <a:p>
            <a:pPr eaLnBrk="1" hangingPunct="1">
              <a:spcBef>
                <a:spcPct val="50000"/>
              </a:spcBef>
              <a:defRPr/>
            </a:pPr>
            <a:r>
              <a:rPr lang="en-US" smtClean="0"/>
              <a:t>Performance Management</a:t>
            </a:r>
          </a:p>
          <a:p>
            <a:pPr eaLnBrk="1" hangingPunct="1">
              <a:spcBef>
                <a:spcPct val="50000"/>
              </a:spcBef>
              <a:defRPr/>
            </a:pPr>
            <a:r>
              <a:rPr lang="en-US" smtClean="0"/>
              <a:t>Health and Safety</a:t>
            </a:r>
          </a:p>
          <a:p>
            <a:pPr eaLnBrk="1" hangingPunct="1">
              <a:spcBef>
                <a:spcPct val="50000"/>
              </a:spcBef>
              <a:defRPr/>
            </a:pPr>
            <a:r>
              <a:rPr lang="en-US" smtClean="0"/>
              <a:t>Workers’ Compensation</a:t>
            </a:r>
          </a:p>
          <a:p>
            <a:pPr eaLnBrk="1" hangingPunct="1">
              <a:spcBef>
                <a:spcPct val="50000"/>
              </a:spcBef>
              <a:defRPr/>
            </a:pPr>
            <a:r>
              <a:rPr lang="en-US" smtClean="0"/>
              <a:t>Employee / Labor Relations</a:t>
            </a:r>
          </a:p>
          <a:p>
            <a:pPr eaLnBrk="1" hangingPunct="1">
              <a:defRPr/>
            </a:pPr>
            <a:endParaRPr lang="en-US" smtClean="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A18C00BF-6312-4BF7-9D30-DB0963A82ED1}" type="slidenum">
              <a:rPr lang="en-US" sz="900" smtClean="0"/>
              <a:pPr eaLnBrk="1" hangingPunct="1"/>
              <a:t>24</a:t>
            </a:fld>
            <a:endParaRPr lang="en-US" sz="900" smtClean="0"/>
          </a:p>
        </p:txBody>
      </p:sp>
      <p:sp>
        <p:nvSpPr>
          <p:cNvPr id="991234" name="Rectangle 2"/>
          <p:cNvSpPr>
            <a:spLocks noGrp="1" noChangeArrowheads="1"/>
          </p:cNvSpPr>
          <p:nvPr>
            <p:ph type="title"/>
          </p:nvPr>
        </p:nvSpPr>
        <p:spPr/>
        <p:txBody>
          <a:bodyPr/>
          <a:lstStyle/>
          <a:p>
            <a:pPr eaLnBrk="1" hangingPunct="1">
              <a:defRPr/>
            </a:pPr>
            <a:r>
              <a:rPr lang="en-US" smtClean="0"/>
              <a:t>Why Are Job Descriptions Not Prepared?</a:t>
            </a:r>
          </a:p>
        </p:txBody>
      </p:sp>
      <p:sp>
        <p:nvSpPr>
          <p:cNvPr id="991235" name="Rectangle 3"/>
          <p:cNvSpPr>
            <a:spLocks noGrp="1" noChangeArrowheads="1"/>
          </p:cNvSpPr>
          <p:nvPr>
            <p:ph type="body" idx="1"/>
          </p:nvPr>
        </p:nvSpPr>
        <p:spPr/>
        <p:txBody>
          <a:bodyPr/>
          <a:lstStyle/>
          <a:p>
            <a:pPr eaLnBrk="1" hangingPunct="1">
              <a:spcBef>
                <a:spcPct val="50000"/>
              </a:spcBef>
              <a:defRPr/>
            </a:pPr>
            <a:r>
              <a:rPr lang="en-US" smtClean="0"/>
              <a:t>Time, Time, Time</a:t>
            </a:r>
          </a:p>
          <a:p>
            <a:pPr eaLnBrk="1" hangingPunct="1">
              <a:spcBef>
                <a:spcPct val="50000"/>
              </a:spcBef>
              <a:defRPr/>
            </a:pPr>
            <a:r>
              <a:rPr lang="en-US" smtClean="0"/>
              <a:t>$ Cost $</a:t>
            </a:r>
          </a:p>
          <a:p>
            <a:pPr eaLnBrk="1" hangingPunct="1">
              <a:spcBef>
                <a:spcPct val="50000"/>
              </a:spcBef>
              <a:defRPr/>
            </a:pPr>
            <a:r>
              <a:rPr lang="en-US" smtClean="0"/>
              <a:t>Lack of Management Support</a:t>
            </a:r>
          </a:p>
          <a:p>
            <a:pPr eaLnBrk="1" hangingPunct="1">
              <a:spcBef>
                <a:spcPct val="50000"/>
              </a:spcBef>
              <a:defRPr/>
            </a:pPr>
            <a:r>
              <a:rPr lang="en-US" smtClean="0"/>
              <a:t>Not Considered Important</a:t>
            </a:r>
          </a:p>
          <a:p>
            <a:pPr eaLnBrk="1" hangingPunct="1">
              <a:spcBef>
                <a:spcPct val="50000"/>
              </a:spcBef>
              <a:defRPr/>
            </a:pPr>
            <a:r>
              <a:rPr lang="en-US" smtClean="0"/>
              <a:t>Never Had Them / Don’t Want Them</a:t>
            </a:r>
          </a:p>
          <a:p>
            <a:pPr eaLnBrk="1" hangingPunct="1">
              <a:spcBef>
                <a:spcPct val="50000"/>
              </a:spcBef>
              <a:defRPr/>
            </a:pPr>
            <a:r>
              <a:rPr lang="en-US" smtClean="0"/>
              <a:t>Not Able to Keep Them Updated</a:t>
            </a:r>
          </a:p>
          <a:p>
            <a:pPr eaLnBrk="1" hangingPunct="1">
              <a:spcBef>
                <a:spcPct val="50000"/>
              </a:spcBef>
              <a:defRPr/>
            </a:pPr>
            <a:r>
              <a:rPr lang="en-US" smtClean="0"/>
              <a:t>Don’t Want Specialized Employees</a:t>
            </a:r>
          </a:p>
          <a:p>
            <a:pPr eaLnBrk="1" hangingPunct="1">
              <a:spcBef>
                <a:spcPct val="50000"/>
              </a:spcBef>
              <a:defRPr/>
            </a:pPr>
            <a:r>
              <a:rPr lang="en-US" smtClean="0"/>
              <a:t>They Just Sit on the Shelf</a:t>
            </a:r>
          </a:p>
          <a:p>
            <a:pPr eaLnBrk="1" hangingPunct="1">
              <a:buFontTx/>
              <a:buNone/>
              <a:defRPr/>
            </a:pPr>
            <a:endParaRPr lang="en-US" smtClean="0"/>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39DB5088-6F74-4A24-857E-93D4928DF174}" type="slidenum">
              <a:rPr lang="en-US" sz="900" smtClean="0"/>
              <a:pPr eaLnBrk="1" hangingPunct="1"/>
              <a:t>25</a:t>
            </a:fld>
            <a:endParaRPr lang="en-US" sz="900" smtClean="0"/>
          </a:p>
        </p:txBody>
      </p:sp>
      <p:sp>
        <p:nvSpPr>
          <p:cNvPr id="1061890" name="Rectangle 2"/>
          <p:cNvSpPr>
            <a:spLocks noGrp="1" noChangeArrowheads="1"/>
          </p:cNvSpPr>
          <p:nvPr>
            <p:ph type="title"/>
          </p:nvPr>
        </p:nvSpPr>
        <p:spPr/>
        <p:txBody>
          <a:bodyPr/>
          <a:lstStyle/>
          <a:p>
            <a:pPr eaLnBrk="1" hangingPunct="1">
              <a:defRPr/>
            </a:pPr>
            <a:r>
              <a:rPr lang="en-US" smtClean="0"/>
              <a:t>The Nature of Job Analysis</a:t>
            </a:r>
          </a:p>
        </p:txBody>
      </p:sp>
      <p:sp>
        <p:nvSpPr>
          <p:cNvPr id="1061891" name="Rectangle 3"/>
          <p:cNvSpPr>
            <a:spLocks noGrp="1" noChangeArrowheads="1"/>
          </p:cNvSpPr>
          <p:nvPr>
            <p:ph type="body" idx="1"/>
          </p:nvPr>
        </p:nvSpPr>
        <p:spPr/>
        <p:txBody>
          <a:bodyPr/>
          <a:lstStyle/>
          <a:p>
            <a:pPr eaLnBrk="1" hangingPunct="1">
              <a:defRPr/>
            </a:pPr>
            <a:r>
              <a:rPr lang="en-US" smtClean="0"/>
              <a:t>Job Analysis</a:t>
            </a:r>
          </a:p>
          <a:p>
            <a:pPr marL="566738" lvl="1" indent="-222250" eaLnBrk="1" hangingPunct="1">
              <a:defRPr/>
            </a:pPr>
            <a:r>
              <a:rPr lang="en-US" smtClean="0"/>
              <a:t>A systematic way of gathering and analyzing information about the content, context, and the human requirements of jobs.</a:t>
            </a:r>
          </a:p>
          <a:p>
            <a:pPr marL="1033463" lvl="2" indent="-352425" eaLnBrk="1" hangingPunct="1">
              <a:defRPr/>
            </a:pPr>
            <a:r>
              <a:rPr lang="en-US" smtClean="0"/>
              <a:t>Work activities and behaviors</a:t>
            </a:r>
          </a:p>
          <a:p>
            <a:pPr marL="1033463" lvl="2" indent="-352425" eaLnBrk="1" hangingPunct="1">
              <a:defRPr/>
            </a:pPr>
            <a:r>
              <a:rPr lang="en-US" smtClean="0"/>
              <a:t>Interactions with others</a:t>
            </a:r>
          </a:p>
          <a:p>
            <a:pPr marL="1033463" lvl="2" indent="-352425" eaLnBrk="1" hangingPunct="1">
              <a:defRPr/>
            </a:pPr>
            <a:r>
              <a:rPr lang="en-US" smtClean="0"/>
              <a:t>Performance standards</a:t>
            </a:r>
          </a:p>
          <a:p>
            <a:pPr marL="1033463" lvl="2" indent="-352425" eaLnBrk="1" hangingPunct="1">
              <a:defRPr/>
            </a:pPr>
            <a:r>
              <a:rPr lang="en-US" smtClean="0"/>
              <a:t>Financial and budgeting impact</a:t>
            </a:r>
          </a:p>
          <a:p>
            <a:pPr marL="1033463" lvl="2" indent="-352425" eaLnBrk="1" hangingPunct="1">
              <a:defRPr/>
            </a:pPr>
            <a:r>
              <a:rPr lang="en-US" smtClean="0"/>
              <a:t>Machines and equipment used</a:t>
            </a:r>
          </a:p>
          <a:p>
            <a:pPr marL="1033463" lvl="2" indent="-352425" eaLnBrk="1" hangingPunct="1">
              <a:defRPr/>
            </a:pPr>
            <a:r>
              <a:rPr lang="en-US" smtClean="0"/>
              <a:t>Working conditions</a:t>
            </a:r>
          </a:p>
          <a:p>
            <a:pPr marL="1033463" lvl="2" indent="-352425" eaLnBrk="1" hangingPunct="1">
              <a:defRPr/>
            </a:pPr>
            <a:r>
              <a:rPr lang="en-US" smtClean="0"/>
              <a:t>Supervision given and received</a:t>
            </a:r>
          </a:p>
          <a:p>
            <a:pPr marL="1033463" lvl="2" indent="-352425" eaLnBrk="1" hangingPunct="1">
              <a:defRPr/>
            </a:pPr>
            <a:r>
              <a:rPr lang="en-US" smtClean="0"/>
              <a:t>Knowledge, skills, and abilities needed</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C33A9BA7-F601-4F22-9B1A-94A043CCE6EE}" type="slidenum">
              <a:rPr lang="en-US" sz="900" smtClean="0"/>
              <a:pPr eaLnBrk="1" hangingPunct="1"/>
              <a:t>26</a:t>
            </a:fld>
            <a:endParaRPr lang="en-US" sz="900" smtClean="0"/>
          </a:p>
        </p:txBody>
      </p:sp>
      <p:sp>
        <p:nvSpPr>
          <p:cNvPr id="38916" name="Line 2"/>
          <p:cNvSpPr>
            <a:spLocks noChangeShapeType="1"/>
          </p:cNvSpPr>
          <p:nvPr/>
        </p:nvSpPr>
        <p:spPr bwMode="auto">
          <a:xfrm>
            <a:off x="434975" y="1417638"/>
            <a:ext cx="191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917"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4–7</a:t>
            </a:r>
          </a:p>
        </p:txBody>
      </p:sp>
      <p:sp>
        <p:nvSpPr>
          <p:cNvPr id="38918" name="Text Box 4"/>
          <p:cNvSpPr txBox="1">
            <a:spLocks noChangeArrowheads="1"/>
          </p:cNvSpPr>
          <p:nvPr/>
        </p:nvSpPr>
        <p:spPr bwMode="auto">
          <a:xfrm>
            <a:off x="366713" y="806450"/>
            <a:ext cx="20113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Job Analysis </a:t>
            </a:r>
            <a:br>
              <a:rPr lang="en-US" sz="1600">
                <a:solidFill>
                  <a:srgbClr val="990000"/>
                </a:solidFill>
                <a:latin typeface="Verdana" pitchFamily="34" charset="0"/>
                <a:cs typeface="Tahoma" pitchFamily="34" charset="0"/>
              </a:rPr>
            </a:br>
            <a:r>
              <a:rPr lang="en-US" sz="1600">
                <a:solidFill>
                  <a:srgbClr val="990000"/>
                </a:solidFill>
                <a:latin typeface="Verdana" pitchFamily="34" charset="0"/>
                <a:cs typeface="Tahoma" pitchFamily="34" charset="0"/>
              </a:rPr>
              <a:t>in Perspective</a:t>
            </a:r>
          </a:p>
        </p:txBody>
      </p:sp>
      <p:pic>
        <p:nvPicPr>
          <p:cNvPr id="1018885" name="Picture 5" descr="0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320675"/>
            <a:ext cx="53641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18885"/>
                                        </p:tgtEl>
                                        <p:attrNameLst>
                                          <p:attrName>style.visibility</p:attrName>
                                        </p:attrNameLst>
                                      </p:cBhvr>
                                      <p:to>
                                        <p:strVal val="visible"/>
                                      </p:to>
                                    </p:set>
                                    <p:animEffect transition="in" filter="wipe(up)">
                                      <p:cBhvr>
                                        <p:cTn id="7" dur="2000"/>
                                        <p:tgtEl>
                                          <p:spTgt spid="1018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296C5A55-FE05-4F36-A6D0-245C820C4733}" type="slidenum">
              <a:rPr lang="en-US" sz="900" smtClean="0"/>
              <a:pPr eaLnBrk="1" hangingPunct="1"/>
              <a:t>27</a:t>
            </a:fld>
            <a:endParaRPr lang="en-US" sz="900" smtClean="0"/>
          </a:p>
        </p:txBody>
      </p:sp>
      <p:sp>
        <p:nvSpPr>
          <p:cNvPr id="39940"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1"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4–8</a:t>
            </a:r>
          </a:p>
        </p:txBody>
      </p:sp>
      <p:sp>
        <p:nvSpPr>
          <p:cNvPr id="39942"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Typical Division of HR Responsibilities: Job Analysis</a:t>
            </a:r>
          </a:p>
        </p:txBody>
      </p:sp>
      <p:pic>
        <p:nvPicPr>
          <p:cNvPr id="1020933" name="Picture 5" descr="04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277938"/>
            <a:ext cx="8720138"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20933"/>
                                        </p:tgtEl>
                                        <p:attrNameLst>
                                          <p:attrName>style.visibility</p:attrName>
                                        </p:attrNameLst>
                                      </p:cBhvr>
                                      <p:to>
                                        <p:strVal val="visible"/>
                                      </p:to>
                                    </p:set>
                                    <p:animEffect transition="in" filter="wipe(up)">
                                      <p:cBhvr>
                                        <p:cTn id="7" dur="2000"/>
                                        <p:tgtEl>
                                          <p:spTgt spid="1020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0C204E05-2BA6-4808-ABB5-4264BD066445}" type="slidenum">
              <a:rPr lang="en-US" sz="900" smtClean="0"/>
              <a:pPr eaLnBrk="1" hangingPunct="1"/>
              <a:t>28</a:t>
            </a:fld>
            <a:endParaRPr lang="en-US" sz="900" smtClean="0"/>
          </a:p>
        </p:txBody>
      </p:sp>
      <p:sp>
        <p:nvSpPr>
          <p:cNvPr id="993282" name="Rectangle 2"/>
          <p:cNvSpPr>
            <a:spLocks noGrp="1" noChangeArrowheads="1"/>
          </p:cNvSpPr>
          <p:nvPr>
            <p:ph type="title"/>
          </p:nvPr>
        </p:nvSpPr>
        <p:spPr/>
        <p:txBody>
          <a:bodyPr/>
          <a:lstStyle/>
          <a:p>
            <a:pPr eaLnBrk="1" hangingPunct="1">
              <a:defRPr/>
            </a:pPr>
            <a:r>
              <a:rPr lang="en-US" smtClean="0"/>
              <a:t>Preliminary Questions to Ask</a:t>
            </a:r>
          </a:p>
        </p:txBody>
      </p:sp>
      <p:sp>
        <p:nvSpPr>
          <p:cNvPr id="993283" name="Rectangle 3"/>
          <p:cNvSpPr>
            <a:spLocks noGrp="1" noChangeArrowheads="1"/>
          </p:cNvSpPr>
          <p:nvPr>
            <p:ph type="body" idx="1"/>
          </p:nvPr>
        </p:nvSpPr>
        <p:spPr/>
        <p:txBody>
          <a:bodyPr/>
          <a:lstStyle/>
          <a:p>
            <a:pPr eaLnBrk="1" hangingPunct="1">
              <a:lnSpc>
                <a:spcPct val="90000"/>
              </a:lnSpc>
              <a:spcBef>
                <a:spcPct val="50000"/>
              </a:spcBef>
              <a:defRPr/>
            </a:pPr>
            <a:r>
              <a:rPr lang="en-US" smtClean="0"/>
              <a:t>Is it a newly created job?</a:t>
            </a:r>
          </a:p>
          <a:p>
            <a:pPr eaLnBrk="1" hangingPunct="1">
              <a:lnSpc>
                <a:spcPct val="90000"/>
              </a:lnSpc>
              <a:spcBef>
                <a:spcPct val="50000"/>
              </a:spcBef>
              <a:defRPr/>
            </a:pPr>
            <a:r>
              <a:rPr lang="en-US" smtClean="0"/>
              <a:t>Is the job in one department or several?</a:t>
            </a:r>
          </a:p>
          <a:p>
            <a:pPr eaLnBrk="1" hangingPunct="1">
              <a:lnSpc>
                <a:spcPct val="90000"/>
              </a:lnSpc>
              <a:spcBef>
                <a:spcPct val="50000"/>
              </a:spcBef>
              <a:defRPr/>
            </a:pPr>
            <a:r>
              <a:rPr lang="en-US" smtClean="0"/>
              <a:t>How many incumbents are in the job?</a:t>
            </a:r>
          </a:p>
          <a:p>
            <a:pPr eaLnBrk="1" hangingPunct="1">
              <a:lnSpc>
                <a:spcPct val="90000"/>
              </a:lnSpc>
              <a:spcBef>
                <a:spcPct val="50000"/>
              </a:spcBef>
              <a:defRPr/>
            </a:pPr>
            <a:r>
              <a:rPr lang="en-US" smtClean="0"/>
              <a:t>Are there significant variations within the job?</a:t>
            </a:r>
          </a:p>
          <a:p>
            <a:pPr eaLnBrk="1" hangingPunct="1">
              <a:lnSpc>
                <a:spcPct val="90000"/>
              </a:lnSpc>
              <a:spcBef>
                <a:spcPct val="50000"/>
              </a:spcBef>
              <a:defRPr/>
            </a:pPr>
            <a:r>
              <a:rPr lang="en-US" smtClean="0"/>
              <a:t>How does the job relate to or interact with other jobs in the organization?</a:t>
            </a:r>
          </a:p>
          <a:p>
            <a:pPr eaLnBrk="1" hangingPunct="1">
              <a:lnSpc>
                <a:spcPct val="90000"/>
              </a:lnSpc>
              <a:spcBef>
                <a:spcPct val="50000"/>
              </a:spcBef>
              <a:defRPr/>
            </a:pPr>
            <a:r>
              <a:rPr lang="en-US" smtClean="0"/>
              <a:t>Are there significant changes that will impact the job in the near future?</a:t>
            </a:r>
          </a:p>
          <a:p>
            <a:pPr lvl="1" eaLnBrk="1" hangingPunct="1">
              <a:lnSpc>
                <a:spcPct val="90000"/>
              </a:lnSpc>
              <a:spcBef>
                <a:spcPct val="50000"/>
              </a:spcBef>
              <a:defRPr/>
            </a:pPr>
            <a:r>
              <a:rPr lang="en-US" smtClean="0"/>
              <a:t>Technology changes</a:t>
            </a:r>
          </a:p>
          <a:p>
            <a:pPr lvl="1" eaLnBrk="1" hangingPunct="1">
              <a:lnSpc>
                <a:spcPct val="90000"/>
              </a:lnSpc>
              <a:spcBef>
                <a:spcPct val="50000"/>
              </a:spcBef>
              <a:defRPr/>
            </a:pPr>
            <a:r>
              <a:rPr lang="en-US" smtClean="0"/>
              <a:t>Department reorganization</a:t>
            </a:r>
          </a:p>
          <a:p>
            <a:pPr eaLnBrk="1" hangingPunct="1">
              <a:lnSpc>
                <a:spcPct val="90000"/>
              </a:lnSpc>
              <a:buFontTx/>
              <a:buNone/>
              <a:defRPr/>
            </a:pPr>
            <a:endParaRPr lang="en-US" smtClean="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B5437046-B65D-4D76-BF13-C94A61920304}" type="slidenum">
              <a:rPr lang="en-US" sz="900" smtClean="0"/>
              <a:pPr eaLnBrk="1" hangingPunct="1"/>
              <a:t>29</a:t>
            </a:fld>
            <a:endParaRPr lang="en-US" sz="900" smtClean="0"/>
          </a:p>
        </p:txBody>
      </p:sp>
      <p:sp>
        <p:nvSpPr>
          <p:cNvPr id="1065986" name="Rectangle 2"/>
          <p:cNvSpPr>
            <a:spLocks noGrp="1" noChangeArrowheads="1"/>
          </p:cNvSpPr>
          <p:nvPr>
            <p:ph type="title"/>
          </p:nvPr>
        </p:nvSpPr>
        <p:spPr/>
        <p:txBody>
          <a:bodyPr/>
          <a:lstStyle/>
          <a:p>
            <a:pPr eaLnBrk="1" hangingPunct="1">
              <a:defRPr/>
            </a:pPr>
            <a:r>
              <a:rPr lang="en-US" smtClean="0"/>
              <a:t>Task-Based Job Analysis</a:t>
            </a:r>
          </a:p>
        </p:txBody>
      </p:sp>
      <p:grpSp>
        <p:nvGrpSpPr>
          <p:cNvPr id="1065987" name="Group 3"/>
          <p:cNvGrpSpPr>
            <a:grpSpLocks/>
          </p:cNvGrpSpPr>
          <p:nvPr/>
        </p:nvGrpSpPr>
        <p:grpSpPr bwMode="auto">
          <a:xfrm>
            <a:off x="730250" y="1692275"/>
            <a:ext cx="7773988" cy="3290888"/>
            <a:chOff x="460" y="1066"/>
            <a:chExt cx="4897" cy="2073"/>
          </a:xfrm>
        </p:grpSpPr>
        <p:grpSp>
          <p:nvGrpSpPr>
            <p:cNvPr id="41990" name="Group 4"/>
            <p:cNvGrpSpPr>
              <a:grpSpLocks/>
            </p:cNvGrpSpPr>
            <p:nvPr/>
          </p:nvGrpSpPr>
          <p:grpSpPr bwMode="auto">
            <a:xfrm>
              <a:off x="1613" y="2451"/>
              <a:ext cx="1325" cy="688"/>
              <a:chOff x="691" y="2390"/>
              <a:chExt cx="1325" cy="688"/>
            </a:xfrm>
          </p:grpSpPr>
          <p:pic>
            <p:nvPicPr>
              <p:cNvPr id="42012" name="Picture 5" descr="OrgOv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 y="2390"/>
                <a:ext cx="132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3" name="Text Box 6"/>
              <p:cNvSpPr txBox="1">
                <a:spLocks noChangeArrowheads="1"/>
              </p:cNvSpPr>
              <p:nvPr/>
            </p:nvSpPr>
            <p:spPr bwMode="auto">
              <a:xfrm>
                <a:off x="862" y="2506"/>
                <a:ext cx="86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Task</a:t>
                </a:r>
              </a:p>
            </p:txBody>
          </p:sp>
        </p:grpSp>
        <p:grpSp>
          <p:nvGrpSpPr>
            <p:cNvPr id="41991" name="Group 7"/>
            <p:cNvGrpSpPr>
              <a:grpSpLocks/>
            </p:cNvGrpSpPr>
            <p:nvPr/>
          </p:nvGrpSpPr>
          <p:grpSpPr bwMode="auto">
            <a:xfrm>
              <a:off x="460" y="2451"/>
              <a:ext cx="1325" cy="688"/>
              <a:chOff x="691" y="2390"/>
              <a:chExt cx="1325" cy="688"/>
            </a:xfrm>
          </p:grpSpPr>
          <p:pic>
            <p:nvPicPr>
              <p:cNvPr id="42010" name="Picture 8" descr="OrgOv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 y="2390"/>
                <a:ext cx="132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1" name="Text Box 9"/>
              <p:cNvSpPr txBox="1">
                <a:spLocks noChangeArrowheads="1"/>
              </p:cNvSpPr>
              <p:nvPr/>
            </p:nvSpPr>
            <p:spPr bwMode="auto">
              <a:xfrm>
                <a:off x="862" y="2506"/>
                <a:ext cx="86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Task</a:t>
                </a:r>
              </a:p>
            </p:txBody>
          </p:sp>
        </p:grpSp>
        <p:grpSp>
          <p:nvGrpSpPr>
            <p:cNvPr id="41992" name="Group 10"/>
            <p:cNvGrpSpPr>
              <a:grpSpLocks/>
            </p:cNvGrpSpPr>
            <p:nvPr/>
          </p:nvGrpSpPr>
          <p:grpSpPr bwMode="auto">
            <a:xfrm>
              <a:off x="4032" y="2448"/>
              <a:ext cx="1325" cy="688"/>
              <a:chOff x="691" y="2390"/>
              <a:chExt cx="1325" cy="688"/>
            </a:xfrm>
          </p:grpSpPr>
          <p:pic>
            <p:nvPicPr>
              <p:cNvPr id="42008" name="Picture 11" descr="OrgOv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 y="2390"/>
                <a:ext cx="132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9" name="Text Box 12"/>
              <p:cNvSpPr txBox="1">
                <a:spLocks noChangeArrowheads="1"/>
              </p:cNvSpPr>
              <p:nvPr/>
            </p:nvSpPr>
            <p:spPr bwMode="auto">
              <a:xfrm>
                <a:off x="862" y="2506"/>
                <a:ext cx="86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Task</a:t>
                </a:r>
              </a:p>
            </p:txBody>
          </p:sp>
        </p:grpSp>
        <p:grpSp>
          <p:nvGrpSpPr>
            <p:cNvPr id="41993" name="Group 13"/>
            <p:cNvGrpSpPr>
              <a:grpSpLocks/>
            </p:cNvGrpSpPr>
            <p:nvPr/>
          </p:nvGrpSpPr>
          <p:grpSpPr bwMode="auto">
            <a:xfrm>
              <a:off x="2880" y="2448"/>
              <a:ext cx="1325" cy="688"/>
              <a:chOff x="691" y="2390"/>
              <a:chExt cx="1325" cy="688"/>
            </a:xfrm>
          </p:grpSpPr>
          <p:pic>
            <p:nvPicPr>
              <p:cNvPr id="42006" name="Picture 14" descr="OrgOv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 y="2390"/>
                <a:ext cx="132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7" name="Text Box 15"/>
              <p:cNvSpPr txBox="1">
                <a:spLocks noChangeArrowheads="1"/>
              </p:cNvSpPr>
              <p:nvPr/>
            </p:nvSpPr>
            <p:spPr bwMode="auto">
              <a:xfrm>
                <a:off x="862" y="2506"/>
                <a:ext cx="86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Task</a:t>
                </a:r>
              </a:p>
            </p:txBody>
          </p:sp>
        </p:grpSp>
        <p:pic>
          <p:nvPicPr>
            <p:cNvPr id="41994" name="Picture 16"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4294" flipH="1">
              <a:off x="3619" y="2160"/>
              <a:ext cx="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7"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4294">
              <a:off x="4476" y="2161"/>
              <a:ext cx="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8"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4294" flipH="1">
              <a:off x="1084" y="2142"/>
              <a:ext cx="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9"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4294">
              <a:off x="1941" y="2143"/>
              <a:ext cx="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20" descr="BluBo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 y="1735"/>
              <a:ext cx="167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21" descr="BluBox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3" y="1757"/>
              <a:ext cx="167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Text Box 22"/>
            <p:cNvSpPr txBox="1">
              <a:spLocks noChangeArrowheads="1"/>
            </p:cNvSpPr>
            <p:nvPr/>
          </p:nvSpPr>
          <p:spPr bwMode="auto">
            <a:xfrm>
              <a:off x="921" y="1872"/>
              <a:ext cx="13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Duty</a:t>
              </a:r>
            </a:p>
          </p:txBody>
        </p:sp>
        <p:sp>
          <p:nvSpPr>
            <p:cNvPr id="42001" name="Text Box 23"/>
            <p:cNvSpPr txBox="1">
              <a:spLocks noChangeArrowheads="1"/>
            </p:cNvSpPr>
            <p:nvPr/>
          </p:nvSpPr>
          <p:spPr bwMode="auto">
            <a:xfrm>
              <a:off x="3399" y="1872"/>
              <a:ext cx="13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Duty</a:t>
              </a:r>
            </a:p>
          </p:txBody>
        </p:sp>
        <p:pic>
          <p:nvPicPr>
            <p:cNvPr id="42002" name="Picture 24"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4294" flipH="1">
              <a:off x="2016" y="1423"/>
              <a:ext cx="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25"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4294">
              <a:off x="3497" y="1424"/>
              <a:ext cx="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4" name="Picture 26" descr="GrnBox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3" y="1066"/>
              <a:ext cx="2419"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5" name="Text Box 27"/>
            <p:cNvSpPr txBox="1">
              <a:spLocks noChangeArrowheads="1"/>
            </p:cNvSpPr>
            <p:nvPr/>
          </p:nvSpPr>
          <p:spPr bwMode="auto">
            <a:xfrm>
              <a:off x="1785" y="1135"/>
              <a:ext cx="19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Responsibility</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65987"/>
                                        </p:tgtEl>
                                        <p:attrNameLst>
                                          <p:attrName>style.visibility</p:attrName>
                                        </p:attrNameLst>
                                      </p:cBhvr>
                                      <p:to>
                                        <p:strVal val="visible"/>
                                      </p:to>
                                    </p:set>
                                    <p:animEffect transition="in" filter="wipe(up)">
                                      <p:cBhvr>
                                        <p:cTn id="7" dur="1000"/>
                                        <p:tgtEl>
                                          <p:spTgt spid="1065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C024D9DB-4ED0-403D-83B4-14B471EEDD04}" type="slidenum">
              <a:rPr lang="en-US" sz="900" smtClean="0"/>
              <a:pPr eaLnBrk="1" hangingPunct="1"/>
              <a:t>3</a:t>
            </a:fld>
            <a:endParaRPr lang="en-US" sz="900" smtClean="0"/>
          </a:p>
        </p:txBody>
      </p:sp>
      <p:sp>
        <p:nvSpPr>
          <p:cNvPr id="1094658" name="Rectangle 2"/>
          <p:cNvSpPr>
            <a:spLocks noGrp="1" noChangeArrowheads="1"/>
          </p:cNvSpPr>
          <p:nvPr>
            <p:ph type="title"/>
          </p:nvPr>
        </p:nvSpPr>
        <p:spPr/>
        <p:txBody>
          <a:bodyPr/>
          <a:lstStyle/>
          <a:p>
            <a:pPr eaLnBrk="1" hangingPunct="1">
              <a:defRPr/>
            </a:pPr>
            <a:r>
              <a:rPr lang="en-US" smtClean="0"/>
              <a:t>Business Contribution of Diverse Workers</a:t>
            </a:r>
          </a:p>
        </p:txBody>
      </p:sp>
      <p:sp>
        <p:nvSpPr>
          <p:cNvPr id="1094659" name="Rectangle 3"/>
          <p:cNvSpPr>
            <a:spLocks noGrp="1" noChangeArrowheads="1"/>
          </p:cNvSpPr>
          <p:nvPr>
            <p:ph type="body" idx="1"/>
          </p:nvPr>
        </p:nvSpPr>
        <p:spPr/>
        <p:txBody>
          <a:bodyPr/>
          <a:lstStyle/>
          <a:p>
            <a:pPr eaLnBrk="1" hangingPunct="1">
              <a:spcBef>
                <a:spcPct val="35000"/>
              </a:spcBef>
              <a:defRPr/>
            </a:pPr>
            <a:r>
              <a:rPr lang="en-US" smtClean="0"/>
              <a:t>“Business Case” for Diversity:</a:t>
            </a:r>
          </a:p>
          <a:p>
            <a:pPr lvl="1" eaLnBrk="1" hangingPunct="1">
              <a:spcBef>
                <a:spcPct val="35000"/>
              </a:spcBef>
              <a:defRPr/>
            </a:pPr>
            <a:r>
              <a:rPr lang="en-US" smtClean="0"/>
              <a:t>Allows new talent and ideas from employees of different backgrounds, which can enhance organizational performance.</a:t>
            </a:r>
          </a:p>
          <a:p>
            <a:pPr lvl="1" eaLnBrk="1" hangingPunct="1">
              <a:spcBef>
                <a:spcPct val="35000"/>
              </a:spcBef>
              <a:defRPr/>
            </a:pPr>
            <a:r>
              <a:rPr lang="en-US" smtClean="0"/>
              <a:t>Helps recruiting and retention because protected-class individuals often prefer to work in organizations with coworkers of various demographics.</a:t>
            </a:r>
          </a:p>
          <a:p>
            <a:pPr lvl="1" eaLnBrk="1" hangingPunct="1">
              <a:spcBef>
                <a:spcPct val="35000"/>
              </a:spcBef>
              <a:defRPr/>
            </a:pPr>
            <a:r>
              <a:rPr lang="en-US" smtClean="0"/>
              <a:t>Allows for an increase of market share because customers can be attracted to purchase products and services with varied demographic marketing activities.</a:t>
            </a:r>
          </a:p>
          <a:p>
            <a:pPr lvl="1" eaLnBrk="1" hangingPunct="1">
              <a:spcBef>
                <a:spcPct val="35000"/>
              </a:spcBef>
              <a:defRPr/>
            </a:pPr>
            <a:r>
              <a:rPr lang="en-US" smtClean="0"/>
              <a:t>Can lead to lower costs because there may be fewer discrimination lawsuits.</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FF34AA23-7358-4C74-A0DF-E9AB60CA7D32}" type="slidenum">
              <a:rPr lang="en-US" sz="900" smtClean="0"/>
              <a:pPr eaLnBrk="1" hangingPunct="1"/>
              <a:t>30</a:t>
            </a:fld>
            <a:endParaRPr lang="en-US" sz="900" smtClean="0"/>
          </a:p>
        </p:txBody>
      </p:sp>
      <p:sp>
        <p:nvSpPr>
          <p:cNvPr id="1068034" name="Rectangle 2"/>
          <p:cNvSpPr>
            <a:spLocks noGrp="1" noChangeArrowheads="1"/>
          </p:cNvSpPr>
          <p:nvPr>
            <p:ph type="title"/>
          </p:nvPr>
        </p:nvSpPr>
        <p:spPr/>
        <p:txBody>
          <a:bodyPr/>
          <a:lstStyle/>
          <a:p>
            <a:pPr eaLnBrk="1" hangingPunct="1">
              <a:defRPr/>
            </a:pPr>
            <a:r>
              <a:rPr lang="en-US" smtClean="0"/>
              <a:t>Competency-Based Job Analysis</a:t>
            </a:r>
          </a:p>
        </p:txBody>
      </p:sp>
      <p:sp>
        <p:nvSpPr>
          <p:cNvPr id="1068035" name="Rectangle 3"/>
          <p:cNvSpPr>
            <a:spLocks noGrp="1" noChangeArrowheads="1"/>
          </p:cNvSpPr>
          <p:nvPr>
            <p:ph type="body" idx="1"/>
          </p:nvPr>
        </p:nvSpPr>
        <p:spPr/>
        <p:txBody>
          <a:bodyPr/>
          <a:lstStyle/>
          <a:p>
            <a:pPr eaLnBrk="1" hangingPunct="1">
              <a:defRPr/>
            </a:pPr>
            <a:r>
              <a:rPr lang="en-US" smtClean="0"/>
              <a:t>Competencies</a:t>
            </a:r>
          </a:p>
          <a:p>
            <a:pPr lvl="1" eaLnBrk="1" hangingPunct="1">
              <a:defRPr/>
            </a:pPr>
            <a:r>
              <a:rPr lang="en-US" smtClean="0"/>
              <a:t>Individual capabilities that can be linked to enhanced performance by individuals or teams.</a:t>
            </a:r>
          </a:p>
          <a:p>
            <a:pPr lvl="2" eaLnBrk="1" hangingPunct="1">
              <a:defRPr/>
            </a:pPr>
            <a:r>
              <a:rPr lang="en-US" smtClean="0"/>
              <a:t>Technical competencies </a:t>
            </a:r>
          </a:p>
          <a:p>
            <a:pPr lvl="2" eaLnBrk="1" hangingPunct="1">
              <a:defRPr/>
            </a:pPr>
            <a:r>
              <a:rPr lang="en-US" smtClean="0"/>
              <a:t>Behavioral competencies</a:t>
            </a:r>
          </a:p>
          <a:p>
            <a:pPr eaLnBrk="1" hangingPunct="1">
              <a:defRPr/>
            </a:pPr>
            <a:r>
              <a:rPr lang="en-US" smtClean="0"/>
              <a:t>Reasons for using a competency approach:</a:t>
            </a:r>
          </a:p>
          <a:p>
            <a:pPr lvl="1" eaLnBrk="1" hangingPunct="1">
              <a:defRPr/>
            </a:pPr>
            <a:r>
              <a:rPr lang="en-US" smtClean="0"/>
              <a:t>To articulate valued behaviors within the organization</a:t>
            </a:r>
          </a:p>
          <a:p>
            <a:pPr lvl="1" eaLnBrk="1" hangingPunct="1">
              <a:defRPr/>
            </a:pPr>
            <a:r>
              <a:rPr lang="en-US" smtClean="0"/>
              <a:t>To raise competency levels throughout the organization</a:t>
            </a:r>
          </a:p>
          <a:p>
            <a:pPr lvl="1" eaLnBrk="1" hangingPunct="1">
              <a:defRPr/>
            </a:pPr>
            <a:r>
              <a:rPr lang="en-US" smtClean="0"/>
              <a:t>To emphasize people’s capabilities for enhancing the competitive advantage of the organization</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C4C45644-87F7-4741-86A7-F4567C218432}" type="slidenum">
              <a:rPr lang="en-US" sz="900" smtClean="0"/>
              <a:pPr eaLnBrk="1" hangingPunct="1"/>
              <a:t>31</a:t>
            </a:fld>
            <a:endParaRPr lang="en-US" sz="900" smtClean="0"/>
          </a:p>
        </p:txBody>
      </p:sp>
      <p:sp>
        <p:nvSpPr>
          <p:cNvPr id="44036" name="Line 2"/>
          <p:cNvSpPr>
            <a:spLocks noChangeShapeType="1"/>
          </p:cNvSpPr>
          <p:nvPr/>
        </p:nvSpPr>
        <p:spPr bwMode="auto">
          <a:xfrm>
            <a:off x="427038" y="1417638"/>
            <a:ext cx="191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037"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4–9</a:t>
            </a:r>
          </a:p>
        </p:txBody>
      </p:sp>
      <p:sp>
        <p:nvSpPr>
          <p:cNvPr id="44038" name="Text Box 4"/>
          <p:cNvSpPr txBox="1">
            <a:spLocks noChangeArrowheads="1"/>
          </p:cNvSpPr>
          <p:nvPr/>
        </p:nvSpPr>
        <p:spPr bwMode="auto">
          <a:xfrm>
            <a:off x="365125" y="806450"/>
            <a:ext cx="21034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Stages in the Job Analysis Process</a:t>
            </a:r>
          </a:p>
        </p:txBody>
      </p:sp>
      <p:pic>
        <p:nvPicPr>
          <p:cNvPr id="1022981" name="Picture 5" descr="04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638" y="136525"/>
            <a:ext cx="531653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22981"/>
                                        </p:tgtEl>
                                        <p:attrNameLst>
                                          <p:attrName>style.visibility</p:attrName>
                                        </p:attrNameLst>
                                      </p:cBhvr>
                                      <p:to>
                                        <p:strVal val="visible"/>
                                      </p:to>
                                    </p:set>
                                    <p:animEffect transition="in" filter="wipe(up)">
                                      <p:cBhvr>
                                        <p:cTn id="7" dur="2000"/>
                                        <p:tgtEl>
                                          <p:spTgt spid="102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317E6F54-19BF-4A2C-86C6-3EE6D9DF23EE}" type="slidenum">
              <a:rPr lang="en-US" sz="900" smtClean="0"/>
              <a:pPr eaLnBrk="1" hangingPunct="1"/>
              <a:t>32</a:t>
            </a:fld>
            <a:endParaRPr lang="en-US" sz="900" smtClean="0"/>
          </a:p>
        </p:txBody>
      </p:sp>
      <p:sp>
        <p:nvSpPr>
          <p:cNvPr id="1074178" name="Rectangle 2"/>
          <p:cNvSpPr>
            <a:spLocks noGrp="1" noChangeArrowheads="1"/>
          </p:cNvSpPr>
          <p:nvPr>
            <p:ph type="title"/>
          </p:nvPr>
        </p:nvSpPr>
        <p:spPr/>
        <p:txBody>
          <a:bodyPr/>
          <a:lstStyle/>
          <a:p>
            <a:pPr eaLnBrk="1" hangingPunct="1">
              <a:defRPr/>
            </a:pPr>
            <a:r>
              <a:rPr lang="en-US" smtClean="0"/>
              <a:t>Job Analysis Methods</a:t>
            </a:r>
          </a:p>
        </p:txBody>
      </p:sp>
      <p:grpSp>
        <p:nvGrpSpPr>
          <p:cNvPr id="1074179" name="Group 3"/>
          <p:cNvGrpSpPr>
            <a:grpSpLocks/>
          </p:cNvGrpSpPr>
          <p:nvPr/>
        </p:nvGrpSpPr>
        <p:grpSpPr bwMode="auto">
          <a:xfrm>
            <a:off x="1646238" y="960438"/>
            <a:ext cx="6216650" cy="5335587"/>
            <a:chOff x="1038" y="700"/>
            <a:chExt cx="3916" cy="3361"/>
          </a:xfrm>
        </p:grpSpPr>
        <p:pic>
          <p:nvPicPr>
            <p:cNvPr id="45062" name="Picture 4" descr="01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 y="700"/>
              <a:ext cx="3916" cy="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5"/>
            <p:cNvSpPr txBox="1">
              <a:spLocks noChangeArrowheads="1"/>
            </p:cNvSpPr>
            <p:nvPr/>
          </p:nvSpPr>
          <p:spPr bwMode="auto">
            <a:xfrm>
              <a:off x="2516" y="1966"/>
              <a:ext cx="90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Job </a:t>
              </a:r>
              <a:br>
                <a:rPr lang="en-US" sz="1800" b="1">
                  <a:latin typeface="Trebuchet MS" pitchFamily="34" charset="0"/>
                </a:rPr>
              </a:br>
              <a:r>
                <a:rPr lang="en-US" sz="1800" b="1">
                  <a:latin typeface="Trebuchet MS" pitchFamily="34" charset="0"/>
                </a:rPr>
                <a:t>Analysis Methods </a:t>
              </a:r>
            </a:p>
          </p:txBody>
        </p:sp>
        <p:sp>
          <p:nvSpPr>
            <p:cNvPr id="45064" name="Text Box 6"/>
            <p:cNvSpPr txBox="1">
              <a:spLocks noChangeArrowheads="1"/>
            </p:cNvSpPr>
            <p:nvPr/>
          </p:nvSpPr>
          <p:spPr bwMode="auto">
            <a:xfrm>
              <a:off x="1210" y="961"/>
              <a:ext cx="1500"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Observation</a:t>
              </a:r>
              <a:r>
                <a:rPr lang="en-US" sz="1600" b="1">
                  <a:latin typeface="Trebuchet MS" pitchFamily="34" charset="0"/>
                </a:rPr>
                <a:t/>
              </a:r>
              <a:br>
                <a:rPr lang="en-US" sz="1600" b="1">
                  <a:latin typeface="Trebuchet MS" pitchFamily="34" charset="0"/>
                </a:rPr>
              </a:br>
              <a:r>
                <a:rPr lang="en-US" sz="1400" b="1">
                  <a:latin typeface="Trebuchet MS" pitchFamily="34" charset="0"/>
                </a:rPr>
                <a:t>Work Sampling</a:t>
              </a:r>
              <a:br>
                <a:rPr lang="en-US" sz="1400" b="1">
                  <a:latin typeface="Trebuchet MS" pitchFamily="34" charset="0"/>
                </a:rPr>
              </a:br>
              <a:r>
                <a:rPr lang="en-US" sz="1400" b="1">
                  <a:latin typeface="Trebuchet MS" pitchFamily="34" charset="0"/>
                </a:rPr>
                <a:t>Employee Diary/Log</a:t>
              </a:r>
            </a:p>
          </p:txBody>
        </p:sp>
        <p:sp>
          <p:nvSpPr>
            <p:cNvPr id="45065" name="Text Box 7"/>
            <p:cNvSpPr txBox="1">
              <a:spLocks noChangeArrowheads="1"/>
            </p:cNvSpPr>
            <p:nvPr/>
          </p:nvSpPr>
          <p:spPr bwMode="auto">
            <a:xfrm>
              <a:off x="3168" y="951"/>
              <a:ext cx="1460"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Interviewing</a:t>
              </a:r>
              <a:r>
                <a:rPr lang="en-US" sz="1600" b="1">
                  <a:latin typeface="Trebuchet MS" pitchFamily="34" charset="0"/>
                </a:rPr>
                <a:t/>
              </a:r>
              <a:br>
                <a:rPr lang="en-US" sz="1600" b="1">
                  <a:latin typeface="Trebuchet MS" pitchFamily="34" charset="0"/>
                </a:rPr>
              </a:br>
              <a:r>
                <a:rPr lang="en-US" sz="1600" b="1">
                  <a:latin typeface="Trebuchet MS" pitchFamily="34" charset="0"/>
                </a:rPr>
                <a:t> </a:t>
              </a:r>
              <a:r>
                <a:rPr lang="en-US" sz="1400" b="1">
                  <a:latin typeface="Trebuchet MS" pitchFamily="34" charset="0"/>
                </a:rPr>
                <a:t>Standardized Interviews</a:t>
              </a:r>
              <a:br>
                <a:rPr lang="en-US" sz="1400" b="1">
                  <a:latin typeface="Trebuchet MS" pitchFamily="34" charset="0"/>
                </a:rPr>
              </a:br>
              <a:r>
                <a:rPr lang="en-US" sz="1400" b="1">
                  <a:latin typeface="Trebuchet MS" pitchFamily="34" charset="0"/>
                </a:rPr>
                <a:t>Panel Interviews</a:t>
              </a:r>
            </a:p>
          </p:txBody>
        </p:sp>
        <p:sp>
          <p:nvSpPr>
            <p:cNvPr id="45066" name="Text Box 8"/>
            <p:cNvSpPr txBox="1">
              <a:spLocks noChangeArrowheads="1"/>
            </p:cNvSpPr>
            <p:nvPr/>
          </p:nvSpPr>
          <p:spPr bwMode="auto">
            <a:xfrm>
              <a:off x="3186" y="3192"/>
              <a:ext cx="14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Computerized Systems</a:t>
              </a:r>
            </a:p>
          </p:txBody>
        </p:sp>
        <p:sp>
          <p:nvSpPr>
            <p:cNvPr id="45067" name="Text Box 9"/>
            <p:cNvSpPr txBox="1">
              <a:spLocks noChangeArrowheads="1"/>
            </p:cNvSpPr>
            <p:nvPr/>
          </p:nvSpPr>
          <p:spPr bwMode="auto">
            <a:xfrm>
              <a:off x="1231" y="3213"/>
              <a:ext cx="149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Questionnaires</a:t>
              </a:r>
              <a:br>
                <a:rPr lang="en-US" sz="1800" b="1">
                  <a:latin typeface="Trebuchet MS" pitchFamily="34" charset="0"/>
                </a:rPr>
              </a:br>
              <a:r>
                <a:rPr lang="en-US" sz="1400" b="1">
                  <a:latin typeface="Trebuchet MS" pitchFamily="34" charset="0"/>
                </a:rPr>
                <a:t>PAQ, MPDQ</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74179"/>
                                        </p:tgtEl>
                                        <p:attrNameLst>
                                          <p:attrName>style.visibility</p:attrName>
                                        </p:attrNameLst>
                                      </p:cBhvr>
                                      <p:to>
                                        <p:strVal val="visible"/>
                                      </p:to>
                                    </p:set>
                                    <p:animEffect transition="in" filter="box(in)">
                                      <p:cBhvr>
                                        <p:cTn id="7" dur="1000"/>
                                        <p:tgtEl>
                                          <p:spTgt spid="1074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B7D15294-5087-4A69-B433-776ED33EA51D}" type="slidenum">
              <a:rPr lang="en-US" sz="900" smtClean="0"/>
              <a:pPr eaLnBrk="1" hangingPunct="1"/>
              <a:t>33</a:t>
            </a:fld>
            <a:endParaRPr lang="en-US" sz="900" smtClean="0"/>
          </a:p>
        </p:txBody>
      </p:sp>
      <p:sp>
        <p:nvSpPr>
          <p:cNvPr id="995330" name="Rectangle 2"/>
          <p:cNvSpPr>
            <a:spLocks noGrp="1" noChangeArrowheads="1"/>
          </p:cNvSpPr>
          <p:nvPr>
            <p:ph type="title"/>
          </p:nvPr>
        </p:nvSpPr>
        <p:spPr/>
        <p:txBody>
          <a:bodyPr/>
          <a:lstStyle/>
          <a:p>
            <a:pPr eaLnBrk="1" hangingPunct="1">
              <a:defRPr/>
            </a:pPr>
            <a:r>
              <a:rPr lang="en-US" smtClean="0"/>
              <a:t>Criteria for Choice of Job Analysis Methods</a:t>
            </a:r>
          </a:p>
        </p:txBody>
      </p:sp>
      <p:sp>
        <p:nvSpPr>
          <p:cNvPr id="995331" name="Rectangle 3"/>
          <p:cNvSpPr>
            <a:spLocks noGrp="1" noChangeArrowheads="1"/>
          </p:cNvSpPr>
          <p:nvPr>
            <p:ph type="body" idx="1"/>
          </p:nvPr>
        </p:nvSpPr>
        <p:spPr/>
        <p:txBody>
          <a:bodyPr/>
          <a:lstStyle/>
          <a:p>
            <a:pPr eaLnBrk="1" hangingPunct="1">
              <a:defRPr/>
            </a:pPr>
            <a:r>
              <a:rPr lang="en-US" smtClean="0"/>
              <a:t>Degree of </a:t>
            </a:r>
            <a:r>
              <a:rPr lang="en-US" b="1" smtClean="0"/>
              <a:t>suitability/versatility</a:t>
            </a:r>
            <a:r>
              <a:rPr lang="en-US" smtClean="0"/>
              <a:t> for use across different jobs.</a:t>
            </a:r>
          </a:p>
          <a:p>
            <a:pPr eaLnBrk="1" hangingPunct="1">
              <a:defRPr/>
            </a:pPr>
            <a:r>
              <a:rPr lang="en-US" smtClean="0"/>
              <a:t>Degree of </a:t>
            </a:r>
            <a:r>
              <a:rPr lang="en-US" b="1" smtClean="0"/>
              <a:t>standardization</a:t>
            </a:r>
            <a:r>
              <a:rPr lang="en-US" smtClean="0"/>
              <a:t> in the process and in the reporting of results.</a:t>
            </a:r>
            <a:endParaRPr lang="en-US" b="1" smtClean="0"/>
          </a:p>
          <a:p>
            <a:pPr eaLnBrk="1" hangingPunct="1">
              <a:defRPr/>
            </a:pPr>
            <a:r>
              <a:rPr lang="en-US" b="1" smtClean="0"/>
              <a:t>Acceptability</a:t>
            </a:r>
            <a:r>
              <a:rPr lang="en-US" smtClean="0"/>
              <a:t> of process and results to those who will serve as sources and/or users.</a:t>
            </a:r>
          </a:p>
          <a:p>
            <a:pPr eaLnBrk="1" hangingPunct="1">
              <a:defRPr/>
            </a:pPr>
            <a:r>
              <a:rPr lang="en-US" smtClean="0"/>
              <a:t>Degree to which method is </a:t>
            </a:r>
            <a:r>
              <a:rPr lang="en-US" b="1" smtClean="0"/>
              <a:t>operationa</a:t>
            </a:r>
            <a:r>
              <a:rPr lang="en-US" smtClean="0"/>
              <a:t>l and may be used off-the-shelf </a:t>
            </a:r>
            <a:r>
              <a:rPr lang="en-US" b="1" smtClean="0"/>
              <a:t>without modification</a:t>
            </a:r>
            <a:r>
              <a:rPr lang="en-US" smtClean="0"/>
              <a:t>, as opposed to a method requiring tailor-made development and application.</a:t>
            </a:r>
          </a:p>
          <a:p>
            <a:pPr eaLnBrk="1" hangingPunct="1">
              <a:buFontTx/>
              <a:buNone/>
              <a:defRPr/>
            </a:pPr>
            <a:endParaRPr lang="en-US" smtClean="0"/>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5D3C6180-0F73-4FA7-94ED-5B6958CA7BAB}" type="slidenum">
              <a:rPr lang="en-US" sz="900" smtClean="0"/>
              <a:pPr eaLnBrk="1" hangingPunct="1"/>
              <a:t>34</a:t>
            </a:fld>
            <a:endParaRPr lang="en-US" sz="900" smtClean="0"/>
          </a:p>
        </p:txBody>
      </p:sp>
      <p:sp>
        <p:nvSpPr>
          <p:cNvPr id="997378" name="Rectangle 2"/>
          <p:cNvSpPr>
            <a:spLocks noGrp="1" noChangeArrowheads="1"/>
          </p:cNvSpPr>
          <p:nvPr>
            <p:ph type="title"/>
          </p:nvPr>
        </p:nvSpPr>
        <p:spPr/>
        <p:txBody>
          <a:bodyPr/>
          <a:lstStyle/>
          <a:p>
            <a:pPr eaLnBrk="1" hangingPunct="1">
              <a:defRPr/>
            </a:pPr>
            <a:r>
              <a:rPr lang="en-US" smtClean="0"/>
              <a:t>Criteria for Choice of Job Analysis Methods</a:t>
            </a:r>
          </a:p>
        </p:txBody>
      </p:sp>
      <p:sp>
        <p:nvSpPr>
          <p:cNvPr id="997379" name="Rectangle 3"/>
          <p:cNvSpPr>
            <a:spLocks noGrp="1" noChangeArrowheads="1"/>
          </p:cNvSpPr>
          <p:nvPr>
            <p:ph type="body" idx="1"/>
          </p:nvPr>
        </p:nvSpPr>
        <p:spPr/>
        <p:txBody>
          <a:bodyPr/>
          <a:lstStyle/>
          <a:p>
            <a:pPr eaLnBrk="1" hangingPunct="1">
              <a:defRPr/>
            </a:pPr>
            <a:r>
              <a:rPr lang="en-US" smtClean="0"/>
              <a:t>Amount of </a:t>
            </a:r>
            <a:r>
              <a:rPr lang="en-US" b="1" smtClean="0"/>
              <a:t>training</a:t>
            </a:r>
            <a:r>
              <a:rPr lang="en-US" smtClean="0"/>
              <a:t> required for sources and users of job information.</a:t>
            </a:r>
            <a:endParaRPr lang="en-US" b="1" smtClean="0"/>
          </a:p>
          <a:p>
            <a:pPr eaLnBrk="1" hangingPunct="1">
              <a:defRPr/>
            </a:pPr>
            <a:r>
              <a:rPr lang="en-US" b="1" smtClean="0"/>
              <a:t>Costs</a:t>
            </a:r>
            <a:r>
              <a:rPr lang="en-US" smtClean="0"/>
              <a:t> of the job analysis, both in terms of direct administrative costs and opportunity costs of time involvement by people.</a:t>
            </a:r>
            <a:endParaRPr lang="en-US" b="1" smtClean="0"/>
          </a:p>
          <a:p>
            <a:pPr eaLnBrk="1" hangingPunct="1">
              <a:defRPr/>
            </a:pPr>
            <a:r>
              <a:rPr lang="en-US" b="1" smtClean="0"/>
              <a:t>Quality </a:t>
            </a:r>
            <a:r>
              <a:rPr lang="en-US" smtClean="0"/>
              <a:t>of resultant information in terms or reliability and content validity.</a:t>
            </a:r>
            <a:endParaRPr lang="en-US" b="1" smtClean="0"/>
          </a:p>
          <a:p>
            <a:pPr eaLnBrk="1" hangingPunct="1">
              <a:defRPr/>
            </a:pPr>
            <a:r>
              <a:rPr lang="en-US" b="1" smtClean="0"/>
              <a:t>Usability</a:t>
            </a:r>
            <a:r>
              <a:rPr lang="en-US" smtClean="0"/>
              <a:t> of results in recruitment, selection, and employment activities.</a:t>
            </a:r>
          </a:p>
          <a:p>
            <a:pPr eaLnBrk="1" hangingPunct="1">
              <a:buFontTx/>
              <a:buNone/>
              <a:defRPr/>
            </a:pPr>
            <a:endParaRPr lang="en-US" smtClean="0"/>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2A4B1804-BCE1-46E0-BD7D-1F4F584A9C71}" type="slidenum">
              <a:rPr lang="en-US" sz="900" smtClean="0"/>
              <a:pPr eaLnBrk="1" hangingPunct="1"/>
              <a:t>35</a:t>
            </a:fld>
            <a:endParaRPr lang="en-US" sz="900" smtClean="0"/>
          </a:p>
        </p:txBody>
      </p:sp>
      <p:sp>
        <p:nvSpPr>
          <p:cNvPr id="48132"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33"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4–10</a:t>
            </a:r>
          </a:p>
        </p:txBody>
      </p:sp>
      <p:sp>
        <p:nvSpPr>
          <p:cNvPr id="48134"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Typical Areas Covered in a Job Analysis Questionnaire</a:t>
            </a:r>
          </a:p>
        </p:txBody>
      </p:sp>
      <p:pic>
        <p:nvPicPr>
          <p:cNvPr id="1025029" name="Picture 5" descr="0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271588"/>
            <a:ext cx="83185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25029"/>
                                        </p:tgtEl>
                                        <p:attrNameLst>
                                          <p:attrName>style.visibility</p:attrName>
                                        </p:attrNameLst>
                                      </p:cBhvr>
                                      <p:to>
                                        <p:strVal val="visible"/>
                                      </p:to>
                                    </p:set>
                                    <p:animEffect transition="in" filter="wipe(up)">
                                      <p:cBhvr>
                                        <p:cTn id="7" dur="2000"/>
                                        <p:tgtEl>
                                          <p:spTgt spid="1025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0645491A-1D7E-4667-A160-6FA15D5B0059}" type="slidenum">
              <a:rPr lang="en-US" sz="900" smtClean="0"/>
              <a:pPr eaLnBrk="1" hangingPunct="1"/>
              <a:t>36</a:t>
            </a:fld>
            <a:endParaRPr lang="en-US" sz="900" smtClean="0"/>
          </a:p>
        </p:txBody>
      </p:sp>
      <p:sp>
        <p:nvSpPr>
          <p:cNvPr id="999426" name="Rectangle 2"/>
          <p:cNvSpPr>
            <a:spLocks noGrp="1" noChangeArrowheads="1"/>
          </p:cNvSpPr>
          <p:nvPr>
            <p:ph type="title"/>
          </p:nvPr>
        </p:nvSpPr>
        <p:spPr/>
        <p:txBody>
          <a:bodyPr/>
          <a:lstStyle/>
          <a:p>
            <a:pPr eaLnBrk="1" hangingPunct="1">
              <a:defRPr/>
            </a:pPr>
            <a:r>
              <a:rPr lang="en-US" smtClean="0"/>
              <a:t>Identifying Job Functions</a:t>
            </a:r>
          </a:p>
        </p:txBody>
      </p:sp>
      <p:sp>
        <p:nvSpPr>
          <p:cNvPr id="999427" name="Rectangle 3"/>
          <p:cNvSpPr>
            <a:spLocks noGrp="1" noChangeArrowheads="1"/>
          </p:cNvSpPr>
          <p:nvPr>
            <p:ph type="body" idx="1"/>
          </p:nvPr>
        </p:nvSpPr>
        <p:spPr/>
        <p:txBody>
          <a:bodyPr/>
          <a:lstStyle/>
          <a:p>
            <a:pPr eaLnBrk="1" hangingPunct="1">
              <a:defRPr/>
            </a:pPr>
            <a:r>
              <a:rPr lang="en-US" smtClean="0"/>
              <a:t>A job function is:</a:t>
            </a:r>
          </a:p>
          <a:p>
            <a:pPr lvl="1" eaLnBrk="1" hangingPunct="1">
              <a:defRPr/>
            </a:pPr>
            <a:r>
              <a:rPr lang="en-US" smtClean="0"/>
              <a:t>Expressed in terms of work behaviors. </a:t>
            </a:r>
          </a:p>
          <a:p>
            <a:pPr lvl="1" eaLnBrk="1" hangingPunct="1">
              <a:defRPr/>
            </a:pPr>
            <a:r>
              <a:rPr lang="en-US" smtClean="0"/>
              <a:t>A description of the major activities that a worker performs to accomplish the objectives of the job.</a:t>
            </a:r>
          </a:p>
          <a:p>
            <a:pPr lvl="1" eaLnBrk="1" hangingPunct="1">
              <a:defRPr/>
            </a:pPr>
            <a:r>
              <a:rPr lang="en-US" smtClean="0"/>
              <a:t>A compilation of one or more detailed job tasks or steps required to perform the job. </a:t>
            </a:r>
          </a:p>
          <a:p>
            <a:pPr eaLnBrk="1" hangingPunct="1">
              <a:defRPr/>
            </a:pPr>
            <a:r>
              <a:rPr lang="en-US" smtClean="0"/>
              <a:t>A job function statement consists of:</a:t>
            </a:r>
          </a:p>
          <a:p>
            <a:pPr lvl="1" eaLnBrk="1" hangingPunct="1">
              <a:defRPr/>
            </a:pPr>
            <a:r>
              <a:rPr lang="en-US" b="1" smtClean="0"/>
              <a:t>WHAT</a:t>
            </a:r>
            <a:r>
              <a:rPr lang="en-US" smtClean="0"/>
              <a:t> is done (action verb)</a:t>
            </a:r>
          </a:p>
          <a:p>
            <a:pPr lvl="1" eaLnBrk="1" hangingPunct="1">
              <a:defRPr/>
            </a:pPr>
            <a:r>
              <a:rPr lang="en-US" smtClean="0"/>
              <a:t>To </a:t>
            </a:r>
            <a:r>
              <a:rPr lang="en-US" b="1" smtClean="0"/>
              <a:t>WHOM </a:t>
            </a:r>
            <a:r>
              <a:rPr lang="en-US" smtClean="0"/>
              <a:t>or</a:t>
            </a:r>
            <a:r>
              <a:rPr lang="en-US" b="1" smtClean="0"/>
              <a:t> WHAT</a:t>
            </a:r>
            <a:r>
              <a:rPr lang="en-US" smtClean="0"/>
              <a:t> (object of verb)</a:t>
            </a:r>
          </a:p>
          <a:p>
            <a:pPr lvl="1" eaLnBrk="1" hangingPunct="1">
              <a:defRPr/>
            </a:pPr>
            <a:r>
              <a:rPr lang="en-US" b="1" smtClean="0"/>
              <a:t>WHY</a:t>
            </a:r>
            <a:r>
              <a:rPr lang="en-US" smtClean="0"/>
              <a:t> (to produce what)</a:t>
            </a:r>
          </a:p>
          <a:p>
            <a:pPr lvl="1" eaLnBrk="1" hangingPunct="1">
              <a:defRPr/>
            </a:pPr>
            <a:r>
              <a:rPr lang="en-US" b="1" smtClean="0"/>
              <a:t>HOW</a:t>
            </a:r>
            <a:r>
              <a:rPr lang="en-US" smtClean="0"/>
              <a:t> (using what) </a:t>
            </a:r>
          </a:p>
          <a:p>
            <a:pPr eaLnBrk="1" hangingPunct="1">
              <a:defRPr/>
            </a:pPr>
            <a:endParaRPr lang="en-US" smtClean="0"/>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59D5C62E-A992-4A9E-A8D8-291FEDF02578}" type="slidenum">
              <a:rPr lang="en-US" sz="900" smtClean="0"/>
              <a:pPr eaLnBrk="1" hangingPunct="1"/>
              <a:t>37</a:t>
            </a:fld>
            <a:endParaRPr lang="en-US" sz="900" smtClean="0"/>
          </a:p>
        </p:txBody>
      </p:sp>
      <p:sp>
        <p:nvSpPr>
          <p:cNvPr id="1001474" name="Rectangle 2"/>
          <p:cNvSpPr>
            <a:spLocks noGrp="1" noChangeArrowheads="1"/>
          </p:cNvSpPr>
          <p:nvPr>
            <p:ph type="title"/>
          </p:nvPr>
        </p:nvSpPr>
        <p:spPr/>
        <p:txBody>
          <a:bodyPr/>
          <a:lstStyle/>
          <a:p>
            <a:pPr eaLnBrk="1" hangingPunct="1">
              <a:defRPr/>
            </a:pPr>
            <a:r>
              <a:rPr lang="en-US" smtClean="0"/>
              <a:t>Job Functions</a:t>
            </a:r>
          </a:p>
        </p:txBody>
      </p:sp>
      <p:sp>
        <p:nvSpPr>
          <p:cNvPr id="1001475" name="Rectangle 3"/>
          <p:cNvSpPr>
            <a:spLocks noGrp="1" noChangeArrowheads="1"/>
          </p:cNvSpPr>
          <p:nvPr>
            <p:ph type="body" idx="1"/>
          </p:nvPr>
        </p:nvSpPr>
        <p:spPr/>
        <p:txBody>
          <a:bodyPr/>
          <a:lstStyle/>
          <a:p>
            <a:pPr eaLnBrk="1" hangingPunct="1">
              <a:defRPr/>
            </a:pPr>
            <a:r>
              <a:rPr lang="en-US" smtClean="0"/>
              <a:t>Specific, not vague</a:t>
            </a:r>
          </a:p>
          <a:p>
            <a:pPr eaLnBrk="1" hangingPunct="1">
              <a:defRPr/>
            </a:pPr>
            <a:r>
              <a:rPr lang="en-US" smtClean="0"/>
              <a:t>Logical, easy to understand</a:t>
            </a:r>
          </a:p>
          <a:p>
            <a:pPr eaLnBrk="1" hangingPunct="1">
              <a:defRPr/>
            </a:pPr>
            <a:r>
              <a:rPr lang="en-US" smtClean="0"/>
              <a:t>Detailed, but not excessively so</a:t>
            </a:r>
          </a:p>
          <a:p>
            <a:pPr eaLnBrk="1" hangingPunct="1">
              <a:defRPr/>
            </a:pPr>
            <a:r>
              <a:rPr lang="en-US" smtClean="0"/>
              <a:t>Quantified whenever possible</a:t>
            </a:r>
          </a:p>
          <a:p>
            <a:pPr eaLnBrk="1" hangingPunct="1">
              <a:defRPr/>
            </a:pPr>
            <a:r>
              <a:rPr lang="en-US" smtClean="0"/>
              <a:t>Consistent</a:t>
            </a:r>
          </a:p>
          <a:p>
            <a:pPr eaLnBrk="1" hangingPunct="1">
              <a:defRPr/>
            </a:pPr>
            <a:r>
              <a:rPr lang="en-US" smtClean="0"/>
              <a:t>Accurate</a:t>
            </a:r>
          </a:p>
          <a:p>
            <a:pPr eaLnBrk="1" hangingPunct="1">
              <a:defRPr/>
            </a:pPr>
            <a:r>
              <a:rPr lang="en-US" smtClean="0"/>
              <a:t>Miscellaneous clause – “Performs other related duties as assigned by supervisor or manager.”</a:t>
            </a:r>
          </a:p>
          <a:p>
            <a:pPr eaLnBrk="1" hangingPunct="1">
              <a:defRPr/>
            </a:pPr>
            <a:endParaRPr lang="en-US" smtClean="0"/>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7617525B-DEB1-4C94-8D53-44EAA0D9CF32}" type="slidenum">
              <a:rPr lang="en-US" sz="900" smtClean="0"/>
              <a:pPr eaLnBrk="1" hangingPunct="1"/>
              <a:t>38</a:t>
            </a:fld>
            <a:endParaRPr lang="en-US" sz="900" smtClean="0"/>
          </a:p>
        </p:txBody>
      </p:sp>
      <p:sp>
        <p:nvSpPr>
          <p:cNvPr id="1003522" name="Rectangle 2"/>
          <p:cNvSpPr>
            <a:spLocks noGrp="1" noChangeArrowheads="1"/>
          </p:cNvSpPr>
          <p:nvPr>
            <p:ph type="title"/>
          </p:nvPr>
        </p:nvSpPr>
        <p:spPr/>
        <p:txBody>
          <a:bodyPr/>
          <a:lstStyle/>
          <a:p>
            <a:pPr eaLnBrk="1" hangingPunct="1">
              <a:defRPr/>
            </a:pPr>
            <a:r>
              <a:rPr lang="en-US" smtClean="0"/>
              <a:t>Example Job Function</a:t>
            </a:r>
          </a:p>
        </p:txBody>
      </p:sp>
      <p:sp>
        <p:nvSpPr>
          <p:cNvPr id="1003523" name="Rectangle 3"/>
          <p:cNvSpPr>
            <a:spLocks noGrp="1" noChangeArrowheads="1"/>
          </p:cNvSpPr>
          <p:nvPr>
            <p:ph type="body" idx="1"/>
          </p:nvPr>
        </p:nvSpPr>
        <p:spPr/>
        <p:txBody>
          <a:bodyPr/>
          <a:lstStyle/>
          <a:p>
            <a:pPr eaLnBrk="1" hangingPunct="1">
              <a:lnSpc>
                <a:spcPct val="90000"/>
              </a:lnSpc>
              <a:defRPr/>
            </a:pPr>
            <a:r>
              <a:rPr lang="en-US" smtClean="0"/>
              <a:t>Job functions for a safety manager</a:t>
            </a:r>
          </a:p>
          <a:p>
            <a:pPr lvl="1" eaLnBrk="1" hangingPunct="1">
              <a:lnSpc>
                <a:spcPct val="90000"/>
              </a:lnSpc>
              <a:defRPr/>
            </a:pPr>
            <a:endParaRPr lang="en-US" smtClean="0"/>
          </a:p>
          <a:p>
            <a:pPr lvl="1" eaLnBrk="1" hangingPunct="1">
              <a:lnSpc>
                <a:spcPct val="90000"/>
              </a:lnSpc>
              <a:defRPr/>
            </a:pPr>
            <a:r>
              <a:rPr lang="en-US" smtClean="0"/>
              <a:t>NOT:  Train all employees.  </a:t>
            </a:r>
          </a:p>
          <a:p>
            <a:pPr lvl="1" eaLnBrk="1" hangingPunct="1">
              <a:lnSpc>
                <a:spcPct val="90000"/>
              </a:lnSpc>
              <a:defRPr/>
            </a:pPr>
            <a:r>
              <a:rPr lang="en-US" smtClean="0"/>
              <a:t>INSTEAD:  Personally or through the use of loss control representatives or contract trainers, train all employees in safety according to regulations and the company’s IIPP, to reduce or prevent accidents, illnesses, or injuries. </a:t>
            </a:r>
          </a:p>
          <a:p>
            <a:pPr lvl="1" eaLnBrk="1" hangingPunct="1">
              <a:lnSpc>
                <a:spcPct val="90000"/>
              </a:lnSpc>
              <a:buFont typeface="Wingdings" pitchFamily="2" charset="2"/>
              <a:buNone/>
              <a:defRPr/>
            </a:pPr>
            <a:endParaRPr lang="en-US" smtClean="0"/>
          </a:p>
          <a:p>
            <a:pPr lvl="1" eaLnBrk="1" hangingPunct="1">
              <a:lnSpc>
                <a:spcPct val="90000"/>
              </a:lnSpc>
              <a:defRPr/>
            </a:pPr>
            <a:r>
              <a:rPr lang="en-US" smtClean="0"/>
              <a:t>NOT: Prepare reports. </a:t>
            </a:r>
          </a:p>
          <a:p>
            <a:pPr lvl="1" eaLnBrk="1" hangingPunct="1">
              <a:lnSpc>
                <a:spcPct val="90000"/>
              </a:lnSpc>
              <a:defRPr/>
            </a:pPr>
            <a:r>
              <a:rPr lang="en-US" smtClean="0"/>
              <a:t>INSTEAD:  Prepare all safety-related reports as required to meet specific deadlines, ensure compliance, and aid with analysis of accidents, illnesses, and injuries.</a:t>
            </a:r>
          </a:p>
          <a:p>
            <a:pPr eaLnBrk="1" hangingPunct="1">
              <a:lnSpc>
                <a:spcPct val="90000"/>
              </a:lnSpc>
              <a:defRPr/>
            </a:pPr>
            <a:endParaRPr lang="en-US" smtClean="0"/>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D2912D0F-B545-44F4-B2B7-F88D9EDCD56E}" type="slidenum">
              <a:rPr lang="en-US" sz="900" smtClean="0"/>
              <a:pPr eaLnBrk="1" hangingPunct="1"/>
              <a:t>39</a:t>
            </a:fld>
            <a:endParaRPr lang="en-US" sz="900" smtClean="0"/>
          </a:p>
        </p:txBody>
      </p:sp>
      <p:sp>
        <p:nvSpPr>
          <p:cNvPr id="1005570" name="Rectangle 2"/>
          <p:cNvSpPr>
            <a:spLocks noGrp="1" noChangeArrowheads="1"/>
          </p:cNvSpPr>
          <p:nvPr>
            <p:ph type="title"/>
          </p:nvPr>
        </p:nvSpPr>
        <p:spPr/>
        <p:txBody>
          <a:bodyPr/>
          <a:lstStyle/>
          <a:p>
            <a:pPr eaLnBrk="1" hangingPunct="1">
              <a:defRPr/>
            </a:pPr>
            <a:r>
              <a:rPr lang="en-US" smtClean="0"/>
              <a:t>Time Spent on Each Job Function</a:t>
            </a:r>
          </a:p>
        </p:txBody>
      </p:sp>
      <p:sp>
        <p:nvSpPr>
          <p:cNvPr id="1005571" name="Rectangle 3"/>
          <p:cNvSpPr>
            <a:spLocks noGrp="1" noChangeArrowheads="1"/>
          </p:cNvSpPr>
          <p:nvPr>
            <p:ph type="body" idx="1"/>
          </p:nvPr>
        </p:nvSpPr>
        <p:spPr/>
        <p:txBody>
          <a:bodyPr/>
          <a:lstStyle/>
          <a:p>
            <a:pPr eaLnBrk="1" hangingPunct="1">
              <a:defRPr/>
            </a:pPr>
            <a:r>
              <a:rPr lang="en-US" b="1" smtClean="0"/>
              <a:t>Estimate</a:t>
            </a:r>
            <a:r>
              <a:rPr lang="en-US" smtClean="0"/>
              <a:t> the amount of time spent on each job function.</a:t>
            </a:r>
          </a:p>
          <a:p>
            <a:pPr eaLnBrk="1" hangingPunct="1">
              <a:defRPr/>
            </a:pPr>
            <a:r>
              <a:rPr lang="en-US" smtClean="0"/>
              <a:t>This provides an indication of both the complexity and the significance of the function.</a:t>
            </a:r>
          </a:p>
          <a:p>
            <a:pPr eaLnBrk="1" hangingPunct="1">
              <a:defRPr/>
            </a:pPr>
            <a:r>
              <a:rPr lang="en-US" smtClean="0"/>
              <a:t>Estimates should be based on the job class in general, not on any particular employee’s own position.</a:t>
            </a:r>
          </a:p>
          <a:p>
            <a:pPr eaLnBrk="1" hangingPunct="1">
              <a:defRPr/>
            </a:pPr>
            <a:r>
              <a:rPr lang="en-US" smtClean="0"/>
              <a:t>The sum of the percentages should equal 100%.</a:t>
            </a:r>
          </a:p>
          <a:p>
            <a:pPr eaLnBrk="1" hangingPunct="1">
              <a:defRPr/>
            </a:pPr>
            <a:r>
              <a:rPr lang="en-US" smtClean="0"/>
              <a:t>Think in terms of number of hours in a typical work day or work week (or month or year).</a:t>
            </a:r>
          </a:p>
          <a:p>
            <a:pPr eaLnBrk="1" hangingPunct="1">
              <a:buFontTx/>
              <a:buNone/>
              <a:defRPr/>
            </a:pPr>
            <a:endParaRPr lang="en-US" smtClean="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777BEB48-9874-43BA-93A5-96F42D66FDB4}" type="slidenum">
              <a:rPr lang="en-US" sz="900" smtClean="0"/>
              <a:pPr eaLnBrk="1" hangingPunct="1"/>
              <a:t>4</a:t>
            </a:fld>
            <a:endParaRPr lang="en-US" sz="900" smtClean="0"/>
          </a:p>
        </p:txBody>
      </p:sp>
      <p:sp>
        <p:nvSpPr>
          <p:cNvPr id="16388"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89"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4–1</a:t>
            </a:r>
          </a:p>
        </p:txBody>
      </p:sp>
      <p:sp>
        <p:nvSpPr>
          <p:cNvPr id="16390"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Various Approaches to Diversity and Their Results</a:t>
            </a:r>
          </a:p>
        </p:txBody>
      </p:sp>
      <p:pic>
        <p:nvPicPr>
          <p:cNvPr id="1006597" name="Picture 5" descr="0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1319213"/>
            <a:ext cx="8777288"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06597"/>
                                        </p:tgtEl>
                                        <p:attrNameLst>
                                          <p:attrName>style.visibility</p:attrName>
                                        </p:attrNameLst>
                                      </p:cBhvr>
                                      <p:to>
                                        <p:strVal val="visible"/>
                                      </p:to>
                                    </p:set>
                                    <p:animEffect transition="in" filter="wipe(up)">
                                      <p:cBhvr>
                                        <p:cTn id="7" dur="2000"/>
                                        <p:tgtEl>
                                          <p:spTgt spid="100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32227A28-BA7A-4354-AC2F-229658315B43}" type="slidenum">
              <a:rPr lang="en-US" sz="900" smtClean="0"/>
              <a:pPr eaLnBrk="1" hangingPunct="1"/>
              <a:t>40</a:t>
            </a:fld>
            <a:endParaRPr lang="en-US" sz="900" smtClean="0"/>
          </a:p>
        </p:txBody>
      </p:sp>
      <p:sp>
        <p:nvSpPr>
          <p:cNvPr id="980994" name="Rectangle 2"/>
          <p:cNvSpPr>
            <a:spLocks noGrp="1" noChangeArrowheads="1"/>
          </p:cNvSpPr>
          <p:nvPr>
            <p:ph type="title"/>
          </p:nvPr>
        </p:nvSpPr>
        <p:spPr/>
        <p:txBody>
          <a:bodyPr/>
          <a:lstStyle/>
          <a:p>
            <a:pPr eaLnBrk="1" hangingPunct="1">
              <a:defRPr/>
            </a:pPr>
            <a:r>
              <a:rPr lang="en-US" smtClean="0"/>
              <a:t>Legal Aspects of Job Analysis</a:t>
            </a:r>
          </a:p>
        </p:txBody>
      </p:sp>
      <p:sp>
        <p:nvSpPr>
          <p:cNvPr id="980995" name="Rectangle 3"/>
          <p:cNvSpPr>
            <a:spLocks noGrp="1" noChangeArrowheads="1"/>
          </p:cNvSpPr>
          <p:nvPr>
            <p:ph type="body" idx="1"/>
          </p:nvPr>
        </p:nvSpPr>
        <p:spPr/>
        <p:txBody>
          <a:bodyPr/>
          <a:lstStyle/>
          <a:p>
            <a:pPr eaLnBrk="1" hangingPunct="1">
              <a:spcBef>
                <a:spcPct val="50000"/>
              </a:spcBef>
              <a:defRPr/>
            </a:pPr>
            <a:r>
              <a:rPr lang="en-US" smtClean="0"/>
              <a:t>Job Analysis and the Americans with Disabilities Act (ADA)</a:t>
            </a:r>
          </a:p>
          <a:p>
            <a:pPr marL="566738" lvl="1" indent="-222250" eaLnBrk="1" hangingPunct="1">
              <a:spcBef>
                <a:spcPct val="50000"/>
              </a:spcBef>
              <a:defRPr/>
            </a:pPr>
            <a:r>
              <a:rPr lang="en-US" b="1" smtClean="0"/>
              <a:t>Essential job functions</a:t>
            </a:r>
            <a:r>
              <a:rPr lang="en-US" smtClean="0"/>
              <a:t>—fundamental duties of the job that are performed regularly, require significant amounts of time, cannot be easily assigned to another employee, and are necessary to accomplish the job.</a:t>
            </a:r>
          </a:p>
          <a:p>
            <a:pPr marL="566738" lvl="1" indent="-222250" eaLnBrk="1" hangingPunct="1">
              <a:spcBef>
                <a:spcPct val="50000"/>
              </a:spcBef>
              <a:defRPr/>
            </a:pPr>
            <a:r>
              <a:rPr lang="en-US" b="1" smtClean="0"/>
              <a:t>Marginal job functions</a:t>
            </a:r>
            <a:r>
              <a:rPr lang="en-US" smtClean="0"/>
              <a:t>—duties that are part of the job but are incidental or ancillary to the purpose and nature of the job.</a:t>
            </a:r>
          </a:p>
          <a:p>
            <a:pPr marL="566738" lvl="1" indent="-222250" eaLnBrk="1" hangingPunct="1">
              <a:spcBef>
                <a:spcPct val="50000"/>
              </a:spcBef>
              <a:defRPr/>
            </a:pPr>
            <a:endParaRPr lang="en-US" smtClean="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 2008 Thomson/South-Western. All rights reserved.</a:t>
            </a:r>
          </a:p>
        </p:txBody>
      </p:sp>
      <p:sp>
        <p:nvSpPr>
          <p:cNvPr id="54275"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AA69DB60-B631-4539-BE55-B998961871B4}" type="slidenum">
              <a:rPr lang="en-US" sz="900" smtClean="0"/>
              <a:pPr eaLnBrk="1" hangingPunct="1"/>
              <a:t>41</a:t>
            </a:fld>
            <a:endParaRPr lang="en-US" sz="900" smtClean="0"/>
          </a:p>
        </p:txBody>
      </p:sp>
      <p:sp>
        <p:nvSpPr>
          <p:cNvPr id="1007618" name="Rectangle 2"/>
          <p:cNvSpPr>
            <a:spLocks noGrp="1" noChangeArrowheads="1"/>
          </p:cNvSpPr>
          <p:nvPr>
            <p:ph type="title"/>
          </p:nvPr>
        </p:nvSpPr>
        <p:spPr/>
        <p:txBody>
          <a:bodyPr/>
          <a:lstStyle/>
          <a:p>
            <a:pPr eaLnBrk="1" hangingPunct="1">
              <a:defRPr/>
            </a:pPr>
            <a:r>
              <a:rPr lang="en-US" smtClean="0"/>
              <a:t>The Americans With Disabilities Act (ADA)</a:t>
            </a:r>
          </a:p>
        </p:txBody>
      </p:sp>
      <p:sp>
        <p:nvSpPr>
          <p:cNvPr id="1007619" name="Rectangle 3"/>
          <p:cNvSpPr>
            <a:spLocks noGrp="1" noChangeArrowheads="1"/>
          </p:cNvSpPr>
          <p:nvPr>
            <p:ph type="body" idx="1"/>
          </p:nvPr>
        </p:nvSpPr>
        <p:spPr/>
        <p:txBody>
          <a:bodyPr/>
          <a:lstStyle/>
          <a:p>
            <a:pPr eaLnBrk="1" hangingPunct="1">
              <a:lnSpc>
                <a:spcPct val="90000"/>
              </a:lnSpc>
              <a:spcBef>
                <a:spcPct val="40000"/>
              </a:spcBef>
              <a:defRPr/>
            </a:pPr>
            <a:r>
              <a:rPr lang="en-US" sz="2400" smtClean="0"/>
              <a:t>A qualified individual with a disability is a person who meets legitimate skill, experience, education, or other requirements of an employment position that s/he holds or seeks, and who can perform the </a:t>
            </a:r>
            <a:r>
              <a:rPr lang="en-US" sz="2400" b="1" smtClean="0"/>
              <a:t>essential functions</a:t>
            </a:r>
            <a:r>
              <a:rPr lang="en-US" sz="2400" smtClean="0"/>
              <a:t> of the position with or without reasonable accommodation.</a:t>
            </a:r>
          </a:p>
          <a:p>
            <a:pPr eaLnBrk="1" hangingPunct="1">
              <a:lnSpc>
                <a:spcPct val="90000"/>
              </a:lnSpc>
              <a:spcBef>
                <a:spcPct val="40000"/>
              </a:spcBef>
              <a:defRPr/>
            </a:pPr>
            <a:r>
              <a:rPr lang="en-US" sz="2400" smtClean="0"/>
              <a:t>Requiring the ability to perform </a:t>
            </a:r>
            <a:r>
              <a:rPr lang="en-US" sz="2400" b="1" smtClean="0"/>
              <a:t>essential functions</a:t>
            </a:r>
            <a:r>
              <a:rPr lang="en-US" sz="2400" smtClean="0"/>
              <a:t> assures that an individual with a disability will not be considered unqualified simply because of inability to perform marginal or incidental job functions. If the individual is qualified to perform </a:t>
            </a:r>
            <a:r>
              <a:rPr lang="en-US" sz="2400" b="1" smtClean="0"/>
              <a:t>essential job functions</a:t>
            </a:r>
            <a:r>
              <a:rPr lang="en-US" sz="2400" smtClean="0"/>
              <a:t> except for limitations caused by a disability, the employer must consider whether the individual could perform these functions with a reasonable accommodation.</a:t>
            </a: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685BFC02-28A9-48E4-B2BA-5886970B7D1C}" type="slidenum">
              <a:rPr lang="en-US" sz="900" smtClean="0"/>
              <a:pPr eaLnBrk="1" hangingPunct="1"/>
              <a:t>42</a:t>
            </a:fld>
            <a:endParaRPr lang="en-US" sz="900" smtClean="0"/>
          </a:p>
        </p:txBody>
      </p:sp>
      <p:sp>
        <p:nvSpPr>
          <p:cNvPr id="1009666" name="Rectangle 2"/>
          <p:cNvSpPr>
            <a:spLocks noGrp="1" noChangeArrowheads="1"/>
          </p:cNvSpPr>
          <p:nvPr>
            <p:ph type="title"/>
          </p:nvPr>
        </p:nvSpPr>
        <p:spPr/>
        <p:txBody>
          <a:bodyPr/>
          <a:lstStyle/>
          <a:p>
            <a:pPr eaLnBrk="1" hangingPunct="1">
              <a:defRPr/>
            </a:pPr>
            <a:r>
              <a:rPr lang="en-US" smtClean="0"/>
              <a:t>The Americans With Disabilities Act (ADA)</a:t>
            </a:r>
          </a:p>
        </p:txBody>
      </p:sp>
      <p:sp>
        <p:nvSpPr>
          <p:cNvPr id="1009667" name="Rectangle 3"/>
          <p:cNvSpPr>
            <a:spLocks noGrp="1" noChangeArrowheads="1"/>
          </p:cNvSpPr>
          <p:nvPr>
            <p:ph type="body" idx="1"/>
          </p:nvPr>
        </p:nvSpPr>
        <p:spPr/>
        <p:txBody>
          <a:bodyPr/>
          <a:lstStyle/>
          <a:p>
            <a:pPr eaLnBrk="1" hangingPunct="1">
              <a:spcBef>
                <a:spcPct val="40000"/>
              </a:spcBef>
              <a:defRPr/>
            </a:pPr>
            <a:r>
              <a:rPr lang="en-US" smtClean="0"/>
              <a:t>If a written job description has been prepared in advance of advertising or interviewing applicants for a job, this will be considered as evidence, although not conclusive evidence, of the essential functions of the job.</a:t>
            </a:r>
          </a:p>
          <a:p>
            <a:pPr eaLnBrk="1" hangingPunct="1">
              <a:spcBef>
                <a:spcPct val="40000"/>
              </a:spcBef>
              <a:buFontTx/>
              <a:buNone/>
              <a:defRPr/>
            </a:pPr>
            <a:endParaRPr lang="en-US" smtClean="0"/>
          </a:p>
          <a:p>
            <a:pPr eaLnBrk="1" hangingPunct="1">
              <a:spcBef>
                <a:spcPct val="40000"/>
              </a:spcBef>
              <a:defRPr/>
            </a:pPr>
            <a:endParaRPr lang="en-US" smtClean="0"/>
          </a:p>
          <a:p>
            <a:pPr eaLnBrk="1" hangingPunct="1">
              <a:spcBef>
                <a:spcPct val="40000"/>
              </a:spcBef>
              <a:buFontTx/>
              <a:buNone/>
              <a:defRPr/>
            </a:pPr>
            <a:r>
              <a:rPr lang="en-US" smtClean="0"/>
              <a:t>	</a:t>
            </a:r>
            <a:r>
              <a:rPr lang="en-US" sz="2000" i="1" smtClean="0"/>
              <a:t>Source</a:t>
            </a:r>
            <a:r>
              <a:rPr lang="en-US" sz="2000" smtClean="0"/>
              <a:t> - </a:t>
            </a:r>
            <a:r>
              <a:rPr lang="en-US" sz="2000" smtClean="0">
                <a:hlinkClick r:id="rId3"/>
              </a:rPr>
              <a:t>ADA Questions and Answers</a:t>
            </a:r>
            <a:r>
              <a:rPr lang="en-US" sz="2000" smtClean="0"/>
              <a:t> by the U.S. Equal Employment Opportunity Commission and the U.S. Department of Justice. </a:t>
            </a:r>
          </a:p>
          <a:p>
            <a:pPr eaLnBrk="1" hangingPunct="1">
              <a:defRPr/>
            </a:pPr>
            <a:endParaRPr lang="en-US" smtClean="0"/>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AF62168E-7070-4D2B-917D-88122C28EBB6}" type="slidenum">
              <a:rPr lang="en-US" sz="900" smtClean="0"/>
              <a:pPr eaLnBrk="1" hangingPunct="1"/>
              <a:t>43</a:t>
            </a:fld>
            <a:endParaRPr lang="en-US" sz="900" smtClean="0"/>
          </a:p>
        </p:txBody>
      </p:sp>
      <p:sp>
        <p:nvSpPr>
          <p:cNvPr id="1078274" name="Rectangle 2"/>
          <p:cNvSpPr>
            <a:spLocks noGrp="1" noChangeArrowheads="1"/>
          </p:cNvSpPr>
          <p:nvPr>
            <p:ph type="title"/>
          </p:nvPr>
        </p:nvSpPr>
        <p:spPr>
          <a:xfrm>
            <a:off x="523875" y="390525"/>
            <a:ext cx="8077200" cy="519113"/>
          </a:xfrm>
        </p:spPr>
        <p:txBody>
          <a:bodyPr/>
          <a:lstStyle/>
          <a:p>
            <a:pPr algn="ctr" eaLnBrk="1" hangingPunct="1">
              <a:defRPr/>
            </a:pPr>
            <a:r>
              <a:rPr lang="en-US" sz="2800" smtClean="0"/>
              <a:t>Job Analysis and O*Net</a:t>
            </a:r>
          </a:p>
        </p:txBody>
      </p:sp>
      <p:grpSp>
        <p:nvGrpSpPr>
          <p:cNvPr id="1078275" name="Group 3"/>
          <p:cNvGrpSpPr>
            <a:grpSpLocks/>
          </p:cNvGrpSpPr>
          <p:nvPr/>
        </p:nvGrpSpPr>
        <p:grpSpPr bwMode="auto">
          <a:xfrm>
            <a:off x="1006475" y="868363"/>
            <a:ext cx="7040563" cy="5348287"/>
            <a:chOff x="791" y="692"/>
            <a:chExt cx="4181" cy="3369"/>
          </a:xfrm>
        </p:grpSpPr>
        <p:pic>
          <p:nvPicPr>
            <p:cNvPr id="56326" name="Picture 4" descr="01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 y="692"/>
              <a:ext cx="4181" cy="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5"/>
            <p:cNvSpPr txBox="1">
              <a:spLocks noChangeArrowheads="1"/>
            </p:cNvSpPr>
            <p:nvPr/>
          </p:nvSpPr>
          <p:spPr bwMode="auto">
            <a:xfrm>
              <a:off x="1498" y="1067"/>
              <a:ext cx="921"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Organizational Goals</a:t>
              </a:r>
            </a:p>
          </p:txBody>
        </p:sp>
        <p:sp>
          <p:nvSpPr>
            <p:cNvPr id="56328" name="Text Box 6"/>
            <p:cNvSpPr txBox="1">
              <a:spLocks noChangeArrowheads="1"/>
            </p:cNvSpPr>
            <p:nvPr/>
          </p:nvSpPr>
          <p:spPr bwMode="auto">
            <a:xfrm>
              <a:off x="3456" y="1000"/>
              <a:ext cx="921"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Work </a:t>
              </a:r>
              <a:br>
                <a:rPr lang="en-US" sz="1400" b="1">
                  <a:latin typeface="Trebuchet MS" pitchFamily="34" charset="0"/>
                </a:rPr>
              </a:br>
              <a:r>
                <a:rPr lang="en-US" sz="1400" b="1">
                  <a:latin typeface="Trebuchet MS" pitchFamily="34" charset="0"/>
                </a:rPr>
                <a:t>Required to Achieve Goals</a:t>
              </a:r>
            </a:p>
          </p:txBody>
        </p:sp>
        <p:sp>
          <p:nvSpPr>
            <p:cNvPr id="56329" name="Text Box 7"/>
            <p:cNvSpPr txBox="1">
              <a:spLocks noChangeArrowheads="1"/>
            </p:cNvSpPr>
            <p:nvPr/>
          </p:nvSpPr>
          <p:spPr bwMode="auto">
            <a:xfrm>
              <a:off x="3744" y="2507"/>
              <a:ext cx="921"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Level and Orientation of Work</a:t>
              </a:r>
            </a:p>
          </p:txBody>
        </p:sp>
        <p:sp>
          <p:nvSpPr>
            <p:cNvPr id="56330" name="Text Box 8"/>
            <p:cNvSpPr txBox="1">
              <a:spLocks noChangeArrowheads="1"/>
            </p:cNvSpPr>
            <p:nvPr/>
          </p:nvSpPr>
          <p:spPr bwMode="auto">
            <a:xfrm>
              <a:off x="1210" y="2574"/>
              <a:ext cx="921"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Training </a:t>
              </a:r>
              <a:br>
                <a:rPr lang="en-US" sz="1400" b="1">
                  <a:latin typeface="Trebuchet MS" pitchFamily="34" charset="0"/>
                </a:rPr>
              </a:br>
              <a:r>
                <a:rPr lang="en-US" sz="1400" b="1">
                  <a:latin typeface="Trebuchet MS" pitchFamily="34" charset="0"/>
                </a:rPr>
                <a:t>Content</a:t>
              </a:r>
            </a:p>
          </p:txBody>
        </p:sp>
        <p:sp>
          <p:nvSpPr>
            <p:cNvPr id="56331" name="Text Box 9"/>
            <p:cNvSpPr txBox="1">
              <a:spLocks noChangeArrowheads="1"/>
            </p:cNvSpPr>
            <p:nvPr/>
          </p:nvSpPr>
          <p:spPr bwMode="auto">
            <a:xfrm>
              <a:off x="2477" y="3323"/>
              <a:ext cx="921"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Performance Standards</a:t>
              </a:r>
            </a:p>
          </p:txBody>
        </p:sp>
        <p:sp>
          <p:nvSpPr>
            <p:cNvPr id="56332" name="Text Box 10"/>
            <p:cNvSpPr txBox="1">
              <a:spLocks noChangeArrowheads="1"/>
            </p:cNvSpPr>
            <p:nvPr/>
          </p:nvSpPr>
          <p:spPr bwMode="auto">
            <a:xfrm>
              <a:off x="2477" y="1911"/>
              <a:ext cx="921"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400" b="1">
                  <a:latin typeface="Trebuchet MS" pitchFamily="34" charset="0"/>
                </a:rPr>
                <a:t>Functional </a:t>
              </a:r>
              <a:br>
                <a:rPr lang="en-US" sz="1400" b="1">
                  <a:latin typeface="Trebuchet MS" pitchFamily="34" charset="0"/>
                </a:rPr>
              </a:br>
              <a:r>
                <a:rPr lang="en-US" sz="1400" b="1">
                  <a:latin typeface="Trebuchet MS" pitchFamily="34" charset="0"/>
                </a:rPr>
                <a:t>Job Analysis</a:t>
              </a:r>
              <a:br>
                <a:rPr lang="en-US" sz="1400" b="1">
                  <a:latin typeface="Trebuchet MS" pitchFamily="34" charset="0"/>
                </a:rPr>
              </a:br>
              <a:r>
                <a:rPr lang="en-US" sz="1200" b="1">
                  <a:latin typeface="Trebuchet MS" pitchFamily="34" charset="0"/>
                </a:rPr>
                <a:t>(People, Data, Things)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078275"/>
                                        </p:tgtEl>
                                        <p:attrNameLst>
                                          <p:attrName>style.visibility</p:attrName>
                                        </p:attrNameLst>
                                      </p:cBhvr>
                                      <p:to>
                                        <p:strVal val="visible"/>
                                      </p:to>
                                    </p:set>
                                    <p:animEffect transition="in" filter="circle(out)">
                                      <p:cBhvr>
                                        <p:cTn id="7" dur="2000"/>
                                        <p:tgtEl>
                                          <p:spTgt spid="1078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5F3A23BE-9F38-411B-A0DF-A5375EA6A082}" type="slidenum">
              <a:rPr lang="en-US" sz="900" smtClean="0"/>
              <a:pPr eaLnBrk="1" hangingPunct="1"/>
              <a:t>44</a:t>
            </a:fld>
            <a:endParaRPr lang="en-US" sz="900" smtClean="0"/>
          </a:p>
        </p:txBody>
      </p:sp>
      <p:sp>
        <p:nvSpPr>
          <p:cNvPr id="1080322" name="Rectangle 2"/>
          <p:cNvSpPr>
            <a:spLocks noGrp="1" noChangeArrowheads="1"/>
          </p:cNvSpPr>
          <p:nvPr>
            <p:ph type="title"/>
          </p:nvPr>
        </p:nvSpPr>
        <p:spPr/>
        <p:txBody>
          <a:bodyPr/>
          <a:lstStyle/>
          <a:p>
            <a:pPr eaLnBrk="1" hangingPunct="1">
              <a:defRPr/>
            </a:pPr>
            <a:r>
              <a:rPr lang="en-US" smtClean="0"/>
              <a:t>Behavioral Aspects of Job Analysis</a:t>
            </a:r>
          </a:p>
        </p:txBody>
      </p:sp>
      <p:grpSp>
        <p:nvGrpSpPr>
          <p:cNvPr id="1080323" name="Group 3"/>
          <p:cNvGrpSpPr>
            <a:grpSpLocks/>
          </p:cNvGrpSpPr>
          <p:nvPr/>
        </p:nvGrpSpPr>
        <p:grpSpPr bwMode="auto">
          <a:xfrm>
            <a:off x="246063" y="1460500"/>
            <a:ext cx="8686800" cy="3432175"/>
            <a:chOff x="155" y="920"/>
            <a:chExt cx="5472" cy="2392"/>
          </a:xfrm>
        </p:grpSpPr>
        <p:pic>
          <p:nvPicPr>
            <p:cNvPr id="57350" name="Picture 4" descr="0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 y="920"/>
              <a:ext cx="5472" cy="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5"/>
            <p:cNvSpPr txBox="1">
              <a:spLocks noChangeArrowheads="1"/>
            </p:cNvSpPr>
            <p:nvPr/>
          </p:nvSpPr>
          <p:spPr bwMode="auto">
            <a:xfrm>
              <a:off x="1613" y="1246"/>
              <a:ext cx="2500"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Behavioral Aspects of Job Analysis</a:t>
              </a:r>
            </a:p>
          </p:txBody>
        </p:sp>
        <p:sp>
          <p:nvSpPr>
            <p:cNvPr id="57352" name="Text Box 6"/>
            <p:cNvSpPr txBox="1">
              <a:spLocks noChangeArrowheads="1"/>
            </p:cNvSpPr>
            <p:nvPr/>
          </p:nvSpPr>
          <p:spPr bwMode="auto">
            <a:xfrm>
              <a:off x="464" y="2335"/>
              <a:ext cx="1206"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Current Incumbent Emphasis</a:t>
              </a:r>
            </a:p>
          </p:txBody>
        </p:sp>
        <p:sp>
          <p:nvSpPr>
            <p:cNvPr id="57353" name="Text Box 7"/>
            <p:cNvSpPr txBox="1">
              <a:spLocks noChangeArrowheads="1"/>
            </p:cNvSpPr>
            <p:nvPr/>
          </p:nvSpPr>
          <p:spPr bwMode="auto">
            <a:xfrm>
              <a:off x="2183" y="2419"/>
              <a:ext cx="1382"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“Inflation” of Jobs and Titles</a:t>
              </a:r>
            </a:p>
          </p:txBody>
        </p:sp>
        <p:sp>
          <p:nvSpPr>
            <p:cNvPr id="57354" name="Text Box 8"/>
            <p:cNvSpPr txBox="1">
              <a:spLocks noChangeArrowheads="1"/>
            </p:cNvSpPr>
            <p:nvPr/>
          </p:nvSpPr>
          <p:spPr bwMode="auto">
            <a:xfrm>
              <a:off x="4032" y="2335"/>
              <a:ext cx="1262"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latin typeface="Trebuchet MS" pitchFamily="34" charset="0"/>
                </a:rPr>
                <a:t>Employee and Managerial Anxieties</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80323"/>
                                        </p:tgtEl>
                                        <p:attrNameLst>
                                          <p:attrName>style.visibility</p:attrName>
                                        </p:attrNameLst>
                                      </p:cBhvr>
                                      <p:to>
                                        <p:strVal val="visible"/>
                                      </p:to>
                                    </p:set>
                                    <p:animEffect transition="in" filter="wipe(up)">
                                      <p:cBhvr>
                                        <p:cTn id="7" dur="1000"/>
                                        <p:tgtEl>
                                          <p:spTgt spid="1080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5855AA18-F074-4DB8-A119-4BD8DFE5A553}" type="slidenum">
              <a:rPr lang="en-US" sz="900" smtClean="0"/>
              <a:pPr eaLnBrk="1" hangingPunct="1"/>
              <a:t>45</a:t>
            </a:fld>
            <a:endParaRPr lang="en-US" sz="900" smtClean="0"/>
          </a:p>
        </p:txBody>
      </p:sp>
      <p:sp>
        <p:nvSpPr>
          <p:cNvPr id="1086466" name="Rectangle 2"/>
          <p:cNvSpPr>
            <a:spLocks noGrp="1" noChangeArrowheads="1"/>
          </p:cNvSpPr>
          <p:nvPr>
            <p:ph type="title"/>
          </p:nvPr>
        </p:nvSpPr>
        <p:spPr/>
        <p:txBody>
          <a:bodyPr/>
          <a:lstStyle/>
          <a:p>
            <a:pPr eaLnBrk="1" hangingPunct="1">
              <a:defRPr/>
            </a:pPr>
            <a:r>
              <a:rPr lang="en-US" smtClean="0"/>
              <a:t>Job Analysis and Wage/Hour Regulations</a:t>
            </a:r>
          </a:p>
        </p:txBody>
      </p:sp>
      <p:sp>
        <p:nvSpPr>
          <p:cNvPr id="1086467" name="Rectangle 3"/>
          <p:cNvSpPr>
            <a:spLocks noGrp="1" noChangeArrowheads="1"/>
          </p:cNvSpPr>
          <p:nvPr>
            <p:ph type="body" idx="1"/>
          </p:nvPr>
        </p:nvSpPr>
        <p:spPr/>
        <p:txBody>
          <a:bodyPr/>
          <a:lstStyle/>
          <a:p>
            <a:pPr eaLnBrk="1" hangingPunct="1">
              <a:spcBef>
                <a:spcPct val="50000"/>
              </a:spcBef>
              <a:defRPr/>
            </a:pPr>
            <a:r>
              <a:rPr lang="en-US" smtClean="0"/>
              <a:t>Fair Labor Standards Act (FLSA)</a:t>
            </a:r>
          </a:p>
          <a:p>
            <a:pPr marL="566738" lvl="1" indent="-222250" eaLnBrk="1" hangingPunct="1">
              <a:spcBef>
                <a:spcPct val="50000"/>
              </a:spcBef>
              <a:defRPr/>
            </a:pPr>
            <a:r>
              <a:rPr lang="en-US" smtClean="0"/>
              <a:t>To qualify for an exemption from the overtime provisions of the act:</a:t>
            </a:r>
          </a:p>
          <a:p>
            <a:pPr marL="914400" lvl="2" indent="-233363" eaLnBrk="1" hangingPunct="1">
              <a:spcBef>
                <a:spcPct val="50000"/>
              </a:spcBef>
              <a:defRPr/>
            </a:pPr>
            <a:r>
              <a:rPr lang="en-US" smtClean="0"/>
              <a:t>Employees must perform their primary duties as executive, administrative, professional, or outside sales employees. </a:t>
            </a:r>
          </a:p>
          <a:p>
            <a:pPr marL="914400" lvl="2" indent="-233363" eaLnBrk="1" hangingPunct="1">
              <a:spcBef>
                <a:spcPct val="50000"/>
              </a:spcBef>
              <a:defRPr/>
            </a:pPr>
            <a:r>
              <a:rPr lang="en-US" smtClean="0"/>
              <a:t>Primary has been interpreted to mean occurring at least 50% of the time.</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6–</a:t>
            </a:r>
            <a:fld id="{6A183906-37B5-4EB6-B35A-12B5B43E4293}" type="slidenum">
              <a:rPr lang="en-US" sz="900" smtClean="0"/>
              <a:pPr eaLnBrk="1" hangingPunct="1"/>
              <a:t>46</a:t>
            </a:fld>
            <a:endParaRPr lang="en-US" sz="900" smtClean="0"/>
          </a:p>
        </p:txBody>
      </p:sp>
      <p:sp>
        <p:nvSpPr>
          <p:cNvPr id="1011714" name="Rectangle 2"/>
          <p:cNvSpPr>
            <a:spLocks noGrp="1" noChangeArrowheads="1"/>
          </p:cNvSpPr>
          <p:nvPr>
            <p:ph type="title"/>
          </p:nvPr>
        </p:nvSpPr>
        <p:spPr/>
        <p:txBody>
          <a:bodyPr/>
          <a:lstStyle/>
          <a:p>
            <a:pPr eaLnBrk="1" hangingPunct="1">
              <a:defRPr/>
            </a:pPr>
            <a:r>
              <a:rPr lang="en-US" smtClean="0"/>
              <a:t>Job Analysis and Wage/Hour Regulations</a:t>
            </a:r>
          </a:p>
        </p:txBody>
      </p:sp>
      <p:sp>
        <p:nvSpPr>
          <p:cNvPr id="1011715" name="Rectangle 3"/>
          <p:cNvSpPr>
            <a:spLocks noGrp="1" noChangeArrowheads="1"/>
          </p:cNvSpPr>
          <p:nvPr>
            <p:ph type="body" idx="1"/>
          </p:nvPr>
        </p:nvSpPr>
        <p:spPr/>
        <p:txBody>
          <a:bodyPr/>
          <a:lstStyle/>
          <a:p>
            <a:pPr eaLnBrk="1" hangingPunct="1">
              <a:defRPr/>
            </a:pPr>
            <a:r>
              <a:rPr lang="en-US" dirty="0" smtClean="0"/>
              <a:t>California – Exempt from Overtime</a:t>
            </a:r>
          </a:p>
          <a:p>
            <a:pPr lvl="1" eaLnBrk="1" hangingPunct="1">
              <a:defRPr/>
            </a:pPr>
            <a:r>
              <a:rPr lang="en-US" dirty="0" smtClean="0"/>
              <a:t>Administrative exemption</a:t>
            </a:r>
          </a:p>
          <a:p>
            <a:pPr lvl="1" eaLnBrk="1" hangingPunct="1">
              <a:defRPr/>
            </a:pPr>
            <a:r>
              <a:rPr lang="en-US" dirty="0" smtClean="0"/>
              <a:t>Professional exemption</a:t>
            </a:r>
          </a:p>
          <a:p>
            <a:pPr lvl="1" eaLnBrk="1" hangingPunct="1">
              <a:defRPr/>
            </a:pPr>
            <a:r>
              <a:rPr lang="en-US" dirty="0" smtClean="0"/>
              <a:t>Executive exemption</a:t>
            </a:r>
          </a:p>
          <a:p>
            <a:pPr lvl="1" eaLnBrk="1" hangingPunct="1">
              <a:defRPr/>
            </a:pPr>
            <a:r>
              <a:rPr lang="en-US" dirty="0" smtClean="0"/>
              <a:t>Computer software employee exemption – must also earn </a:t>
            </a:r>
            <a:r>
              <a:rPr lang="en-US" dirty="0" smtClean="0"/>
              <a:t>$83,132.93 </a:t>
            </a:r>
            <a:r>
              <a:rPr lang="en-US" dirty="0" smtClean="0"/>
              <a:t>annually or $</a:t>
            </a:r>
            <a:r>
              <a:rPr lang="en-US" dirty="0" smtClean="0"/>
              <a:t>39.90 </a:t>
            </a:r>
            <a:r>
              <a:rPr lang="en-US" dirty="0" smtClean="0"/>
              <a:t>per hour (</a:t>
            </a:r>
            <a:r>
              <a:rPr lang="en-US" dirty="0" smtClean="0"/>
              <a:t>1/1/13)</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A5C3F323-52BF-4CF9-949B-F8B9C6B73527}" type="slidenum">
              <a:rPr lang="en-US" sz="900" smtClean="0"/>
              <a:pPr eaLnBrk="1" hangingPunct="1"/>
              <a:t>47</a:t>
            </a:fld>
            <a:endParaRPr lang="en-US" sz="900" smtClean="0"/>
          </a:p>
        </p:txBody>
      </p:sp>
      <p:sp>
        <p:nvSpPr>
          <p:cNvPr id="1088514" name="Rectangle 2"/>
          <p:cNvSpPr>
            <a:spLocks noGrp="1" noChangeArrowheads="1"/>
          </p:cNvSpPr>
          <p:nvPr>
            <p:ph type="title"/>
          </p:nvPr>
        </p:nvSpPr>
        <p:spPr/>
        <p:txBody>
          <a:bodyPr/>
          <a:lstStyle/>
          <a:p>
            <a:pPr eaLnBrk="1" hangingPunct="1">
              <a:defRPr/>
            </a:pPr>
            <a:r>
              <a:rPr lang="en-US" smtClean="0"/>
              <a:t>Job Descriptions and Job Specifications</a:t>
            </a:r>
          </a:p>
        </p:txBody>
      </p:sp>
      <p:sp>
        <p:nvSpPr>
          <p:cNvPr id="1088515" name="Rectangle 3"/>
          <p:cNvSpPr>
            <a:spLocks noGrp="1" noChangeArrowheads="1"/>
          </p:cNvSpPr>
          <p:nvPr>
            <p:ph type="body" idx="1"/>
          </p:nvPr>
        </p:nvSpPr>
        <p:spPr/>
        <p:txBody>
          <a:bodyPr/>
          <a:lstStyle/>
          <a:p>
            <a:pPr eaLnBrk="1" hangingPunct="1">
              <a:defRPr/>
            </a:pPr>
            <a:r>
              <a:rPr lang="en-US" smtClean="0"/>
              <a:t>Job Description</a:t>
            </a:r>
          </a:p>
          <a:p>
            <a:pPr marL="566738" lvl="1" indent="-222250" eaLnBrk="1" hangingPunct="1">
              <a:defRPr/>
            </a:pPr>
            <a:r>
              <a:rPr lang="en-US" smtClean="0"/>
              <a:t>Identification of the tasks, duties, and responsibilities of a job</a:t>
            </a:r>
          </a:p>
          <a:p>
            <a:pPr eaLnBrk="1" hangingPunct="1">
              <a:defRPr/>
            </a:pPr>
            <a:r>
              <a:rPr lang="en-US" smtClean="0"/>
              <a:t>Job Specification</a:t>
            </a:r>
          </a:p>
          <a:p>
            <a:pPr marL="566738" lvl="1" indent="-222250" eaLnBrk="1" hangingPunct="1">
              <a:defRPr/>
            </a:pPr>
            <a:r>
              <a:rPr lang="en-US" smtClean="0"/>
              <a:t>The knowledge, skills, and abilities (KSAs) an individual needs to perform a job satisfactorily.</a:t>
            </a:r>
          </a:p>
          <a:p>
            <a:pPr eaLnBrk="1" hangingPunct="1">
              <a:defRPr/>
            </a:pPr>
            <a:r>
              <a:rPr lang="en-US" smtClean="0"/>
              <a:t>Performance Standards</a:t>
            </a:r>
          </a:p>
          <a:p>
            <a:pPr marL="566738" lvl="1" indent="-222250" eaLnBrk="1" hangingPunct="1">
              <a:defRPr/>
            </a:pPr>
            <a:r>
              <a:rPr lang="en-US" smtClean="0"/>
              <a:t>Indicators of what the job accomplishes and how performance is measured in key areas of the job description.</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5"/>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4B0069CF-8737-4EE5-8B6C-12F3682D2B93}" type="slidenum">
              <a:rPr lang="en-US" sz="900" smtClean="0"/>
              <a:pPr eaLnBrk="1" hangingPunct="1"/>
              <a:t>48</a:t>
            </a:fld>
            <a:endParaRPr lang="en-US" sz="900" smtClean="0"/>
          </a:p>
        </p:txBody>
      </p:sp>
      <p:sp>
        <p:nvSpPr>
          <p:cNvPr id="1092610" name="Rectangle 2"/>
          <p:cNvSpPr>
            <a:spLocks noGrp="1" noChangeArrowheads="1"/>
          </p:cNvSpPr>
          <p:nvPr>
            <p:ph type="title"/>
          </p:nvPr>
        </p:nvSpPr>
        <p:spPr/>
        <p:txBody>
          <a:bodyPr/>
          <a:lstStyle/>
          <a:p>
            <a:pPr eaLnBrk="1" hangingPunct="1">
              <a:defRPr/>
            </a:pPr>
            <a:r>
              <a:rPr lang="en-US" smtClean="0"/>
              <a:t>Job Description Components</a:t>
            </a:r>
          </a:p>
        </p:txBody>
      </p:sp>
      <p:sp>
        <p:nvSpPr>
          <p:cNvPr id="1092611" name="Rectangle 3"/>
          <p:cNvSpPr>
            <a:spLocks noGrp="1" noChangeArrowheads="1"/>
          </p:cNvSpPr>
          <p:nvPr>
            <p:ph type="body" sz="half" idx="1"/>
          </p:nvPr>
        </p:nvSpPr>
        <p:spPr>
          <a:xfrm>
            <a:off x="514350" y="1050925"/>
            <a:ext cx="3971925" cy="5303838"/>
          </a:xfrm>
        </p:spPr>
        <p:txBody>
          <a:bodyPr/>
          <a:lstStyle/>
          <a:p>
            <a:pPr eaLnBrk="1" hangingPunct="1">
              <a:defRPr/>
            </a:pPr>
            <a:r>
              <a:rPr lang="en-US" sz="2400" smtClean="0"/>
              <a:t>Identification</a:t>
            </a:r>
          </a:p>
          <a:p>
            <a:pPr marL="566738" lvl="1" indent="-222250" eaLnBrk="1" hangingPunct="1">
              <a:defRPr/>
            </a:pPr>
            <a:r>
              <a:rPr lang="en-US" sz="2000" smtClean="0"/>
              <a:t>Job title</a:t>
            </a:r>
          </a:p>
          <a:p>
            <a:pPr marL="566738" lvl="1" indent="-222250" eaLnBrk="1" hangingPunct="1">
              <a:defRPr/>
            </a:pPr>
            <a:r>
              <a:rPr lang="en-US" sz="2000" smtClean="0"/>
              <a:t>Reporting relationships</a:t>
            </a:r>
          </a:p>
          <a:p>
            <a:pPr marL="566738" lvl="1" indent="-222250" eaLnBrk="1" hangingPunct="1">
              <a:defRPr/>
            </a:pPr>
            <a:r>
              <a:rPr lang="en-US" sz="2000" smtClean="0"/>
              <a:t>Department</a:t>
            </a:r>
          </a:p>
          <a:p>
            <a:pPr marL="566738" lvl="1" indent="-222250" eaLnBrk="1" hangingPunct="1">
              <a:defRPr/>
            </a:pPr>
            <a:r>
              <a:rPr lang="en-US" sz="2000" smtClean="0"/>
              <a:t>Location</a:t>
            </a:r>
          </a:p>
          <a:p>
            <a:pPr marL="566738" lvl="1" indent="-222250" eaLnBrk="1" hangingPunct="1">
              <a:defRPr/>
            </a:pPr>
            <a:r>
              <a:rPr lang="en-US" sz="2000" smtClean="0"/>
              <a:t>Date of analysis</a:t>
            </a:r>
          </a:p>
          <a:p>
            <a:pPr eaLnBrk="1" hangingPunct="1">
              <a:defRPr/>
            </a:pPr>
            <a:r>
              <a:rPr lang="en-US" sz="2400" smtClean="0"/>
              <a:t>General Summary</a:t>
            </a:r>
          </a:p>
          <a:p>
            <a:pPr marL="566738" lvl="1" indent="-222250" eaLnBrk="1" hangingPunct="1">
              <a:defRPr/>
            </a:pPr>
            <a:r>
              <a:rPr lang="en-US" sz="2000" smtClean="0"/>
              <a:t>Describes the job’s distinguishing responsibilities and components</a:t>
            </a:r>
          </a:p>
        </p:txBody>
      </p:sp>
      <p:sp>
        <p:nvSpPr>
          <p:cNvPr id="1092612" name="Rectangle 4"/>
          <p:cNvSpPr>
            <a:spLocks noGrp="1" noChangeArrowheads="1"/>
          </p:cNvSpPr>
          <p:nvPr>
            <p:ph type="body" sz="half" idx="2"/>
          </p:nvPr>
        </p:nvSpPr>
        <p:spPr>
          <a:xfrm>
            <a:off x="4645025" y="1050925"/>
            <a:ext cx="3971925" cy="5303838"/>
          </a:xfrm>
        </p:spPr>
        <p:txBody>
          <a:bodyPr/>
          <a:lstStyle/>
          <a:p>
            <a:pPr eaLnBrk="1" hangingPunct="1">
              <a:defRPr/>
            </a:pPr>
            <a:r>
              <a:rPr lang="en-US" sz="2400" smtClean="0"/>
              <a:t>Essential Functions and Duties</a:t>
            </a:r>
          </a:p>
          <a:p>
            <a:pPr marL="566738" lvl="1" indent="-222250" eaLnBrk="1" hangingPunct="1">
              <a:defRPr/>
            </a:pPr>
            <a:r>
              <a:rPr lang="en-US" sz="2000" smtClean="0"/>
              <a:t>Lists major tasks, duties and responsibilities</a:t>
            </a:r>
          </a:p>
          <a:p>
            <a:pPr eaLnBrk="1" hangingPunct="1">
              <a:defRPr/>
            </a:pPr>
            <a:r>
              <a:rPr lang="en-US" sz="2400" smtClean="0"/>
              <a:t>Job Specifications</a:t>
            </a:r>
          </a:p>
          <a:p>
            <a:pPr marL="566738" lvl="1" indent="-222250" eaLnBrk="1" hangingPunct="1">
              <a:defRPr/>
            </a:pPr>
            <a:r>
              <a:rPr lang="en-US" sz="2000" smtClean="0"/>
              <a:t>Knowledge, skills, and abilities</a:t>
            </a:r>
          </a:p>
          <a:p>
            <a:pPr marL="566738" lvl="1" indent="-222250" eaLnBrk="1" hangingPunct="1">
              <a:defRPr/>
            </a:pPr>
            <a:r>
              <a:rPr lang="en-US" sz="2000" smtClean="0"/>
              <a:t>Education and experience</a:t>
            </a:r>
          </a:p>
          <a:p>
            <a:pPr marL="566738" lvl="1" indent="-222250" eaLnBrk="1" hangingPunct="1">
              <a:defRPr/>
            </a:pPr>
            <a:r>
              <a:rPr lang="en-US" sz="2000" smtClean="0"/>
              <a:t>Physical requirements</a:t>
            </a:r>
          </a:p>
          <a:p>
            <a:pPr eaLnBrk="1" hangingPunct="1">
              <a:defRPr/>
            </a:pPr>
            <a:r>
              <a:rPr lang="en-US" sz="2400" smtClean="0"/>
              <a:t>Disclaimer</a:t>
            </a:r>
          </a:p>
          <a:p>
            <a:pPr marL="566738" lvl="1" indent="-222250" eaLnBrk="1" hangingPunct="1">
              <a:defRPr/>
            </a:pPr>
            <a:r>
              <a:rPr lang="en-US" sz="2000" smtClean="0"/>
              <a:t>Of implied contract</a:t>
            </a:r>
          </a:p>
          <a:p>
            <a:pPr eaLnBrk="1" hangingPunct="1">
              <a:defRPr/>
            </a:pPr>
            <a:r>
              <a:rPr lang="en-US" sz="2400" smtClean="0"/>
              <a:t>Approval signatures</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4F07E218-5947-47D7-AFDC-7F22649A4EF3}" type="slidenum">
              <a:rPr lang="en-US" sz="900" smtClean="0"/>
              <a:pPr eaLnBrk="1" hangingPunct="1"/>
              <a:t>49</a:t>
            </a:fld>
            <a:endParaRPr lang="en-US" sz="900" smtClean="0"/>
          </a:p>
        </p:txBody>
      </p:sp>
      <p:sp>
        <p:nvSpPr>
          <p:cNvPr id="62468" name="Line 2"/>
          <p:cNvSpPr>
            <a:spLocks noChangeShapeType="1"/>
          </p:cNvSpPr>
          <p:nvPr/>
        </p:nvSpPr>
        <p:spPr bwMode="auto">
          <a:xfrm>
            <a:off x="460375" y="1417638"/>
            <a:ext cx="182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69"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4–11</a:t>
            </a:r>
          </a:p>
        </p:txBody>
      </p:sp>
      <p:sp>
        <p:nvSpPr>
          <p:cNvPr id="62470" name="Text Box 4"/>
          <p:cNvSpPr txBox="1">
            <a:spLocks noChangeArrowheads="1"/>
          </p:cNvSpPr>
          <p:nvPr/>
        </p:nvSpPr>
        <p:spPr bwMode="auto">
          <a:xfrm>
            <a:off x="423863" y="806450"/>
            <a:ext cx="1828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Sample Job Description</a:t>
            </a:r>
          </a:p>
        </p:txBody>
      </p:sp>
      <p:pic>
        <p:nvPicPr>
          <p:cNvPr id="1027077" name="Picture 5" descr="04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5275" y="0"/>
            <a:ext cx="4741863"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027077"/>
                                        </p:tgtEl>
                                        <p:attrNameLst>
                                          <p:attrName>style.visibility</p:attrName>
                                        </p:attrNameLst>
                                      </p:cBhvr>
                                      <p:to>
                                        <p:strVal val="visible"/>
                                      </p:to>
                                    </p:set>
                                    <p:animEffect transition="in" filter="barn(outVertical)">
                                      <p:cBhvr>
                                        <p:cTn id="7" dur="2000"/>
                                        <p:tgtEl>
                                          <p:spTgt spid="1027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3–</a:t>
            </a:r>
            <a:fld id="{A074DB24-6F12-4A6B-BC79-A8D87C89205F}" type="slidenum">
              <a:rPr lang="en-US" sz="900" smtClean="0"/>
              <a:pPr eaLnBrk="1" hangingPunct="1"/>
              <a:t>5</a:t>
            </a:fld>
            <a:endParaRPr lang="en-US" sz="900" smtClean="0"/>
          </a:p>
        </p:txBody>
      </p:sp>
      <p:sp>
        <p:nvSpPr>
          <p:cNvPr id="1142786" name="Rectangle 2"/>
          <p:cNvSpPr>
            <a:spLocks noGrp="1" noChangeArrowheads="1"/>
          </p:cNvSpPr>
          <p:nvPr>
            <p:ph type="title"/>
          </p:nvPr>
        </p:nvSpPr>
        <p:spPr/>
        <p:txBody>
          <a:bodyPr/>
          <a:lstStyle/>
          <a:p>
            <a:pPr eaLnBrk="1" hangingPunct="1">
              <a:defRPr/>
            </a:pPr>
            <a:r>
              <a:rPr lang="en-US" smtClean="0"/>
              <a:t>Diversity Training</a:t>
            </a:r>
          </a:p>
        </p:txBody>
      </p:sp>
      <p:sp>
        <p:nvSpPr>
          <p:cNvPr id="1142787" name="Rectangle 3"/>
          <p:cNvSpPr>
            <a:spLocks noGrp="1" noChangeArrowheads="1"/>
          </p:cNvSpPr>
          <p:nvPr>
            <p:ph type="body" idx="1"/>
          </p:nvPr>
        </p:nvSpPr>
        <p:spPr>
          <a:xfrm>
            <a:off x="514350" y="1050925"/>
            <a:ext cx="8102600" cy="1555750"/>
          </a:xfrm>
        </p:spPr>
        <p:txBody>
          <a:bodyPr/>
          <a:lstStyle/>
          <a:p>
            <a:pPr eaLnBrk="1" hangingPunct="1">
              <a:spcBef>
                <a:spcPct val="30000"/>
              </a:spcBef>
              <a:defRPr/>
            </a:pPr>
            <a:r>
              <a:rPr lang="en-US" smtClean="0"/>
              <a:t>Issues in Diversity Training</a:t>
            </a:r>
          </a:p>
          <a:p>
            <a:pPr lvl="1" eaLnBrk="1" hangingPunct="1">
              <a:spcBef>
                <a:spcPct val="30000"/>
              </a:spcBef>
              <a:defRPr/>
            </a:pPr>
            <a:r>
              <a:rPr lang="en-US" smtClean="0"/>
              <a:t>Mixed Results for Diversity Training</a:t>
            </a:r>
          </a:p>
          <a:p>
            <a:pPr lvl="1" eaLnBrk="1" hangingPunct="1">
              <a:spcBef>
                <a:spcPct val="30000"/>
              </a:spcBef>
              <a:defRPr/>
            </a:pPr>
            <a:r>
              <a:rPr lang="en-US" smtClean="0"/>
              <a:t>Backlash against Diversity Training Efforts</a:t>
            </a:r>
          </a:p>
        </p:txBody>
      </p:sp>
      <p:grpSp>
        <p:nvGrpSpPr>
          <p:cNvPr id="1142788" name="Group 4"/>
          <p:cNvGrpSpPr>
            <a:grpSpLocks/>
          </p:cNvGrpSpPr>
          <p:nvPr/>
        </p:nvGrpSpPr>
        <p:grpSpPr bwMode="auto">
          <a:xfrm>
            <a:off x="549275" y="2881313"/>
            <a:ext cx="8137525" cy="3382962"/>
            <a:chOff x="155" y="920"/>
            <a:chExt cx="5472" cy="2392"/>
          </a:xfrm>
        </p:grpSpPr>
        <p:pic>
          <p:nvPicPr>
            <p:cNvPr id="17415" name="Picture 5" descr="0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 y="920"/>
              <a:ext cx="5472" cy="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6"/>
            <p:cNvSpPr txBox="1">
              <a:spLocks noChangeArrowheads="1"/>
            </p:cNvSpPr>
            <p:nvPr/>
          </p:nvSpPr>
          <p:spPr bwMode="auto">
            <a:xfrm>
              <a:off x="1614" y="1233"/>
              <a:ext cx="2499"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2000" b="1">
                  <a:latin typeface="Trebuchet MS" pitchFamily="34" charset="0"/>
                </a:rPr>
                <a:t>Diversity Training Components</a:t>
              </a:r>
            </a:p>
          </p:txBody>
        </p:sp>
        <p:sp>
          <p:nvSpPr>
            <p:cNvPr id="17417" name="Text Box 7"/>
            <p:cNvSpPr txBox="1">
              <a:spLocks noChangeArrowheads="1"/>
            </p:cNvSpPr>
            <p:nvPr/>
          </p:nvSpPr>
          <p:spPr bwMode="auto">
            <a:xfrm>
              <a:off x="464" y="2429"/>
              <a:ext cx="120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Legal </a:t>
              </a:r>
              <a:br>
                <a:rPr lang="en-US" sz="1800" b="1">
                  <a:latin typeface="Trebuchet MS" pitchFamily="34" charset="0"/>
                </a:rPr>
              </a:br>
              <a:r>
                <a:rPr lang="en-US" sz="1800" b="1">
                  <a:latin typeface="Trebuchet MS" pitchFamily="34" charset="0"/>
                </a:rPr>
                <a:t>awareness</a:t>
              </a:r>
            </a:p>
          </p:txBody>
        </p:sp>
        <p:sp>
          <p:nvSpPr>
            <p:cNvPr id="17418" name="Text Box 8"/>
            <p:cNvSpPr txBox="1">
              <a:spLocks noChangeArrowheads="1"/>
            </p:cNvSpPr>
            <p:nvPr/>
          </p:nvSpPr>
          <p:spPr bwMode="auto">
            <a:xfrm>
              <a:off x="2184" y="2397"/>
              <a:ext cx="1381"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Cultural</a:t>
              </a:r>
              <a:br>
                <a:rPr lang="en-US" sz="1800" b="1">
                  <a:latin typeface="Trebuchet MS" pitchFamily="34" charset="0"/>
                </a:rPr>
              </a:br>
              <a:r>
                <a:rPr lang="en-US" sz="1800" b="1">
                  <a:latin typeface="Trebuchet MS" pitchFamily="34" charset="0"/>
                </a:rPr>
                <a:t>awareness</a:t>
              </a:r>
            </a:p>
          </p:txBody>
        </p:sp>
        <p:sp>
          <p:nvSpPr>
            <p:cNvPr id="17419" name="Text Box 9"/>
            <p:cNvSpPr txBox="1">
              <a:spLocks noChangeArrowheads="1"/>
            </p:cNvSpPr>
            <p:nvPr/>
          </p:nvSpPr>
          <p:spPr bwMode="auto">
            <a:xfrm>
              <a:off x="4033" y="2397"/>
              <a:ext cx="1261"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800" b="1">
                  <a:latin typeface="Trebuchet MS" pitchFamily="34" charset="0"/>
                </a:rPr>
                <a:t>Sensitivity training</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42788"/>
                                        </p:tgtEl>
                                        <p:attrNameLst>
                                          <p:attrName>style.visibility</p:attrName>
                                        </p:attrNameLst>
                                      </p:cBhvr>
                                      <p:to>
                                        <p:strVal val="visible"/>
                                      </p:to>
                                    </p:set>
                                    <p:animEffect transition="in" filter="wipe(up)">
                                      <p:cBhvr>
                                        <p:cTn id="7" dur="1000"/>
                                        <p:tgtEl>
                                          <p:spTgt spid="114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A07771E7-572F-4191-8623-980E3910FBF9}" type="slidenum">
              <a:rPr lang="en-US" sz="900" smtClean="0"/>
              <a:pPr eaLnBrk="1" hangingPunct="1"/>
              <a:t>6</a:t>
            </a:fld>
            <a:endParaRPr lang="en-US" sz="900" smtClean="0"/>
          </a:p>
        </p:txBody>
      </p:sp>
      <p:sp>
        <p:nvSpPr>
          <p:cNvPr id="1029122" name="Rectangle 2"/>
          <p:cNvSpPr>
            <a:spLocks noGrp="1" noChangeArrowheads="1"/>
          </p:cNvSpPr>
          <p:nvPr>
            <p:ph type="title"/>
          </p:nvPr>
        </p:nvSpPr>
        <p:spPr/>
        <p:txBody>
          <a:bodyPr/>
          <a:lstStyle/>
          <a:p>
            <a:pPr eaLnBrk="1" hangingPunct="1">
              <a:defRPr/>
            </a:pPr>
            <a:r>
              <a:rPr lang="en-US" smtClean="0"/>
              <a:t>Generational Differences</a:t>
            </a:r>
          </a:p>
        </p:txBody>
      </p:sp>
      <p:sp>
        <p:nvSpPr>
          <p:cNvPr id="1029123" name="Rectangle 3"/>
          <p:cNvSpPr>
            <a:spLocks noGrp="1" noChangeArrowheads="1"/>
          </p:cNvSpPr>
          <p:nvPr>
            <p:ph type="body" idx="1"/>
          </p:nvPr>
        </p:nvSpPr>
        <p:spPr/>
        <p:txBody>
          <a:bodyPr/>
          <a:lstStyle/>
          <a:p>
            <a:pPr eaLnBrk="1" hangingPunct="1">
              <a:defRPr/>
            </a:pPr>
            <a:r>
              <a:rPr lang="en-US" smtClean="0"/>
              <a:t>Age/generational Groups:</a:t>
            </a:r>
          </a:p>
          <a:p>
            <a:pPr lvl="1" eaLnBrk="1" hangingPunct="1">
              <a:defRPr/>
            </a:pPr>
            <a:r>
              <a:rPr lang="en-US" smtClean="0"/>
              <a:t>Matures (born before 1946)</a:t>
            </a:r>
          </a:p>
          <a:p>
            <a:pPr lvl="1" eaLnBrk="1" hangingPunct="1">
              <a:defRPr/>
            </a:pPr>
            <a:r>
              <a:rPr lang="en-US" smtClean="0"/>
              <a:t>Baby boomers (born 1946–1964)</a:t>
            </a:r>
          </a:p>
          <a:p>
            <a:pPr lvl="1" eaLnBrk="1" hangingPunct="1">
              <a:defRPr/>
            </a:pPr>
            <a:r>
              <a:rPr lang="en-US" smtClean="0"/>
              <a:t>Generation Xers (born 1965–1980)</a:t>
            </a:r>
          </a:p>
          <a:p>
            <a:pPr lvl="1" eaLnBrk="1" hangingPunct="1">
              <a:defRPr/>
            </a:pPr>
            <a:r>
              <a:rPr lang="en-US" smtClean="0"/>
              <a:t>Generation Yers (millenials) (born 1981–2000)</a:t>
            </a:r>
          </a:p>
          <a:p>
            <a:pPr eaLnBrk="1" hangingPunct="1">
              <a:defRPr/>
            </a:pPr>
            <a:r>
              <a:rPr lang="en-US" smtClean="0"/>
              <a:t>Challenges:</a:t>
            </a:r>
          </a:p>
          <a:p>
            <a:pPr lvl="1" eaLnBrk="1" hangingPunct="1">
              <a:defRPr/>
            </a:pPr>
            <a:r>
              <a:rPr lang="en-US" smtClean="0"/>
              <a:t>Older workers delaying retirement</a:t>
            </a:r>
          </a:p>
          <a:p>
            <a:pPr lvl="1" eaLnBrk="1" hangingPunct="1">
              <a:defRPr/>
            </a:pPr>
            <a:r>
              <a:rPr lang="en-US" smtClean="0"/>
              <a:t>Shortage of experienced and skilled workers</a:t>
            </a:r>
          </a:p>
          <a:p>
            <a:pPr lvl="1" eaLnBrk="1" hangingPunct="1">
              <a:defRPr/>
            </a:pPr>
            <a:r>
              <a:rPr lang="en-US" smtClean="0"/>
              <a:t>Generational differences in expectations from jobs</a:t>
            </a:r>
          </a:p>
          <a:p>
            <a:pPr lvl="1" eaLnBrk="1" hangingPunct="1">
              <a:defRPr/>
            </a:pPr>
            <a:endParaRPr lang="en-US" smtClean="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889C72FE-8584-4979-90B4-01E5E231AD6C}" type="slidenum">
              <a:rPr lang="en-US" sz="900" smtClean="0"/>
              <a:pPr eaLnBrk="1" hangingPunct="1"/>
              <a:t>7</a:t>
            </a:fld>
            <a:endParaRPr lang="en-US" sz="900" smtClean="0"/>
          </a:p>
        </p:txBody>
      </p:sp>
      <p:sp>
        <p:nvSpPr>
          <p:cNvPr id="19460" name="Line 2"/>
          <p:cNvSpPr>
            <a:spLocks noChangeShapeType="1"/>
          </p:cNvSpPr>
          <p:nvPr/>
        </p:nvSpPr>
        <p:spPr bwMode="auto">
          <a:xfrm>
            <a:off x="460375" y="777875"/>
            <a:ext cx="813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1" name="Text Box 3" descr="SecGrnbkg03"/>
          <p:cNvSpPr txBox="1">
            <a:spLocks noChangeArrowheads="1"/>
          </p:cNvSpPr>
          <p:nvPr/>
        </p:nvSpPr>
        <p:spPr bwMode="blackWhite">
          <a:xfrm>
            <a:off x="442913" y="419100"/>
            <a:ext cx="1920875" cy="336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600" b="1">
                <a:solidFill>
                  <a:schemeClr val="bg1"/>
                </a:solidFill>
                <a:cs typeface="Tahoma" pitchFamily="34" charset="0"/>
              </a:rPr>
              <a:t>FIGURE 4–2</a:t>
            </a:r>
          </a:p>
        </p:txBody>
      </p:sp>
      <p:sp>
        <p:nvSpPr>
          <p:cNvPr id="19462" name="Text Box 4"/>
          <p:cNvSpPr txBox="1">
            <a:spLocks noChangeArrowheads="1"/>
          </p:cNvSpPr>
          <p:nvPr/>
        </p:nvSpPr>
        <p:spPr bwMode="auto">
          <a:xfrm>
            <a:off x="2468563" y="417513"/>
            <a:ext cx="594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spcBef>
                <a:spcPct val="50000"/>
              </a:spcBef>
            </a:pPr>
            <a:r>
              <a:rPr lang="en-US" sz="1600">
                <a:solidFill>
                  <a:srgbClr val="990000"/>
                </a:solidFill>
                <a:latin typeface="Verdana" pitchFamily="34" charset="0"/>
                <a:cs typeface="Tahoma" pitchFamily="34" charset="0"/>
              </a:rPr>
              <a:t>Positive Multigenerational Management Activities</a:t>
            </a:r>
          </a:p>
        </p:txBody>
      </p:sp>
      <p:pic>
        <p:nvPicPr>
          <p:cNvPr id="1008645" name="Picture 5" descr="04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1235075"/>
            <a:ext cx="85947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08645"/>
                                        </p:tgtEl>
                                        <p:attrNameLst>
                                          <p:attrName>style.visibility</p:attrName>
                                        </p:attrNameLst>
                                      </p:cBhvr>
                                      <p:to>
                                        <p:strVal val="visible"/>
                                      </p:to>
                                    </p:set>
                                    <p:animEffect transition="in" filter="wipe(up)">
                                      <p:cBhvr>
                                        <p:cTn id="7" dur="2000"/>
                                        <p:tgtEl>
                                          <p:spTgt spid="100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4E74CBAE-C8CB-4F65-8863-E3DC156DC130}" type="slidenum">
              <a:rPr lang="en-US" sz="900" smtClean="0"/>
              <a:pPr eaLnBrk="1" hangingPunct="1"/>
              <a:t>8</a:t>
            </a:fld>
            <a:endParaRPr lang="en-US" sz="900" smtClean="0"/>
          </a:p>
        </p:txBody>
      </p:sp>
      <p:sp>
        <p:nvSpPr>
          <p:cNvPr id="1031170" name="Rectangle 2"/>
          <p:cNvSpPr>
            <a:spLocks noGrp="1" noChangeArrowheads="1"/>
          </p:cNvSpPr>
          <p:nvPr>
            <p:ph type="title"/>
          </p:nvPr>
        </p:nvSpPr>
        <p:spPr/>
        <p:txBody>
          <a:bodyPr/>
          <a:lstStyle/>
          <a:p>
            <a:pPr eaLnBrk="1" hangingPunct="1">
              <a:defRPr/>
            </a:pPr>
            <a:r>
              <a:rPr lang="en-US" smtClean="0"/>
              <a:t>Nature of Jobs and Work</a:t>
            </a:r>
          </a:p>
        </p:txBody>
      </p:sp>
      <p:sp>
        <p:nvSpPr>
          <p:cNvPr id="1031171" name="Rectangle 3"/>
          <p:cNvSpPr>
            <a:spLocks noGrp="1" noChangeArrowheads="1"/>
          </p:cNvSpPr>
          <p:nvPr>
            <p:ph type="body" idx="1"/>
          </p:nvPr>
        </p:nvSpPr>
        <p:spPr/>
        <p:txBody>
          <a:bodyPr/>
          <a:lstStyle/>
          <a:p>
            <a:pPr eaLnBrk="1" hangingPunct="1">
              <a:defRPr/>
            </a:pPr>
            <a:r>
              <a:rPr lang="en-US" smtClean="0"/>
              <a:t>Dividing Work into Jobs</a:t>
            </a:r>
          </a:p>
          <a:p>
            <a:pPr lvl="1" eaLnBrk="1" hangingPunct="1">
              <a:defRPr/>
            </a:pPr>
            <a:r>
              <a:rPr lang="en-US" smtClean="0"/>
              <a:t>Work</a:t>
            </a:r>
          </a:p>
          <a:p>
            <a:pPr lvl="2" eaLnBrk="1" hangingPunct="1">
              <a:defRPr/>
            </a:pPr>
            <a:r>
              <a:rPr lang="en-US" smtClean="0"/>
              <a:t>Effort directed toward producing or accomplishing results.</a:t>
            </a:r>
          </a:p>
          <a:p>
            <a:pPr lvl="1" eaLnBrk="1" hangingPunct="1">
              <a:defRPr/>
            </a:pPr>
            <a:r>
              <a:rPr lang="en-US" smtClean="0"/>
              <a:t>Job</a:t>
            </a:r>
          </a:p>
          <a:p>
            <a:pPr lvl="2" eaLnBrk="1" hangingPunct="1">
              <a:defRPr/>
            </a:pPr>
            <a:r>
              <a:rPr lang="en-US" smtClean="0"/>
              <a:t>A grouping of tasks, duties, and responsibilities that constitutes the total work assignment for an employee.</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1"/>
          </p:nvPr>
        </p:nvSpPr>
        <p:spPr>
          <a:noFill/>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900" smtClean="0"/>
              <a:t>4–</a:t>
            </a:r>
            <a:fld id="{A8D0D182-D216-43FF-9847-4BDD9DEB8A9C}" type="slidenum">
              <a:rPr lang="en-US" sz="900" smtClean="0"/>
              <a:pPr eaLnBrk="1" hangingPunct="1"/>
              <a:t>9</a:t>
            </a:fld>
            <a:endParaRPr lang="en-US" sz="900" smtClean="0"/>
          </a:p>
        </p:txBody>
      </p:sp>
      <p:sp>
        <p:nvSpPr>
          <p:cNvPr id="1033218" name="Rectangle 2"/>
          <p:cNvSpPr>
            <a:spLocks noGrp="1" noChangeArrowheads="1"/>
          </p:cNvSpPr>
          <p:nvPr>
            <p:ph type="title"/>
          </p:nvPr>
        </p:nvSpPr>
        <p:spPr>
          <a:xfrm>
            <a:off x="523875" y="390525"/>
            <a:ext cx="8077200" cy="457200"/>
          </a:xfrm>
        </p:spPr>
        <p:txBody>
          <a:bodyPr/>
          <a:lstStyle/>
          <a:p>
            <a:pPr algn="ctr" eaLnBrk="1" hangingPunct="1">
              <a:defRPr/>
            </a:pPr>
            <a:r>
              <a:rPr lang="en-US" sz="2400" smtClean="0"/>
              <a:t>Influences Affecting Jobs, People, and Related HR Policies</a:t>
            </a:r>
          </a:p>
        </p:txBody>
      </p:sp>
      <p:grpSp>
        <p:nvGrpSpPr>
          <p:cNvPr id="1033219" name="Group 3"/>
          <p:cNvGrpSpPr>
            <a:grpSpLocks/>
          </p:cNvGrpSpPr>
          <p:nvPr/>
        </p:nvGrpSpPr>
        <p:grpSpPr bwMode="auto">
          <a:xfrm>
            <a:off x="504825" y="1325563"/>
            <a:ext cx="7237413" cy="5029200"/>
            <a:chOff x="318" y="835"/>
            <a:chExt cx="4559" cy="3168"/>
          </a:xfrm>
        </p:grpSpPr>
        <p:grpSp>
          <p:nvGrpSpPr>
            <p:cNvPr id="21510" name="Group 4"/>
            <p:cNvGrpSpPr>
              <a:grpSpLocks/>
            </p:cNvGrpSpPr>
            <p:nvPr/>
          </p:nvGrpSpPr>
          <p:grpSpPr bwMode="auto">
            <a:xfrm>
              <a:off x="1843" y="2888"/>
              <a:ext cx="2402" cy="1115"/>
              <a:chOff x="2274" y="2616"/>
              <a:chExt cx="1842" cy="1445"/>
            </a:xfrm>
          </p:grpSpPr>
          <p:pic>
            <p:nvPicPr>
              <p:cNvPr id="21537" name="Picture 5" descr="GrnBox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 y="2616"/>
                <a:ext cx="1842" cy="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8" name="Text Box 6"/>
              <p:cNvSpPr txBox="1">
                <a:spLocks noChangeArrowheads="1"/>
              </p:cNvSpPr>
              <p:nvPr/>
            </p:nvSpPr>
            <p:spPr bwMode="auto">
              <a:xfrm>
                <a:off x="2370" y="2715"/>
                <a:ext cx="1540" cy="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defTabSz="1254125" eaLnBrk="0" hangingPunct="0">
                  <a:tabLst>
                    <a:tab pos="860425" algn="l"/>
                    <a:tab pos="1260475" algn="l"/>
                    <a:tab pos="1711325" algn="l"/>
                  </a:tabLst>
                  <a:defRPr sz="1000">
                    <a:solidFill>
                      <a:schemeClr val="tx1"/>
                    </a:solidFill>
                    <a:latin typeface="Arial" charset="0"/>
                  </a:defRPr>
                </a:lvl1pPr>
                <a:lvl2pPr marL="233363" indent="-119063" defTabSz="1254125" eaLnBrk="0" hangingPunct="0">
                  <a:tabLst>
                    <a:tab pos="860425" algn="l"/>
                    <a:tab pos="1260475" algn="l"/>
                    <a:tab pos="1711325" algn="l"/>
                  </a:tabLst>
                  <a:defRPr sz="1000">
                    <a:solidFill>
                      <a:schemeClr val="tx1"/>
                    </a:solidFill>
                    <a:latin typeface="Arial" charset="0"/>
                  </a:defRPr>
                </a:lvl2pPr>
                <a:lvl3pPr marL="1143000" indent="-228600" defTabSz="1254125" eaLnBrk="0" hangingPunct="0">
                  <a:tabLst>
                    <a:tab pos="860425" algn="l"/>
                    <a:tab pos="1260475" algn="l"/>
                    <a:tab pos="1711325" algn="l"/>
                  </a:tabLst>
                  <a:defRPr sz="1000">
                    <a:solidFill>
                      <a:schemeClr val="tx1"/>
                    </a:solidFill>
                    <a:latin typeface="Arial" charset="0"/>
                  </a:defRPr>
                </a:lvl3pPr>
                <a:lvl4pPr marL="1600200" indent="-228600" defTabSz="1254125" eaLnBrk="0" hangingPunct="0">
                  <a:tabLst>
                    <a:tab pos="860425" algn="l"/>
                    <a:tab pos="1260475" algn="l"/>
                    <a:tab pos="1711325" algn="l"/>
                  </a:tabLst>
                  <a:defRPr sz="1000">
                    <a:solidFill>
                      <a:schemeClr val="tx1"/>
                    </a:solidFill>
                    <a:latin typeface="Arial" charset="0"/>
                  </a:defRPr>
                </a:lvl4pPr>
                <a:lvl5pPr marL="2057400" indent="-228600" defTabSz="1254125" eaLnBrk="0" hangingPunct="0">
                  <a:tabLst>
                    <a:tab pos="860425" algn="l"/>
                    <a:tab pos="1260475" algn="l"/>
                    <a:tab pos="1711325" algn="l"/>
                  </a:tabLst>
                  <a:defRPr sz="1000">
                    <a:solidFill>
                      <a:schemeClr val="tx1"/>
                    </a:solidFill>
                    <a:latin typeface="Arial" charset="0"/>
                  </a:defRPr>
                </a:lvl5pPr>
                <a:lvl6pPr marL="2514600" indent="-228600" defTabSz="1254125" eaLnBrk="0" fontAlgn="base" hangingPunct="0">
                  <a:spcBef>
                    <a:spcPct val="0"/>
                  </a:spcBef>
                  <a:spcAft>
                    <a:spcPct val="0"/>
                  </a:spcAft>
                  <a:tabLst>
                    <a:tab pos="860425" algn="l"/>
                    <a:tab pos="1260475" algn="l"/>
                    <a:tab pos="1711325" algn="l"/>
                  </a:tabLst>
                  <a:defRPr sz="1000">
                    <a:solidFill>
                      <a:schemeClr val="tx1"/>
                    </a:solidFill>
                    <a:latin typeface="Arial" charset="0"/>
                  </a:defRPr>
                </a:lvl6pPr>
                <a:lvl7pPr marL="2971800" indent="-228600" defTabSz="1254125" eaLnBrk="0" fontAlgn="base" hangingPunct="0">
                  <a:spcBef>
                    <a:spcPct val="0"/>
                  </a:spcBef>
                  <a:spcAft>
                    <a:spcPct val="0"/>
                  </a:spcAft>
                  <a:tabLst>
                    <a:tab pos="860425" algn="l"/>
                    <a:tab pos="1260475" algn="l"/>
                    <a:tab pos="1711325" algn="l"/>
                  </a:tabLst>
                  <a:defRPr sz="1000">
                    <a:solidFill>
                      <a:schemeClr val="tx1"/>
                    </a:solidFill>
                    <a:latin typeface="Arial" charset="0"/>
                  </a:defRPr>
                </a:lvl7pPr>
                <a:lvl8pPr marL="3429000" indent="-228600" defTabSz="1254125" eaLnBrk="0" fontAlgn="base" hangingPunct="0">
                  <a:spcBef>
                    <a:spcPct val="0"/>
                  </a:spcBef>
                  <a:spcAft>
                    <a:spcPct val="0"/>
                  </a:spcAft>
                  <a:tabLst>
                    <a:tab pos="860425" algn="l"/>
                    <a:tab pos="1260475" algn="l"/>
                    <a:tab pos="1711325" algn="l"/>
                  </a:tabLst>
                  <a:defRPr sz="1000">
                    <a:solidFill>
                      <a:schemeClr val="tx1"/>
                    </a:solidFill>
                    <a:latin typeface="Arial" charset="0"/>
                  </a:defRPr>
                </a:lvl8pPr>
                <a:lvl9pPr marL="3886200" indent="-228600" defTabSz="1254125" eaLnBrk="0" fontAlgn="base" hangingPunct="0">
                  <a:spcBef>
                    <a:spcPct val="0"/>
                  </a:spcBef>
                  <a:spcAft>
                    <a:spcPct val="0"/>
                  </a:spcAft>
                  <a:tabLst>
                    <a:tab pos="860425" algn="l"/>
                    <a:tab pos="1260475" algn="l"/>
                    <a:tab pos="1711325" algn="l"/>
                  </a:tabLst>
                  <a:defRPr sz="1000">
                    <a:solidFill>
                      <a:schemeClr val="tx1"/>
                    </a:solidFill>
                    <a:latin typeface="Arial" charset="0"/>
                  </a:defRPr>
                </a:lvl9pPr>
              </a:lstStyle>
              <a:p>
                <a:pPr algn="ctr" eaLnBrk="1" hangingPunct="1">
                  <a:spcBef>
                    <a:spcPct val="15000"/>
                  </a:spcBef>
                </a:pPr>
                <a:r>
                  <a:rPr lang="en-US" sz="1200" b="1">
                    <a:latin typeface="Trebuchet MS" pitchFamily="34" charset="0"/>
                  </a:rPr>
                  <a:t>HR Activities Focusing on Jobs</a:t>
                </a:r>
              </a:p>
              <a:p>
                <a:pPr lvl="1" eaLnBrk="1" hangingPunct="1">
                  <a:spcBef>
                    <a:spcPct val="15000"/>
                  </a:spcBef>
                  <a:buFontTx/>
                  <a:buChar char="•"/>
                </a:pPr>
                <a:r>
                  <a:rPr lang="en-US" sz="1200" b="1">
                    <a:latin typeface="Trebuchet MS" pitchFamily="34" charset="0"/>
                  </a:rPr>
                  <a:t>Job analysis	• Recruiting</a:t>
                </a:r>
              </a:p>
              <a:p>
                <a:pPr lvl="1" eaLnBrk="1" hangingPunct="1">
                  <a:spcBef>
                    <a:spcPct val="15000"/>
                  </a:spcBef>
                  <a:buFontTx/>
                  <a:buChar char="•"/>
                </a:pPr>
                <a:r>
                  <a:rPr lang="en-US" sz="1200" b="1">
                    <a:latin typeface="Trebuchet MS" pitchFamily="34" charset="0"/>
                  </a:rPr>
                  <a:t>Training and development</a:t>
                </a:r>
              </a:p>
              <a:p>
                <a:pPr lvl="1" eaLnBrk="1" hangingPunct="1">
                  <a:spcBef>
                    <a:spcPct val="15000"/>
                  </a:spcBef>
                  <a:buFontTx/>
                  <a:buChar char="•"/>
                </a:pPr>
                <a:r>
                  <a:rPr lang="en-US" sz="1200" b="1">
                    <a:latin typeface="Trebuchet MS" pitchFamily="34" charset="0"/>
                  </a:rPr>
                  <a:t>Performance management</a:t>
                </a:r>
              </a:p>
              <a:p>
                <a:pPr lvl="1" eaLnBrk="1" hangingPunct="1">
                  <a:spcBef>
                    <a:spcPct val="15000"/>
                  </a:spcBef>
                  <a:buFontTx/>
                  <a:buChar char="•"/>
                </a:pPr>
                <a:r>
                  <a:rPr lang="en-US" sz="1200" b="1">
                    <a:latin typeface="Trebuchet MS" pitchFamily="34" charset="0"/>
                  </a:rPr>
                  <a:t>Health, safety, and security</a:t>
                </a:r>
              </a:p>
              <a:p>
                <a:pPr lvl="1" eaLnBrk="1" hangingPunct="1">
                  <a:spcBef>
                    <a:spcPct val="15000"/>
                  </a:spcBef>
                  <a:buFontTx/>
                  <a:buChar char="•"/>
                </a:pPr>
                <a:r>
                  <a:rPr lang="en-US" sz="1200" b="1">
                    <a:latin typeface="Trebuchet MS" pitchFamily="34" charset="0"/>
                  </a:rPr>
                  <a:t>Employee relations	• Compensation</a:t>
                </a:r>
              </a:p>
            </p:txBody>
          </p:sp>
        </p:grpSp>
        <p:pic>
          <p:nvPicPr>
            <p:cNvPr id="21511" name="Picture 7"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4294">
              <a:off x="2130" y="2563"/>
              <a:ext cx="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2" name="Group 8"/>
            <p:cNvGrpSpPr>
              <a:grpSpLocks/>
            </p:cNvGrpSpPr>
            <p:nvPr/>
          </p:nvGrpSpPr>
          <p:grpSpPr bwMode="auto">
            <a:xfrm>
              <a:off x="1382" y="2080"/>
              <a:ext cx="1325" cy="688"/>
              <a:chOff x="691" y="2390"/>
              <a:chExt cx="1325" cy="688"/>
            </a:xfrm>
          </p:grpSpPr>
          <p:pic>
            <p:nvPicPr>
              <p:cNvPr id="21535" name="Picture 9" descr="OrgOvl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2390"/>
                <a:ext cx="132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6" name="Text Box 10"/>
              <p:cNvSpPr txBox="1">
                <a:spLocks noChangeArrowheads="1"/>
              </p:cNvSpPr>
              <p:nvPr/>
            </p:nvSpPr>
            <p:spPr bwMode="auto">
              <a:xfrm>
                <a:off x="862" y="2506"/>
                <a:ext cx="86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20000"/>
                  </a:spcBef>
                </a:pPr>
                <a:r>
                  <a:rPr lang="en-US" sz="1200" b="1">
                    <a:latin typeface="Trebuchet MS" pitchFamily="34" charset="0"/>
                  </a:rPr>
                  <a:t>Jobs </a:t>
                </a:r>
                <a:br>
                  <a:rPr lang="en-US" sz="1200" b="1">
                    <a:latin typeface="Trebuchet MS" pitchFamily="34" charset="0"/>
                  </a:rPr>
                </a:br>
                <a:r>
                  <a:rPr lang="en-US" sz="1200" b="1">
                    <a:latin typeface="Trebuchet MS" pitchFamily="34" charset="0"/>
                  </a:rPr>
                  <a:t>Needed</a:t>
                </a:r>
              </a:p>
            </p:txBody>
          </p:sp>
        </p:grpSp>
        <p:pic>
          <p:nvPicPr>
            <p:cNvPr id="21513" name="Picture 11" descr="01012"/>
            <p:cNvPicPr>
              <a:picLocks noChangeAspect="1" noChangeArrowheads="1"/>
            </p:cNvPicPr>
            <p:nvPr/>
          </p:nvPicPr>
          <p:blipFill>
            <a:blip r:embed="rId6">
              <a:extLst>
                <a:ext uri="{28A0092B-C50C-407E-A947-70E740481C1C}">
                  <a14:useLocalDpi xmlns:a14="http://schemas.microsoft.com/office/drawing/2010/main" val="0"/>
                </a:ext>
              </a:extLst>
            </a:blip>
            <a:srcRect t="14012"/>
            <a:stretch>
              <a:fillRect/>
            </a:stretch>
          </p:blipFill>
          <p:spPr bwMode="auto">
            <a:xfrm>
              <a:off x="1945" y="1821"/>
              <a:ext cx="13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2" descr="01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4294" flipH="1">
              <a:off x="3775" y="2562"/>
              <a:ext cx="1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5" name="Group 13"/>
            <p:cNvGrpSpPr>
              <a:grpSpLocks/>
            </p:cNvGrpSpPr>
            <p:nvPr/>
          </p:nvGrpSpPr>
          <p:grpSpPr bwMode="auto">
            <a:xfrm>
              <a:off x="1454" y="1433"/>
              <a:ext cx="1281" cy="527"/>
              <a:chOff x="2270" y="1979"/>
              <a:chExt cx="1281" cy="411"/>
            </a:xfrm>
          </p:grpSpPr>
          <p:pic>
            <p:nvPicPr>
              <p:cNvPr id="21533" name="Picture 14" descr="OrgBox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 y="1979"/>
                <a:ext cx="1281"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4" name="Text Box 15"/>
              <p:cNvSpPr txBox="1">
                <a:spLocks noChangeArrowheads="1"/>
              </p:cNvSpPr>
              <p:nvPr/>
            </p:nvSpPr>
            <p:spPr bwMode="auto">
              <a:xfrm>
                <a:off x="2380" y="2072"/>
                <a:ext cx="99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200" b="1">
                    <a:latin typeface="Trebuchet MS" pitchFamily="34" charset="0"/>
                  </a:rPr>
                  <a:t>Nature of Work</a:t>
                </a:r>
              </a:p>
            </p:txBody>
          </p:sp>
        </p:grpSp>
        <p:pic>
          <p:nvPicPr>
            <p:cNvPr id="21516" name="Picture 16" descr="010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 y="905"/>
              <a:ext cx="698"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7" descr="010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8" y="905"/>
              <a:ext cx="698"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8" name="Group 18"/>
            <p:cNvGrpSpPr>
              <a:grpSpLocks/>
            </p:cNvGrpSpPr>
            <p:nvPr/>
          </p:nvGrpSpPr>
          <p:grpSpPr bwMode="auto">
            <a:xfrm>
              <a:off x="318" y="835"/>
              <a:ext cx="1209" cy="518"/>
              <a:chOff x="274" y="835"/>
              <a:chExt cx="1209" cy="518"/>
            </a:xfrm>
          </p:grpSpPr>
          <p:pic>
            <p:nvPicPr>
              <p:cNvPr id="21531" name="Picture 19" descr="BluBox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 y="835"/>
                <a:ext cx="120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2" name="Text Box 20"/>
              <p:cNvSpPr txBox="1">
                <a:spLocks noChangeArrowheads="1"/>
              </p:cNvSpPr>
              <p:nvPr/>
            </p:nvSpPr>
            <p:spPr bwMode="auto">
              <a:xfrm>
                <a:off x="343" y="912"/>
                <a:ext cx="9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200" b="1">
                    <a:latin typeface="Trebuchet MS" pitchFamily="34" charset="0"/>
                  </a:rPr>
                  <a:t>Organizational Values</a:t>
                </a:r>
              </a:p>
            </p:txBody>
          </p:sp>
        </p:grpSp>
        <p:grpSp>
          <p:nvGrpSpPr>
            <p:cNvPr id="21519" name="Group 21"/>
            <p:cNvGrpSpPr>
              <a:grpSpLocks/>
            </p:cNvGrpSpPr>
            <p:nvPr/>
          </p:nvGrpSpPr>
          <p:grpSpPr bwMode="auto">
            <a:xfrm>
              <a:off x="2694" y="835"/>
              <a:ext cx="1209" cy="518"/>
              <a:chOff x="2650" y="835"/>
              <a:chExt cx="1209" cy="518"/>
            </a:xfrm>
          </p:grpSpPr>
          <p:pic>
            <p:nvPicPr>
              <p:cNvPr id="21529" name="Picture 22" descr="BluBox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0" y="835"/>
                <a:ext cx="120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0" name="Text Box 23"/>
              <p:cNvSpPr txBox="1">
                <a:spLocks noChangeArrowheads="1"/>
              </p:cNvSpPr>
              <p:nvPr/>
            </p:nvSpPr>
            <p:spPr bwMode="auto">
              <a:xfrm>
                <a:off x="2728" y="912"/>
                <a:ext cx="9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200" b="1">
                    <a:latin typeface="Trebuchet MS" pitchFamily="34" charset="0"/>
                  </a:rPr>
                  <a:t>Customer</a:t>
                </a:r>
                <a:br>
                  <a:rPr lang="en-US" sz="1200" b="1">
                    <a:latin typeface="Trebuchet MS" pitchFamily="34" charset="0"/>
                  </a:rPr>
                </a:br>
                <a:r>
                  <a:rPr lang="en-US" sz="1200" b="1">
                    <a:latin typeface="Trebuchet MS" pitchFamily="34" charset="0"/>
                  </a:rPr>
                  <a:t>Needs</a:t>
                </a:r>
              </a:p>
            </p:txBody>
          </p:sp>
        </p:grpSp>
        <p:grpSp>
          <p:nvGrpSpPr>
            <p:cNvPr id="21520" name="Group 24"/>
            <p:cNvGrpSpPr>
              <a:grpSpLocks/>
            </p:cNvGrpSpPr>
            <p:nvPr/>
          </p:nvGrpSpPr>
          <p:grpSpPr bwMode="auto">
            <a:xfrm>
              <a:off x="3552" y="2080"/>
              <a:ext cx="1325" cy="688"/>
              <a:chOff x="3398" y="2230"/>
              <a:chExt cx="1325" cy="688"/>
            </a:xfrm>
          </p:grpSpPr>
          <p:pic>
            <p:nvPicPr>
              <p:cNvPr id="21527" name="Picture 25" descr="OrgOvl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8" y="2230"/>
                <a:ext cx="132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Text Box 26"/>
              <p:cNvSpPr txBox="1">
                <a:spLocks noChangeArrowheads="1"/>
              </p:cNvSpPr>
              <p:nvPr/>
            </p:nvSpPr>
            <p:spPr bwMode="auto">
              <a:xfrm>
                <a:off x="3571" y="2318"/>
                <a:ext cx="862"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20000"/>
                  </a:spcBef>
                </a:pPr>
                <a:r>
                  <a:rPr lang="en-US" sz="1200" b="1">
                    <a:latin typeface="Trebuchet MS" pitchFamily="34" charset="0"/>
                  </a:rPr>
                  <a:t>People Needed </a:t>
                </a:r>
                <a:br>
                  <a:rPr lang="en-US" sz="1200" b="1">
                    <a:latin typeface="Trebuchet MS" pitchFamily="34" charset="0"/>
                  </a:rPr>
                </a:br>
                <a:r>
                  <a:rPr lang="en-US" sz="1200" b="1">
                    <a:latin typeface="Trebuchet MS" pitchFamily="34" charset="0"/>
                  </a:rPr>
                  <a:t>for Jobs</a:t>
                </a:r>
              </a:p>
            </p:txBody>
          </p:sp>
        </p:grpSp>
        <p:pic>
          <p:nvPicPr>
            <p:cNvPr id="21521" name="Picture 27" descr="010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8" y="2307"/>
              <a:ext cx="69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8" descr="010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2" y="2307"/>
              <a:ext cx="69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9" descr="01012"/>
            <p:cNvPicPr>
              <a:picLocks noChangeAspect="1" noChangeArrowheads="1"/>
            </p:cNvPicPr>
            <p:nvPr/>
          </p:nvPicPr>
          <p:blipFill>
            <a:blip r:embed="rId6">
              <a:extLst>
                <a:ext uri="{28A0092B-C50C-407E-A947-70E740481C1C}">
                  <a14:useLocalDpi xmlns:a14="http://schemas.microsoft.com/office/drawing/2010/main" val="0"/>
                </a:ext>
              </a:extLst>
            </a:blip>
            <a:srcRect t="14012"/>
            <a:stretch>
              <a:fillRect/>
            </a:stretch>
          </p:blipFill>
          <p:spPr bwMode="auto">
            <a:xfrm>
              <a:off x="1952" y="1147"/>
              <a:ext cx="13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4" name="Group 30"/>
            <p:cNvGrpSpPr>
              <a:grpSpLocks/>
            </p:cNvGrpSpPr>
            <p:nvPr/>
          </p:nvGrpSpPr>
          <p:grpSpPr bwMode="auto">
            <a:xfrm>
              <a:off x="1506" y="835"/>
              <a:ext cx="1209" cy="518"/>
              <a:chOff x="1475" y="835"/>
              <a:chExt cx="1209" cy="518"/>
            </a:xfrm>
          </p:grpSpPr>
          <p:pic>
            <p:nvPicPr>
              <p:cNvPr id="21525" name="Picture 31" descr="BluBox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 y="835"/>
                <a:ext cx="120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Text Box 32"/>
              <p:cNvSpPr txBox="1">
                <a:spLocks noChangeArrowheads="1"/>
              </p:cNvSpPr>
              <p:nvPr/>
            </p:nvSpPr>
            <p:spPr bwMode="auto">
              <a:xfrm>
                <a:off x="1547" y="912"/>
                <a:ext cx="9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en-US" sz="1200" b="1">
                    <a:latin typeface="Trebuchet MS" pitchFamily="34" charset="0"/>
                  </a:rPr>
                  <a:t>Organizational Strategy</a:t>
                </a: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033219"/>
                                        </p:tgtEl>
                                        <p:attrNameLst>
                                          <p:attrName>style.visibility</p:attrName>
                                        </p:attrNameLst>
                                      </p:cBhvr>
                                      <p:to>
                                        <p:strVal val="visible"/>
                                      </p:to>
                                    </p:set>
                                    <p:animEffect transition="in" filter="wipe(up)">
                                      <p:cBhvr>
                                        <p:cTn id="7" dur="1000"/>
                                        <p:tgtEl>
                                          <p:spTgt spid="1033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uman Resource Management 13e.">
  <a:themeElements>
    <a:clrScheme name="Human Resource Management 13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Human Resource Management 13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Human Resource Management 13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Human Resource Management 13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Human Resource Management 13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Human Resource Management 13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3700</TotalTime>
  <Words>1919</Words>
  <Application>Microsoft Office PowerPoint</Application>
  <PresentationFormat>On-screen Show (4:3)</PresentationFormat>
  <Paragraphs>410</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Tahoma</vt:lpstr>
      <vt:lpstr>Wingdings</vt:lpstr>
      <vt:lpstr>Times New Roman</vt:lpstr>
      <vt:lpstr>Trebuchet MS</vt:lpstr>
      <vt:lpstr>Verdana</vt:lpstr>
      <vt:lpstr>Human Resource Management 13e.</vt:lpstr>
      <vt:lpstr>CHAPTER 4 Workers, Jobs, and Job Analysis</vt:lpstr>
      <vt:lpstr>Workforce Composition</vt:lpstr>
      <vt:lpstr>Business Contribution of Diverse Workers</vt:lpstr>
      <vt:lpstr>PowerPoint Presentation</vt:lpstr>
      <vt:lpstr>Diversity Training</vt:lpstr>
      <vt:lpstr>Generational Differences</vt:lpstr>
      <vt:lpstr>PowerPoint Presentation</vt:lpstr>
      <vt:lpstr>Nature of Jobs and Work</vt:lpstr>
      <vt:lpstr>Influences Affecting Jobs, People, and Related HR Policies</vt:lpstr>
      <vt:lpstr>Workflow Analysis</vt:lpstr>
      <vt:lpstr>Business Process Re-Engineering</vt:lpstr>
      <vt:lpstr>Workers and Job Design</vt:lpstr>
      <vt:lpstr>Job Design</vt:lpstr>
      <vt:lpstr>PowerPoint Presentation</vt:lpstr>
      <vt:lpstr>Common Approaches to Job Design</vt:lpstr>
      <vt:lpstr>PowerPoint Presentation</vt:lpstr>
      <vt:lpstr>Using Worker Teams in Jobs</vt:lpstr>
      <vt:lpstr>PowerPoint Presentation</vt:lpstr>
      <vt:lpstr>Team Jobs</vt:lpstr>
      <vt:lpstr>Telework</vt:lpstr>
      <vt:lpstr>PowerPoint Presentation</vt:lpstr>
      <vt:lpstr>Work Schedule Alternatives</vt:lpstr>
      <vt:lpstr>Why Have Job Descriptions?</vt:lpstr>
      <vt:lpstr>Why Are Job Descriptions Not Prepared?</vt:lpstr>
      <vt:lpstr>The Nature of Job Analysis</vt:lpstr>
      <vt:lpstr>PowerPoint Presentation</vt:lpstr>
      <vt:lpstr>PowerPoint Presentation</vt:lpstr>
      <vt:lpstr>Preliminary Questions to Ask</vt:lpstr>
      <vt:lpstr>Task-Based Job Analysis</vt:lpstr>
      <vt:lpstr>Competency-Based Job Analysis</vt:lpstr>
      <vt:lpstr>PowerPoint Presentation</vt:lpstr>
      <vt:lpstr>Job Analysis Methods</vt:lpstr>
      <vt:lpstr>Criteria for Choice of Job Analysis Methods</vt:lpstr>
      <vt:lpstr>Criteria for Choice of Job Analysis Methods</vt:lpstr>
      <vt:lpstr>PowerPoint Presentation</vt:lpstr>
      <vt:lpstr>Identifying Job Functions</vt:lpstr>
      <vt:lpstr>Job Functions</vt:lpstr>
      <vt:lpstr>Example Job Function</vt:lpstr>
      <vt:lpstr>Time Spent on Each Job Function</vt:lpstr>
      <vt:lpstr>Legal Aspects of Job Analysis</vt:lpstr>
      <vt:lpstr>The Americans With Disabilities Act (ADA)</vt:lpstr>
      <vt:lpstr>The Americans With Disabilities Act (ADA)</vt:lpstr>
      <vt:lpstr>Job Analysis and O*Net</vt:lpstr>
      <vt:lpstr>Behavioral Aspects of Job Analysis</vt:lpstr>
      <vt:lpstr>Job Analysis and Wage/Hour Regulations</vt:lpstr>
      <vt:lpstr>Job Analysis and Wage/Hour Regulations</vt:lpstr>
      <vt:lpstr>Job Descriptions and Job Specifications</vt:lpstr>
      <vt:lpstr>Job Description Components</vt:lpstr>
      <vt:lpstr>PowerPoint Presentation</vt:lpstr>
    </vt:vector>
  </TitlesOfParts>
  <Manager>Julia Chase | Susan Smart</Manager>
  <Company>Cengage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 13e.</dc:title>
  <dc:subject>Chapter 4</dc:subject>
  <dc:creator>Charlie Cook, The University of West Alabama</dc:creator>
  <cp:lastModifiedBy> Phyllis Sigerist</cp:lastModifiedBy>
  <cp:revision>336</cp:revision>
  <dcterms:created xsi:type="dcterms:W3CDTF">2003-02-17T02:06:55Z</dcterms:created>
  <dcterms:modified xsi:type="dcterms:W3CDTF">2013-04-17T06:12:29Z</dcterms:modified>
</cp:coreProperties>
</file>