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56" r:id="rId2"/>
    <p:sldId id="791" r:id="rId3"/>
    <p:sldId id="792" r:id="rId4"/>
    <p:sldId id="784" r:id="rId5"/>
    <p:sldId id="785" r:id="rId6"/>
    <p:sldId id="786" r:id="rId7"/>
    <p:sldId id="793" r:id="rId8"/>
    <p:sldId id="787" r:id="rId9"/>
    <p:sldId id="788" r:id="rId10"/>
    <p:sldId id="795" r:id="rId11"/>
    <p:sldId id="796" r:id="rId12"/>
    <p:sldId id="797" r:id="rId13"/>
    <p:sldId id="798" r:id="rId14"/>
    <p:sldId id="716" r:id="rId15"/>
    <p:sldId id="733" r:id="rId16"/>
    <p:sldId id="734" r:id="rId17"/>
    <p:sldId id="717" r:id="rId18"/>
    <p:sldId id="736" r:id="rId19"/>
    <p:sldId id="768" r:id="rId20"/>
    <p:sldId id="737" r:id="rId21"/>
    <p:sldId id="772" r:id="rId22"/>
    <p:sldId id="718" r:id="rId23"/>
    <p:sldId id="773" r:id="rId24"/>
    <p:sldId id="799" r:id="rId25"/>
    <p:sldId id="801" r:id="rId26"/>
    <p:sldId id="741" r:id="rId27"/>
    <p:sldId id="774" r:id="rId28"/>
    <p:sldId id="802" r:id="rId29"/>
    <p:sldId id="719" r:id="rId30"/>
    <p:sldId id="775" r:id="rId31"/>
    <p:sldId id="776" r:id="rId32"/>
    <p:sldId id="720" r:id="rId33"/>
    <p:sldId id="742" r:id="rId34"/>
    <p:sldId id="721" r:id="rId35"/>
    <p:sldId id="777" r:id="rId36"/>
    <p:sldId id="722" r:id="rId37"/>
    <p:sldId id="800" r:id="rId38"/>
    <p:sldId id="778" r:id="rId39"/>
    <p:sldId id="725" r:id="rId40"/>
    <p:sldId id="747" r:id="rId41"/>
    <p:sldId id="748" r:id="rId42"/>
    <p:sldId id="726" r:id="rId43"/>
    <p:sldId id="750" r:id="rId44"/>
    <p:sldId id="782" r:id="rId45"/>
  </p:sldIdLst>
  <p:sldSz cx="9144000" cy="6858000" type="screen4x3"/>
  <p:notesSz cx="6934200" cy="92837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3300"/>
    <a:srgbClr val="003366"/>
    <a:srgbClr val="CC6600"/>
    <a:srgbClr val="003300"/>
    <a:srgbClr val="336600"/>
    <a:srgbClr val="99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76" d="100"/>
          <a:sy n="76" d="100"/>
        </p:scale>
        <p:origin x="-859" y="-77"/>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774"/>
    </p:cViewPr>
  </p:sorterViewPr>
  <p:notesViewPr>
    <p:cSldViewPr>
      <p:cViewPr varScale="1">
        <p:scale>
          <a:sx n="99" d="100"/>
          <a:sy n="99" d="100"/>
        </p:scale>
        <p:origin x="-564" y="-96"/>
      </p:cViewPr>
      <p:guideLst>
        <p:guide orient="horz" pos="2924"/>
        <p:guide pos="2184"/>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1" name="Rectangle 3"/>
          <p:cNvSpPr>
            <a:spLocks noGrp="1" noChangeArrowheads="1"/>
          </p:cNvSpPr>
          <p:nvPr>
            <p:ph type="dt" sz="quarter"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27652" name="Rectangle 4"/>
          <p:cNvSpPr>
            <a:spLocks noGrp="1" noChangeArrowheads="1"/>
          </p:cNvSpPr>
          <p:nvPr>
            <p:ph type="ftr" sz="quarter" idx="2"/>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631EF3BF-08B7-4E1C-B1F2-40C10F5849BC}" type="slidenum">
              <a:rPr lang="en-US"/>
              <a:pPr>
                <a:defRPr/>
              </a:pPr>
              <a:t>‹#›</a:t>
            </a:fld>
            <a:endParaRPr lang="en-US"/>
          </a:p>
        </p:txBody>
      </p:sp>
    </p:spTree>
    <p:extLst>
      <p:ext uri="{BB962C8B-B14F-4D97-AF65-F5344CB8AC3E}">
        <p14:creationId xmlns:p14="http://schemas.microsoft.com/office/powerpoint/2010/main" val="2540335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58372" name="Rectangle 4"/>
          <p:cNvSpPr>
            <a:spLocks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3925" y="4410075"/>
            <a:ext cx="508635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AB031AC4-E4D0-4D63-ABA4-98BA1271DC48}" type="slidenum">
              <a:rPr lang="en-US"/>
              <a:pPr>
                <a:defRPr/>
              </a:pPr>
              <a:t>‹#›</a:t>
            </a:fld>
            <a:endParaRPr lang="en-US"/>
          </a:p>
        </p:txBody>
      </p:sp>
    </p:spTree>
    <p:extLst>
      <p:ext uri="{BB962C8B-B14F-4D97-AF65-F5344CB8AC3E}">
        <p14:creationId xmlns:p14="http://schemas.microsoft.com/office/powerpoint/2010/main" val="79165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4A9ABA0-7B7B-4AFC-81A8-DF13A3D792E2}"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13A0FF0-340D-4DD7-8FAA-82F632E68672}" type="slidenum">
              <a:rPr lang="en-US" sz="1200" smtClean="0">
                <a:latin typeface="Times New Roman" pitchFamily="18" charset="0"/>
              </a:rPr>
              <a:pPr eaLnBrk="1" hangingPunct="1"/>
              <a:t>10</a:t>
            </a:fld>
            <a:endParaRPr lang="en-US" sz="1200" smtClean="0">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B0CEA1E5-7A2B-48B7-96FC-BD6F4CFBBB20}" type="slidenum">
              <a:rPr lang="en-US" sz="1200" smtClean="0">
                <a:latin typeface="Times New Roman" pitchFamily="18" charset="0"/>
              </a:rPr>
              <a:pPr eaLnBrk="1" hangingPunct="1"/>
              <a:t>11</a:t>
            </a:fld>
            <a:endParaRPr lang="en-US" sz="1200" smtClean="0">
              <a:latin typeface="Times New Roman" pitchFamily="18"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99F707A-BF8F-4437-BE94-6E9F82CC8494}" type="slidenum">
              <a:rPr lang="en-US" sz="1200" smtClean="0">
                <a:latin typeface="Times New Roman" pitchFamily="18" charset="0"/>
              </a:rPr>
              <a:pPr eaLnBrk="1" hangingPunct="1"/>
              <a:t>12</a:t>
            </a:fld>
            <a:endParaRPr lang="en-US" sz="1200" smtClean="0">
              <a:latin typeface="Times New Roman" pitchFamily="18"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A9FC144-FA39-416F-89C4-B8427CDEDE05}" type="slidenum">
              <a:rPr lang="en-US" sz="1200" smtClean="0">
                <a:latin typeface="Times New Roman" pitchFamily="18" charset="0"/>
              </a:rPr>
              <a:pPr eaLnBrk="1" hangingPunct="1"/>
              <a:t>13</a:t>
            </a:fld>
            <a:endParaRPr lang="en-US" sz="1200" smtClean="0">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7B06B19-1741-4C8C-8450-BCE035B4FCA9}" type="slidenum">
              <a:rPr lang="en-US" sz="1200" smtClean="0">
                <a:latin typeface="Times New Roman" pitchFamily="18" charset="0"/>
              </a:rPr>
              <a:pPr eaLnBrk="1" hangingPunct="1"/>
              <a:t>14</a:t>
            </a:fld>
            <a:endParaRPr lang="en-US" sz="1200" smtClean="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81B65A4-FE4D-4B0E-92ED-D7C374237A17}" type="slidenum">
              <a:rPr lang="en-US" sz="1200" smtClean="0">
                <a:latin typeface="Times New Roman" pitchFamily="18" charset="0"/>
              </a:rPr>
              <a:pPr eaLnBrk="1" hangingPunct="1"/>
              <a:t>15</a:t>
            </a:fld>
            <a:endParaRPr lang="en-US" sz="1200" smtClean="0">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D4C6AC79-5BE0-4390-A379-EA26823172C6}" type="slidenum">
              <a:rPr lang="en-US" sz="1200" smtClean="0">
                <a:latin typeface="Times New Roman" pitchFamily="18" charset="0"/>
              </a:rPr>
              <a:pPr eaLnBrk="1" hangingPunct="1"/>
              <a:t>16</a:t>
            </a:fld>
            <a:endParaRPr lang="en-US" sz="1200" smtClean="0">
              <a:latin typeface="Times New Roman"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DC0EA82-7769-4C5A-AE38-2F2986694A05}" type="slidenum">
              <a:rPr lang="en-US" sz="1200" smtClean="0">
                <a:latin typeface="Times New Roman" pitchFamily="18" charset="0"/>
              </a:rPr>
              <a:pPr eaLnBrk="1" hangingPunct="1"/>
              <a:t>17</a:t>
            </a:fld>
            <a:endParaRPr lang="en-US" sz="1200" smtClean="0">
              <a:latin typeface="Times New Roman" pitchFamily="18"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E286D7EB-608E-4CC7-80DF-8754C14EC77A}" type="slidenum">
              <a:rPr lang="en-US" sz="1200" smtClean="0">
                <a:latin typeface="Times New Roman" pitchFamily="18" charset="0"/>
              </a:rPr>
              <a:pPr eaLnBrk="1" hangingPunct="1"/>
              <a:t>18</a:t>
            </a:fld>
            <a:endParaRPr lang="en-US" sz="1200" smtClean="0">
              <a:latin typeface="Times New Roman"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4DD6435E-7372-4A4E-ACF1-F6DD0DDCC912}" type="slidenum">
              <a:rPr lang="en-US" sz="1200" smtClean="0">
                <a:latin typeface="Times New Roman" pitchFamily="18" charset="0"/>
              </a:rPr>
              <a:pPr eaLnBrk="1" hangingPunct="1"/>
              <a:t>19</a:t>
            </a:fld>
            <a:endParaRPr lang="en-US" sz="1200" smtClean="0">
              <a:latin typeface="Times New Roman" pitchFamily="18"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A8D6815-3099-454D-8E74-C86F3C601645}" type="slidenum">
              <a:rPr lang="en-US" sz="1200" smtClean="0">
                <a:latin typeface="Times New Roman" pitchFamily="18" charset="0"/>
              </a:rPr>
              <a:pPr eaLnBrk="1" hangingPunct="1"/>
              <a:t>2</a:t>
            </a:fld>
            <a:endParaRPr lang="en-US" sz="1200" smtClean="0">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2C809DE2-AF4F-4F9E-AA61-CE32DCF3DE9E}" type="slidenum">
              <a:rPr lang="en-US" sz="1200" smtClean="0">
                <a:latin typeface="Times New Roman" pitchFamily="18" charset="0"/>
              </a:rPr>
              <a:pPr eaLnBrk="1" hangingPunct="1"/>
              <a:t>20</a:t>
            </a:fld>
            <a:endParaRPr lang="en-US" sz="1200" smtClean="0">
              <a:latin typeface="Times New Roman"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9EB8834-FF86-4770-89F0-906899C5303A}" type="slidenum">
              <a:rPr lang="en-US" sz="1200" smtClean="0">
                <a:latin typeface="Times New Roman" pitchFamily="18" charset="0"/>
              </a:rPr>
              <a:pPr eaLnBrk="1" hangingPunct="1"/>
              <a:t>21</a:t>
            </a:fld>
            <a:endParaRPr lang="en-US" sz="1200" smtClean="0">
              <a:latin typeface="Times New Roman" pitchFamily="18"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69CF220C-1674-4D72-96F5-8FAB7A40EC46}" type="slidenum">
              <a:rPr lang="en-US" sz="1200" smtClean="0">
                <a:latin typeface="Times New Roman" pitchFamily="18" charset="0"/>
              </a:rPr>
              <a:pPr eaLnBrk="1" hangingPunct="1"/>
              <a:t>22</a:t>
            </a:fld>
            <a:endParaRPr lang="en-US" sz="1200" smtClean="0">
              <a:latin typeface="Times New Roman"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B15390E4-6C37-4728-ACB5-8B5D442370D6}" type="slidenum">
              <a:rPr lang="en-US" sz="1200" smtClean="0">
                <a:latin typeface="Times New Roman" pitchFamily="18" charset="0"/>
              </a:rPr>
              <a:pPr eaLnBrk="1" hangingPunct="1"/>
              <a:t>23</a:t>
            </a:fld>
            <a:endParaRPr lang="en-US" sz="1200" smtClean="0">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1430FEB-8EED-4C29-BEF3-813AA6BF3D2E}" type="slidenum">
              <a:rPr lang="en-US" sz="1200" smtClean="0">
                <a:latin typeface="Times New Roman" pitchFamily="18" charset="0"/>
              </a:rPr>
              <a:pPr eaLnBrk="1" hangingPunct="1"/>
              <a:t>24</a:t>
            </a:fld>
            <a:endParaRPr lang="en-US" sz="1200" smtClean="0">
              <a:latin typeface="Times New Roman"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89E7F65-0245-4402-9564-D49331AABB72}" type="slidenum">
              <a:rPr lang="en-US" sz="1200" smtClean="0">
                <a:latin typeface="Times New Roman" pitchFamily="18" charset="0"/>
              </a:rPr>
              <a:pPr eaLnBrk="1" hangingPunct="1"/>
              <a:t>25</a:t>
            </a:fld>
            <a:endParaRPr lang="en-US" sz="1200" smtClean="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F6094CB-94D6-4796-98FF-81B5E221029D}" type="slidenum">
              <a:rPr lang="en-US" sz="1200" smtClean="0">
                <a:latin typeface="Times New Roman" pitchFamily="18" charset="0"/>
              </a:rPr>
              <a:pPr eaLnBrk="1" hangingPunct="1"/>
              <a:t>26</a:t>
            </a:fld>
            <a:endParaRPr lang="en-US" sz="1200" smtClean="0">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523FC93-79B7-4930-955D-C6AA802578D8}" type="slidenum">
              <a:rPr lang="en-US" sz="1200" smtClean="0">
                <a:latin typeface="Times New Roman" pitchFamily="18" charset="0"/>
              </a:rPr>
              <a:pPr eaLnBrk="1" hangingPunct="1"/>
              <a:t>27</a:t>
            </a:fld>
            <a:endParaRPr lang="en-US" sz="1200" smtClean="0">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200C5CE7-42FD-4D37-B2AF-7C3DA723F362}" type="slidenum">
              <a:rPr lang="en-US" sz="1200" smtClean="0">
                <a:latin typeface="Times New Roman" pitchFamily="18" charset="0"/>
              </a:rPr>
              <a:pPr eaLnBrk="1" hangingPunct="1"/>
              <a:t>28</a:t>
            </a:fld>
            <a:endParaRPr lang="en-US" sz="1200" smtClean="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67EEFFA-6068-404E-BEBD-7B1D1E5BDCE0}" type="slidenum">
              <a:rPr lang="en-US" sz="1200" smtClean="0">
                <a:latin typeface="Times New Roman" pitchFamily="18" charset="0"/>
              </a:rPr>
              <a:pPr eaLnBrk="1" hangingPunct="1"/>
              <a:t>29</a:t>
            </a:fld>
            <a:endParaRPr lang="en-US" sz="1200" smtClean="0">
              <a:latin typeface="Times New Roman" pitchFamily="18"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AC1BE6D0-21CA-48CE-88AD-D08BA125805A}" type="slidenum">
              <a:rPr lang="en-US" sz="1200" smtClean="0">
                <a:latin typeface="Times New Roman" pitchFamily="18" charset="0"/>
              </a:rPr>
              <a:pPr eaLnBrk="1" hangingPunct="1"/>
              <a:t>3</a:t>
            </a:fld>
            <a:endParaRPr lang="en-US" sz="1200" smtClean="0">
              <a:latin typeface="Times New Roman" pitchFamily="18"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0B1BBDD4-7726-431D-9140-5F154FD2762D}" type="slidenum">
              <a:rPr lang="en-US" sz="1200" smtClean="0">
                <a:latin typeface="Times New Roman" pitchFamily="18" charset="0"/>
              </a:rPr>
              <a:pPr eaLnBrk="1" hangingPunct="1"/>
              <a:t>30</a:t>
            </a:fld>
            <a:endParaRPr lang="en-US" sz="1200" smtClean="0">
              <a:latin typeface="Times New Roman"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680D6B3D-BFA3-40C5-8E7C-B10E8E6202A6}" type="slidenum">
              <a:rPr lang="en-US" sz="1200" smtClean="0">
                <a:latin typeface="Times New Roman" pitchFamily="18" charset="0"/>
              </a:rPr>
              <a:pPr eaLnBrk="1" hangingPunct="1"/>
              <a:t>31</a:t>
            </a:fld>
            <a:endParaRPr lang="en-US" sz="1200" smtClean="0">
              <a:latin typeface="Times New Roman" pitchFamily="18"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4D35FE52-05B4-4B3E-8474-EBBA55EF6D2E}" type="slidenum">
              <a:rPr lang="en-US" sz="1200" smtClean="0">
                <a:latin typeface="Times New Roman" pitchFamily="18" charset="0"/>
              </a:rPr>
              <a:pPr eaLnBrk="1" hangingPunct="1"/>
              <a:t>32</a:t>
            </a:fld>
            <a:endParaRPr lang="en-US" sz="1200" smtClean="0">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5ECCEE2-4193-481B-9663-413CB90D7779}" type="slidenum">
              <a:rPr lang="en-US" sz="1200" smtClean="0">
                <a:latin typeface="Times New Roman" pitchFamily="18" charset="0"/>
              </a:rPr>
              <a:pPr eaLnBrk="1" hangingPunct="1"/>
              <a:t>33</a:t>
            </a:fld>
            <a:endParaRPr lang="en-US" sz="1200" smtClean="0">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0749A2C2-AF76-48C9-B7C4-5C3A535F7D95}" type="slidenum">
              <a:rPr lang="en-US" sz="1200" smtClean="0">
                <a:latin typeface="Times New Roman" pitchFamily="18" charset="0"/>
              </a:rPr>
              <a:pPr eaLnBrk="1" hangingPunct="1"/>
              <a:t>34</a:t>
            </a:fld>
            <a:endParaRPr lang="en-US" sz="1200" smtClean="0">
              <a:latin typeface="Times New Roman"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AC9005E-3EF9-4756-8787-0A03AA3FE054}" type="slidenum">
              <a:rPr lang="en-US" sz="1200" smtClean="0">
                <a:latin typeface="Times New Roman" pitchFamily="18" charset="0"/>
              </a:rPr>
              <a:pPr eaLnBrk="1" hangingPunct="1"/>
              <a:t>35</a:t>
            </a:fld>
            <a:endParaRPr lang="en-US" sz="1200" smtClean="0">
              <a:latin typeface="Times New Roman"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97532B6-DCF7-48E0-9CAB-6B3D65C840DD}" type="slidenum">
              <a:rPr lang="en-US" sz="1200" smtClean="0">
                <a:latin typeface="Times New Roman" pitchFamily="18" charset="0"/>
              </a:rPr>
              <a:pPr eaLnBrk="1" hangingPunct="1"/>
              <a:t>36</a:t>
            </a:fld>
            <a:endParaRPr lang="en-US" sz="1200" smtClean="0">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3210F46-3BE2-4DF8-9512-1CA81A80B712}" type="slidenum">
              <a:rPr lang="en-US" sz="1200" smtClean="0">
                <a:latin typeface="Times New Roman" pitchFamily="18" charset="0"/>
              </a:rPr>
              <a:pPr eaLnBrk="1" hangingPunct="1"/>
              <a:t>37</a:t>
            </a:fld>
            <a:endParaRPr lang="en-US" sz="1200" smtClean="0">
              <a:latin typeface="Times New Roman"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534B2D8-143F-4980-ABF5-0CC399EEFBC4}" type="slidenum">
              <a:rPr lang="en-US" sz="1200" smtClean="0">
                <a:latin typeface="Times New Roman" pitchFamily="18" charset="0"/>
              </a:rPr>
              <a:pPr eaLnBrk="1" hangingPunct="1"/>
              <a:t>38</a:t>
            </a:fld>
            <a:endParaRPr lang="en-US" sz="1200" smtClean="0">
              <a:latin typeface="Times New Roman"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47E170E5-3879-47B1-B00F-E7D718AF8A4B}" type="slidenum">
              <a:rPr lang="en-US" sz="1200" smtClean="0">
                <a:latin typeface="Times New Roman" pitchFamily="18" charset="0"/>
              </a:rPr>
              <a:pPr eaLnBrk="1" hangingPunct="1"/>
              <a:t>39</a:t>
            </a:fld>
            <a:endParaRPr lang="en-US" sz="1200" smtClean="0">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2741298-3C2E-4FE4-8116-05F39243B0BE}" type="slidenum">
              <a:rPr lang="en-US" sz="1200" smtClean="0">
                <a:latin typeface="Times New Roman" pitchFamily="18" charset="0"/>
              </a:rPr>
              <a:pPr eaLnBrk="1" hangingPunct="1"/>
              <a:t>4</a:t>
            </a:fld>
            <a:endParaRPr lang="en-US" sz="1200" smtClean="0">
              <a:latin typeface="Times New Roman" pitchFamily="18"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E9BA2B8-2BDF-4841-A620-C89A1F3E10BA}" type="slidenum">
              <a:rPr lang="en-US" sz="1200" smtClean="0">
                <a:latin typeface="Times New Roman" pitchFamily="18" charset="0"/>
              </a:rPr>
              <a:pPr eaLnBrk="1" hangingPunct="1"/>
              <a:t>40</a:t>
            </a:fld>
            <a:endParaRPr lang="en-US" sz="1200" smtClean="0">
              <a:latin typeface="Times New Roman"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D02AC544-C4C8-465C-9C56-EC19C6CDD7A3}" type="slidenum">
              <a:rPr lang="en-US" sz="1200" smtClean="0">
                <a:latin typeface="Times New Roman" pitchFamily="18" charset="0"/>
              </a:rPr>
              <a:pPr eaLnBrk="1" hangingPunct="1"/>
              <a:t>41</a:t>
            </a:fld>
            <a:endParaRPr lang="en-US" sz="1200" smtClean="0">
              <a:latin typeface="Times New Roman" pitchFamily="18"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F392EAF-69DE-46FE-A66C-EDA71A84115F}" type="slidenum">
              <a:rPr lang="en-US" sz="1200" smtClean="0">
                <a:latin typeface="Times New Roman" pitchFamily="18" charset="0"/>
              </a:rPr>
              <a:pPr eaLnBrk="1" hangingPunct="1"/>
              <a:t>42</a:t>
            </a:fld>
            <a:endParaRPr lang="en-US" sz="1200" smtClean="0">
              <a:latin typeface="Times New Roman" pitchFamily="18"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6AF79A70-C67C-4B19-84A5-1A77077EA181}" type="slidenum">
              <a:rPr lang="en-US" sz="1200" smtClean="0">
                <a:latin typeface="Times New Roman" pitchFamily="18" charset="0"/>
              </a:rPr>
              <a:pPr eaLnBrk="1" hangingPunct="1"/>
              <a:t>43</a:t>
            </a:fld>
            <a:endParaRPr lang="en-US" sz="1200" smtClean="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0DDDE9A4-5901-4D7B-8AE5-79B9E3169EB0}" type="slidenum">
              <a:rPr lang="en-US" sz="1200" smtClean="0">
                <a:latin typeface="Times New Roman" pitchFamily="18" charset="0"/>
              </a:rPr>
              <a:pPr eaLnBrk="1" hangingPunct="1"/>
              <a:t>44</a:t>
            </a:fld>
            <a:endParaRPr lang="en-US" sz="1200" smtClean="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C0C92EC-01EB-40DC-852F-1164D985CE63}"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0F0FB89-D5C7-48A9-B2AB-DD9B8A1A674A}"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BC8A5695-4699-49F5-87C0-5B36B77DFA41}" type="slidenum">
              <a:rPr lang="en-US" sz="1200" smtClean="0">
                <a:latin typeface="Times New Roman" pitchFamily="18" charset="0"/>
              </a:rPr>
              <a:pPr eaLnBrk="1" hangingPunct="1"/>
              <a:t>7</a:t>
            </a:fld>
            <a:endParaRPr lang="en-US" sz="1200" smtClean="0">
              <a:latin typeface="Times New Roman"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40E42737-73CC-4EF4-9E4D-419014B4B52C}"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7EC3870-2593-467C-8134-EEE17C92BBB7}" type="slidenum">
              <a:rPr lang="en-US" sz="1200" smtClean="0">
                <a:latin typeface="Times New Roman" pitchFamily="18" charset="0"/>
              </a:rPr>
              <a:pPr eaLnBrk="1" hangingPunct="1"/>
              <a:t>9</a:t>
            </a:fld>
            <a:endParaRPr lang="en-US" sz="1200" smtClean="0">
              <a:latin typeface="Times New Roman" pitchFamily="18"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 name="Picture 162" descr="UnderShadow04"/>
          <p:cNvPicPr>
            <a:picLocks noChangeAspect="1" noChangeArrowheads="1"/>
          </p:cNvPicPr>
          <p:nvPr userDrawn="1"/>
        </p:nvPicPr>
        <p:blipFill>
          <a:blip r:embed="rId2">
            <a:extLst>
              <a:ext uri="{28A0092B-C50C-407E-A947-70E740481C1C}">
                <a14:useLocalDpi xmlns:a14="http://schemas.microsoft.com/office/drawing/2010/main" val="0"/>
              </a:ext>
            </a:extLst>
          </a:blip>
          <a:srcRect l="2092" t="43243" r="2092"/>
          <a:stretch>
            <a:fillRect/>
          </a:stretch>
        </p:blipFill>
        <p:spPr bwMode="hidden">
          <a:xfrm>
            <a:off x="0" y="1270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0" descr="Topbar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hidden">
          <a:xfrm>
            <a:off x="0" y="6275388"/>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4937125" y="6375400"/>
            <a:ext cx="3475038" cy="3651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defRPr/>
            </a:pPr>
            <a:r>
              <a:rPr lang="en-US" sz="900" smtClean="0">
                <a:solidFill>
                  <a:schemeClr val="bg1"/>
                </a:solidFill>
              </a:rPr>
              <a:t>PowerPoint Presentation by Charlie Cook</a:t>
            </a:r>
            <a:br>
              <a:rPr lang="en-US" sz="900" smtClean="0">
                <a:solidFill>
                  <a:schemeClr val="bg1"/>
                </a:solidFill>
              </a:rPr>
            </a:br>
            <a:r>
              <a:rPr lang="en-US" sz="900" smtClean="0">
                <a:solidFill>
                  <a:schemeClr val="bg1"/>
                </a:solidFill>
              </a:rPr>
              <a:t>The University of West Alabama</a:t>
            </a:r>
          </a:p>
        </p:txBody>
      </p:sp>
      <p:pic>
        <p:nvPicPr>
          <p:cNvPr id="6" name="Picture 146" descr="Booktitle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6375" y="1211263"/>
            <a:ext cx="617061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7" descr="Authors0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68538" y="3125788"/>
            <a:ext cx="45894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8" descr="Topbar0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hidden">
          <a:xfrm>
            <a:off x="0" y="0"/>
            <a:ext cx="9144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4"/>
          <p:cNvSpPr txBox="1">
            <a:spLocks noChangeArrowheads="1"/>
          </p:cNvSpPr>
          <p:nvPr userDrawn="1"/>
        </p:nvSpPr>
        <p:spPr bwMode="auto">
          <a:xfrm>
            <a:off x="182563" y="5775325"/>
            <a:ext cx="87788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defRPr/>
            </a:pPr>
            <a:r>
              <a:rPr lang="en-US" sz="1200" b="1" smtClean="0">
                <a:latin typeface="Trebuchet MS" pitchFamily="34" charset="0"/>
                <a:cs typeface="Tahoma" pitchFamily="34" charset="0"/>
              </a:rPr>
              <a:t>SECTION </a:t>
            </a:r>
            <a:r>
              <a:rPr lang="en-US" sz="1400" b="1" smtClean="0">
                <a:solidFill>
                  <a:srgbClr val="990000"/>
                </a:solidFill>
                <a:latin typeface="Trebuchet MS" pitchFamily="34" charset="0"/>
                <a:cs typeface="Tahoma" pitchFamily="34" charset="0"/>
              </a:rPr>
              <a:t>1</a:t>
            </a:r>
            <a:r>
              <a:rPr lang="en-US" sz="1200" b="1" smtClean="0">
                <a:latin typeface="Trebuchet MS" pitchFamily="34" charset="0"/>
                <a:cs typeface="Tahoma" pitchFamily="34" charset="0"/>
              </a:rPr>
              <a:t>  Environment for Human Resource Management</a:t>
            </a:r>
          </a:p>
        </p:txBody>
      </p:sp>
      <p:sp>
        <p:nvSpPr>
          <p:cNvPr id="4098" name="Rectangle 2"/>
          <p:cNvSpPr>
            <a:spLocks noGrp="1" noChangeArrowheads="1"/>
          </p:cNvSpPr>
          <p:nvPr>
            <p:ph type="ctrTitle"/>
          </p:nvPr>
        </p:nvSpPr>
        <p:spPr bwMode="auto">
          <a:xfrm>
            <a:off x="1273175" y="3703638"/>
            <a:ext cx="6584950" cy="1736725"/>
          </a:xfrm>
          <a:effectLst>
            <a:outerShdw dist="17961" dir="2700000" algn="ctr" rotWithShape="0">
              <a:srgbClr val="003366"/>
            </a:outerShdw>
          </a:effectLst>
          <a:extLst>
            <a:ext uri="{909E8E84-426E-40DD-AFC4-6F175D3DCCD1}">
              <a14:hiddenFill xmlns:a14="http://schemas.microsoft.com/office/drawing/2010/main">
                <a:solidFill>
                  <a:srgbClr val="EAEAEA">
                    <a:alpha val="25999"/>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Ctr="1"/>
          <a:lstStyle>
            <a:lvl1pPr algn="ctr">
              <a:defRPr sz="2800" b="1">
                <a:solidFill>
                  <a:srgbClr val="996633"/>
                </a:solidFill>
                <a:latin typeface="Arial" charset="0"/>
              </a:defRPr>
            </a:lvl1pPr>
          </a:lstStyle>
          <a:p>
            <a:pPr lvl="0"/>
            <a:endParaRPr lang="en-US" noProof="0" smtClean="0"/>
          </a:p>
        </p:txBody>
      </p:sp>
      <p:sp>
        <p:nvSpPr>
          <p:cNvPr id="10" name="Rectangle 4"/>
          <p:cNvSpPr>
            <a:spLocks noGrp="1" noChangeArrowheads="1"/>
          </p:cNvSpPr>
          <p:nvPr>
            <p:ph type="ftr" sz="quarter" idx="10"/>
          </p:nvPr>
        </p:nvSpPr>
        <p:spPr>
          <a:xfrm>
            <a:off x="731838" y="6446838"/>
            <a:ext cx="3286125" cy="293687"/>
          </a:xfrm>
          <a:effectLst>
            <a:outerShdw dist="17961" dir="2700000" algn="ctr" rotWithShape="0">
              <a:schemeClr val="tx1"/>
            </a:outerShdw>
          </a:effectLst>
        </p:spPr>
        <p:txBody>
          <a:bodyPr lIns="91440" rIns="91440"/>
          <a:lstStyle>
            <a:lvl1pPr>
              <a:defRPr b="0">
                <a:solidFill>
                  <a:schemeClr val="bg1"/>
                </a:solidFill>
              </a:defRPr>
            </a:lvl1pPr>
          </a:lstStyle>
          <a:p>
            <a:pPr>
              <a:defRPr/>
            </a:pPr>
            <a:r>
              <a:rPr lang="en-US"/>
              <a:t>© 2011 Cengage Learning. All rights reserved. May not be scanned, copied or duplicated, or posted to a publicly accessible Web  site, in whole or in part.</a:t>
            </a:r>
          </a:p>
        </p:txBody>
      </p:sp>
    </p:spTree>
    <p:extLst>
      <p:ext uri="{BB962C8B-B14F-4D97-AF65-F5344CB8AC3E}">
        <p14:creationId xmlns:p14="http://schemas.microsoft.com/office/powerpoint/2010/main" val="3117795129"/>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0875D05D-D9C5-4EE6-A3CE-309041102D85}" type="slidenum">
              <a:rPr lang="en-US"/>
              <a:pPr>
                <a:defRPr/>
              </a:pPr>
              <a:t>‹#›</a:t>
            </a:fld>
            <a:endParaRPr lang="en-US"/>
          </a:p>
        </p:txBody>
      </p:sp>
    </p:spTree>
    <p:extLst>
      <p:ext uri="{BB962C8B-B14F-4D97-AF65-F5344CB8AC3E}">
        <p14:creationId xmlns:p14="http://schemas.microsoft.com/office/powerpoint/2010/main" val="29490680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90525"/>
            <a:ext cx="2025650" cy="5964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390525"/>
            <a:ext cx="5924550" cy="5964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8571655D-E8F2-4783-8209-5816A62C1906}" type="slidenum">
              <a:rPr lang="en-US"/>
              <a:pPr>
                <a:defRPr/>
              </a:pPr>
              <a:t>‹#›</a:t>
            </a:fld>
            <a:endParaRPr lang="en-US"/>
          </a:p>
        </p:txBody>
      </p:sp>
    </p:spTree>
    <p:extLst>
      <p:ext uri="{BB962C8B-B14F-4D97-AF65-F5344CB8AC3E}">
        <p14:creationId xmlns:p14="http://schemas.microsoft.com/office/powerpoint/2010/main" val="72324644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ACD376DD-E720-40E4-A04F-C068AAA4D536}" type="slidenum">
              <a:rPr lang="en-US"/>
              <a:pPr>
                <a:defRPr/>
              </a:pPr>
              <a:t>‹#›</a:t>
            </a:fld>
            <a:endParaRPr lang="en-US"/>
          </a:p>
        </p:txBody>
      </p:sp>
    </p:spTree>
    <p:extLst>
      <p:ext uri="{BB962C8B-B14F-4D97-AF65-F5344CB8AC3E}">
        <p14:creationId xmlns:p14="http://schemas.microsoft.com/office/powerpoint/2010/main" val="378932073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3–</a:t>
            </a:r>
            <a:fld id="{CCB43CB2-9866-4897-9594-1CB06DB179B4}" type="slidenum">
              <a:rPr lang="en-US"/>
              <a:pPr>
                <a:defRPr/>
              </a:pPr>
              <a:t>‹#›</a:t>
            </a:fld>
            <a:endParaRPr lang="en-US"/>
          </a:p>
        </p:txBody>
      </p:sp>
    </p:spTree>
    <p:extLst>
      <p:ext uri="{BB962C8B-B14F-4D97-AF65-F5344CB8AC3E}">
        <p14:creationId xmlns:p14="http://schemas.microsoft.com/office/powerpoint/2010/main" val="322510999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050925"/>
            <a:ext cx="3975100" cy="530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050925"/>
            <a:ext cx="3975100" cy="530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6" name="Slide Number Placeholder 5"/>
          <p:cNvSpPr>
            <a:spLocks noGrp="1"/>
          </p:cNvSpPr>
          <p:nvPr>
            <p:ph type="sldNum" sz="quarter" idx="11"/>
          </p:nvPr>
        </p:nvSpPr>
        <p:spPr/>
        <p:txBody>
          <a:bodyPr/>
          <a:lstStyle>
            <a:lvl1pPr>
              <a:defRPr/>
            </a:lvl1pPr>
          </a:lstStyle>
          <a:p>
            <a:pPr>
              <a:defRPr/>
            </a:pPr>
            <a:r>
              <a:rPr lang="en-US"/>
              <a:t>3–</a:t>
            </a:r>
            <a:fld id="{14A411DD-52E4-44AC-8C53-1217B5E3CF80}" type="slidenum">
              <a:rPr lang="en-US"/>
              <a:pPr>
                <a:defRPr/>
              </a:pPr>
              <a:t>‹#›</a:t>
            </a:fld>
            <a:endParaRPr lang="en-US"/>
          </a:p>
        </p:txBody>
      </p:sp>
    </p:spTree>
    <p:extLst>
      <p:ext uri="{BB962C8B-B14F-4D97-AF65-F5344CB8AC3E}">
        <p14:creationId xmlns:p14="http://schemas.microsoft.com/office/powerpoint/2010/main" val="249288265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8" name="Slide Number Placeholder 7"/>
          <p:cNvSpPr>
            <a:spLocks noGrp="1"/>
          </p:cNvSpPr>
          <p:nvPr>
            <p:ph type="sldNum" sz="quarter" idx="11"/>
          </p:nvPr>
        </p:nvSpPr>
        <p:spPr/>
        <p:txBody>
          <a:bodyPr/>
          <a:lstStyle>
            <a:lvl1pPr>
              <a:defRPr/>
            </a:lvl1pPr>
          </a:lstStyle>
          <a:p>
            <a:pPr>
              <a:defRPr/>
            </a:pPr>
            <a:r>
              <a:rPr lang="en-US"/>
              <a:t>3–</a:t>
            </a:r>
            <a:fld id="{D46431FA-5F71-4C7C-9DF3-6AFDF2D81CB6}" type="slidenum">
              <a:rPr lang="en-US"/>
              <a:pPr>
                <a:defRPr/>
              </a:pPr>
              <a:t>‹#›</a:t>
            </a:fld>
            <a:endParaRPr lang="en-US"/>
          </a:p>
        </p:txBody>
      </p:sp>
    </p:spTree>
    <p:extLst>
      <p:ext uri="{BB962C8B-B14F-4D97-AF65-F5344CB8AC3E}">
        <p14:creationId xmlns:p14="http://schemas.microsoft.com/office/powerpoint/2010/main" val="301192938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4" name="Slide Number Placeholder 3"/>
          <p:cNvSpPr>
            <a:spLocks noGrp="1"/>
          </p:cNvSpPr>
          <p:nvPr>
            <p:ph type="sldNum" sz="quarter" idx="11"/>
          </p:nvPr>
        </p:nvSpPr>
        <p:spPr/>
        <p:txBody>
          <a:bodyPr/>
          <a:lstStyle>
            <a:lvl1pPr>
              <a:defRPr/>
            </a:lvl1pPr>
          </a:lstStyle>
          <a:p>
            <a:pPr>
              <a:defRPr/>
            </a:pPr>
            <a:r>
              <a:rPr lang="en-US"/>
              <a:t>3–</a:t>
            </a:r>
            <a:fld id="{012B57A8-1AAE-4841-9F18-89E5C49C22D9}" type="slidenum">
              <a:rPr lang="en-US"/>
              <a:pPr>
                <a:defRPr/>
              </a:pPr>
              <a:t>‹#›</a:t>
            </a:fld>
            <a:endParaRPr lang="en-US"/>
          </a:p>
        </p:txBody>
      </p:sp>
    </p:spTree>
    <p:extLst>
      <p:ext uri="{BB962C8B-B14F-4D97-AF65-F5344CB8AC3E}">
        <p14:creationId xmlns:p14="http://schemas.microsoft.com/office/powerpoint/2010/main" val="197214213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3" name="Slide Number Placeholder 2"/>
          <p:cNvSpPr>
            <a:spLocks noGrp="1"/>
          </p:cNvSpPr>
          <p:nvPr>
            <p:ph type="sldNum" sz="quarter" idx="11"/>
          </p:nvPr>
        </p:nvSpPr>
        <p:spPr/>
        <p:txBody>
          <a:bodyPr/>
          <a:lstStyle>
            <a:lvl1pPr>
              <a:defRPr/>
            </a:lvl1pPr>
          </a:lstStyle>
          <a:p>
            <a:pPr>
              <a:defRPr/>
            </a:pPr>
            <a:r>
              <a:rPr lang="en-US"/>
              <a:t>3–</a:t>
            </a:r>
            <a:fld id="{C034590B-6CF0-4063-95D9-3A8863105B3E}" type="slidenum">
              <a:rPr lang="en-US"/>
              <a:pPr>
                <a:defRPr/>
              </a:pPr>
              <a:t>‹#›</a:t>
            </a:fld>
            <a:endParaRPr lang="en-US"/>
          </a:p>
        </p:txBody>
      </p:sp>
    </p:spTree>
    <p:extLst>
      <p:ext uri="{BB962C8B-B14F-4D97-AF65-F5344CB8AC3E}">
        <p14:creationId xmlns:p14="http://schemas.microsoft.com/office/powerpoint/2010/main" val="388705065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6" name="Slide Number Placeholder 5"/>
          <p:cNvSpPr>
            <a:spLocks noGrp="1"/>
          </p:cNvSpPr>
          <p:nvPr>
            <p:ph type="sldNum" sz="quarter" idx="11"/>
          </p:nvPr>
        </p:nvSpPr>
        <p:spPr/>
        <p:txBody>
          <a:bodyPr/>
          <a:lstStyle>
            <a:lvl1pPr>
              <a:defRPr/>
            </a:lvl1pPr>
          </a:lstStyle>
          <a:p>
            <a:pPr>
              <a:defRPr/>
            </a:pPr>
            <a:r>
              <a:rPr lang="en-US"/>
              <a:t>3–</a:t>
            </a:r>
            <a:fld id="{0C2548DF-6D03-4050-89E1-13071363871E}" type="slidenum">
              <a:rPr lang="en-US"/>
              <a:pPr>
                <a:defRPr/>
              </a:pPr>
              <a:t>‹#›</a:t>
            </a:fld>
            <a:endParaRPr lang="en-US"/>
          </a:p>
        </p:txBody>
      </p:sp>
    </p:spTree>
    <p:extLst>
      <p:ext uri="{BB962C8B-B14F-4D97-AF65-F5344CB8AC3E}">
        <p14:creationId xmlns:p14="http://schemas.microsoft.com/office/powerpoint/2010/main" val="124230852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6" name="Slide Number Placeholder 5"/>
          <p:cNvSpPr>
            <a:spLocks noGrp="1"/>
          </p:cNvSpPr>
          <p:nvPr>
            <p:ph type="sldNum" sz="quarter" idx="11"/>
          </p:nvPr>
        </p:nvSpPr>
        <p:spPr/>
        <p:txBody>
          <a:bodyPr/>
          <a:lstStyle>
            <a:lvl1pPr>
              <a:defRPr/>
            </a:lvl1pPr>
          </a:lstStyle>
          <a:p>
            <a:pPr>
              <a:defRPr/>
            </a:pPr>
            <a:r>
              <a:rPr lang="en-US"/>
              <a:t>3–</a:t>
            </a:r>
            <a:fld id="{CB18E823-5CB9-42E1-B169-00D2F08B8927}" type="slidenum">
              <a:rPr lang="en-US"/>
              <a:pPr>
                <a:defRPr/>
              </a:pPr>
              <a:t>‹#›</a:t>
            </a:fld>
            <a:endParaRPr lang="en-US"/>
          </a:p>
        </p:txBody>
      </p:sp>
    </p:spTree>
    <p:extLst>
      <p:ext uri="{BB962C8B-B14F-4D97-AF65-F5344CB8AC3E}">
        <p14:creationId xmlns:p14="http://schemas.microsoft.com/office/powerpoint/2010/main" val="321350366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523875" y="390525"/>
            <a:ext cx="8077200" cy="5794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14350" y="1050925"/>
            <a:ext cx="8102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33400" y="6354763"/>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defRPr sz="900" b="1"/>
            </a:lvl1pPr>
          </a:lstStyle>
          <a:p>
            <a:pPr>
              <a:defRPr/>
            </a:pPr>
            <a:r>
              <a:rPr lang="en-US"/>
              <a:t>© 2011 Cengage Learning. All rights reserved. May not be scanned, copied or duplicated, or posted to a publicly accessible Web  site, in whole or in part.</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defRPr sz="900" b="1">
                <a:cs typeface="Times New Roman" pitchFamily="18" charset="0"/>
              </a:defRPr>
            </a:lvl1pPr>
          </a:lstStyle>
          <a:p>
            <a:pPr>
              <a:defRPr/>
            </a:pPr>
            <a:r>
              <a:rPr lang="en-US"/>
              <a:t>3–</a:t>
            </a:r>
            <a:fld id="{B8D8A6D1-EC00-421C-B38F-C087FB89258F}" type="slidenum">
              <a:rPr lang="en-US">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wipe(left)">
                                      <p:cBhvr>
                                        <p:cTn id="20" dur="500"/>
                                        <p:tgtEl>
                                          <p:spTgt spid="307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9pPr>
    </p:titleStyle>
    <p:bodyStyle>
      <a:lvl1pPr marL="222250" indent="-222250" algn="l" rtl="0" eaLnBrk="0" fontAlgn="base" hangingPunct="0">
        <a:spcBef>
          <a:spcPct val="20000"/>
        </a:spcBef>
        <a:spcAft>
          <a:spcPct val="0"/>
        </a:spcAft>
        <a:buClr>
          <a:srgbClr val="993300"/>
        </a:buClr>
        <a:buChar char="•"/>
        <a:defRPr sz="2800">
          <a:solidFill>
            <a:srgbClr val="993300"/>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400">
          <a:solidFill>
            <a:srgbClr val="003366"/>
          </a:solidFill>
          <a:effectLst>
            <a:outerShdw blurRad="38100" dist="38100" dir="2700000" algn="tl">
              <a:srgbClr val="C0C0C0"/>
            </a:outerShdw>
          </a:effectLst>
          <a:latin typeface="+mn-lt"/>
        </a:defRPr>
      </a:lvl2pPr>
      <a:lvl3pPr marL="974725" indent="-234950" algn="l" rtl="0" eaLnBrk="0" fontAlgn="base" hangingPunct="0">
        <a:spcBef>
          <a:spcPct val="20000"/>
        </a:spcBef>
        <a:spcAft>
          <a:spcPct val="0"/>
        </a:spcAft>
        <a:buClr>
          <a:srgbClr val="0099CC"/>
        </a:buClr>
        <a:buSzPct val="75000"/>
        <a:buFont typeface="Wingdings" pitchFamily="2" charset="2"/>
        <a:buChar char="v"/>
        <a:defRPr sz="2400">
          <a:solidFill>
            <a:srgbClr val="008080"/>
          </a:solidFill>
          <a:effectLst>
            <a:outerShdw blurRad="38100" dist="38100" dir="2700000" algn="tl">
              <a:srgbClr val="C0C0C0"/>
            </a:outerShdw>
          </a:effectLst>
          <a:latin typeface="+mn-lt"/>
        </a:defRPr>
      </a:lvl3pPr>
      <a:lvl4pPr marL="1311275" indent="-222250" algn="l" rtl="0" eaLnBrk="0" fontAlgn="base" hangingPunct="0">
        <a:spcBef>
          <a:spcPct val="20000"/>
        </a:spcBef>
        <a:spcAft>
          <a:spcPct val="0"/>
        </a:spcAft>
        <a:buClr>
          <a:schemeClr val="bg2"/>
        </a:buClr>
        <a:buChar char="–"/>
        <a:defRPr>
          <a:solidFill>
            <a:schemeClr val="tx1"/>
          </a:solidFill>
          <a:effectLst>
            <a:outerShdw blurRad="38100" dist="38100" dir="2700000" algn="tl">
              <a:srgbClr val="C0C0C0"/>
            </a:outerShdw>
          </a:effectLst>
          <a:latin typeface="+mn-lt"/>
        </a:defRPr>
      </a:lvl4pPr>
      <a:lvl5pPr marL="1657350" indent="-173038" algn="l" rtl="0" eaLnBrk="0" fontAlgn="base" hangingPunct="0">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5pPr>
      <a:lvl6pPr marL="21145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6pPr>
      <a:lvl7pPr marL="25717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7pPr>
      <a:lvl8pPr marL="30289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8pPr>
      <a:lvl9pPr marL="34861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Grp="1" noChangeArrowheads="1"/>
          </p:cNvSpPr>
          <p:nvPr>
            <p:ph type="ctrTitle"/>
          </p:nvPr>
        </p:nvSpPr>
        <p:spPr>
          <a:xfrm>
            <a:off x="1270000" y="3776663"/>
            <a:ext cx="6594475" cy="1755775"/>
          </a:xfrm>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lgn="l" eaLnBrk="1" hangingPunct="1">
              <a:lnSpc>
                <a:spcPct val="120000"/>
              </a:lnSpc>
              <a:spcBef>
                <a:spcPct val="20000"/>
              </a:spcBef>
              <a:defRPr/>
            </a:pPr>
            <a:r>
              <a:rPr lang="en-US" sz="2400" smtClean="0">
                <a:solidFill>
                  <a:srgbClr val="003366"/>
                </a:solidFill>
              </a:rPr>
              <a:t>CHAPTER</a:t>
            </a:r>
            <a:r>
              <a:rPr lang="en-US" sz="2400" smtClean="0">
                <a:solidFill>
                  <a:srgbClr val="CC6600"/>
                </a:solidFill>
              </a:rPr>
              <a:t> </a:t>
            </a:r>
            <a:r>
              <a:rPr lang="en-US" sz="2400" smtClean="0">
                <a:solidFill>
                  <a:srgbClr val="336699"/>
                </a:solidFill>
              </a:rPr>
              <a:t>3</a:t>
            </a:r>
            <a:r>
              <a:rPr lang="en-US" sz="2400" u="sng" smtClean="0"/>
              <a:t/>
            </a:r>
            <a:br>
              <a:rPr lang="en-US" sz="2400" u="sng" smtClean="0"/>
            </a:br>
            <a:r>
              <a:rPr lang="en-US" sz="3200" b="0" smtClean="0">
                <a:solidFill>
                  <a:schemeClr val="tx1"/>
                </a:solidFill>
                <a:latin typeface="Verdana" pitchFamily="34" charset="0"/>
              </a:rPr>
              <a:t>Human Resource Management in Organizations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strips(downRight)">
                                      <p:cBhvr>
                                        <p:cTn id="7" dur="20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BC483E17-B08E-4777-A9EE-58957912F078}" type="slidenum">
              <a:rPr lang="en-US" sz="900" smtClean="0"/>
              <a:pPr eaLnBrk="1" hangingPunct="1"/>
              <a:t>10</a:t>
            </a:fld>
            <a:endParaRPr lang="en-US" sz="900" smtClean="0"/>
          </a:p>
        </p:txBody>
      </p:sp>
      <p:sp>
        <p:nvSpPr>
          <p:cNvPr id="22531"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2"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3–8</a:t>
            </a:r>
          </a:p>
        </p:txBody>
      </p:sp>
      <p:sp>
        <p:nvSpPr>
          <p:cNvPr id="22533"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Most Frequent ADA Disabilities Cited</a:t>
            </a:r>
          </a:p>
        </p:txBody>
      </p:sp>
      <p:pic>
        <p:nvPicPr>
          <p:cNvPr id="1020933" name="Picture 5" descr="0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868363"/>
            <a:ext cx="77724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6"/>
          <p:cNvSpPr>
            <a:spLocks noChangeArrowheads="1"/>
          </p:cNvSpPr>
          <p:nvPr/>
        </p:nvSpPr>
        <p:spPr bwMode="auto">
          <a:xfrm>
            <a:off x="365125" y="5989638"/>
            <a:ext cx="6032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i="1"/>
              <a:t>Source: </a:t>
            </a:r>
            <a:r>
              <a:rPr lang="en-US" sz="900"/>
              <a:t>Based on data from U.S. Equal Employment Opportunity Commission, 2009; see www.eeoc.gov for details.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0933"/>
                                        </p:tgtEl>
                                        <p:attrNameLst>
                                          <p:attrName>style.visibility</p:attrName>
                                        </p:attrNameLst>
                                      </p:cBhvr>
                                      <p:to>
                                        <p:strVal val="visible"/>
                                      </p:to>
                                    </p:set>
                                    <p:animEffect transition="in" filter="wipe(left)">
                                      <p:cBhvr>
                                        <p:cTn id="7" dur="2000"/>
                                        <p:tgtEl>
                                          <p:spTgt spid="102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0F14BB47-E34E-4973-8109-A7DDC181296C}" type="slidenum">
              <a:rPr lang="en-US" sz="900" smtClean="0"/>
              <a:pPr eaLnBrk="1" hangingPunct="1"/>
              <a:t>11</a:t>
            </a:fld>
            <a:endParaRPr lang="en-US" sz="900" smtClean="0"/>
          </a:p>
        </p:txBody>
      </p:sp>
      <p:sp>
        <p:nvSpPr>
          <p:cNvPr id="23555"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6"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3–9</a:t>
            </a:r>
          </a:p>
        </p:txBody>
      </p:sp>
      <p:sp>
        <p:nvSpPr>
          <p:cNvPr id="23557"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Common Means of Reasonable Accommodation</a:t>
            </a:r>
          </a:p>
        </p:txBody>
      </p:sp>
      <p:pic>
        <p:nvPicPr>
          <p:cNvPr id="1022981" name="Picture 5" descr="03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868363"/>
            <a:ext cx="74517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2981"/>
                                        </p:tgtEl>
                                        <p:attrNameLst>
                                          <p:attrName>style.visibility</p:attrName>
                                        </p:attrNameLst>
                                      </p:cBhvr>
                                      <p:to>
                                        <p:strVal val="visible"/>
                                      </p:to>
                                    </p:set>
                                    <p:animEffect transition="in" filter="wipe(left)">
                                      <p:cBhvr>
                                        <p:cTn id="7" dur="2000"/>
                                        <p:tgtEl>
                                          <p:spTgt spid="102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63ECBAC-FA83-4EC7-B534-5B6A9BA1182A}" type="slidenum">
              <a:rPr lang="en-US" sz="900" smtClean="0"/>
              <a:pPr eaLnBrk="1" hangingPunct="1"/>
              <a:t>12</a:t>
            </a:fld>
            <a:endParaRPr lang="en-US" sz="900" smtClean="0"/>
          </a:p>
        </p:txBody>
      </p:sp>
      <p:sp>
        <p:nvSpPr>
          <p:cNvPr id="1137666" name="Rectangle 2"/>
          <p:cNvSpPr>
            <a:spLocks noGrp="1" noChangeArrowheads="1"/>
          </p:cNvSpPr>
          <p:nvPr>
            <p:ph type="title"/>
          </p:nvPr>
        </p:nvSpPr>
        <p:spPr/>
        <p:txBody>
          <a:bodyPr/>
          <a:lstStyle/>
          <a:p>
            <a:pPr algn="ctr" eaLnBrk="1" hangingPunct="1">
              <a:defRPr/>
            </a:pPr>
            <a:r>
              <a:rPr lang="fr-FR" smtClean="0"/>
              <a:t>Management Focus on ADAAA Adaptation</a:t>
            </a:r>
            <a:endParaRPr lang="en-US" smtClean="0"/>
          </a:p>
        </p:txBody>
      </p:sp>
      <p:grpSp>
        <p:nvGrpSpPr>
          <p:cNvPr id="1137667" name="Group 3"/>
          <p:cNvGrpSpPr>
            <a:grpSpLocks/>
          </p:cNvGrpSpPr>
          <p:nvPr/>
        </p:nvGrpSpPr>
        <p:grpSpPr bwMode="auto">
          <a:xfrm>
            <a:off x="1554163" y="960438"/>
            <a:ext cx="6216650" cy="5335587"/>
            <a:chOff x="1038" y="700"/>
            <a:chExt cx="3916" cy="3361"/>
          </a:xfrm>
        </p:grpSpPr>
        <p:pic>
          <p:nvPicPr>
            <p:cNvPr id="24581" name="Picture 4" descr="0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 y="700"/>
              <a:ext cx="3916" cy="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5"/>
            <p:cNvSpPr txBox="1">
              <a:spLocks noChangeArrowheads="1"/>
            </p:cNvSpPr>
            <p:nvPr/>
          </p:nvSpPr>
          <p:spPr bwMode="auto">
            <a:xfrm>
              <a:off x="2516" y="2052"/>
              <a:ext cx="9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Adapting </a:t>
              </a:r>
              <a:br>
                <a:rPr lang="en-US" sz="1800" b="1">
                  <a:latin typeface="Trebuchet MS" pitchFamily="34" charset="0"/>
                </a:rPr>
              </a:br>
              <a:r>
                <a:rPr lang="en-US" sz="1800" b="1">
                  <a:latin typeface="Trebuchet MS" pitchFamily="34" charset="0"/>
                </a:rPr>
                <a:t>to ADAAA</a:t>
              </a:r>
            </a:p>
          </p:txBody>
        </p:sp>
        <p:sp>
          <p:nvSpPr>
            <p:cNvPr id="24583" name="Text Box 6"/>
            <p:cNvSpPr txBox="1">
              <a:spLocks noChangeArrowheads="1"/>
            </p:cNvSpPr>
            <p:nvPr/>
          </p:nvSpPr>
          <p:spPr bwMode="auto">
            <a:xfrm>
              <a:off x="1210" y="922"/>
              <a:ext cx="150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Define essential functions in advance</a:t>
              </a:r>
            </a:p>
          </p:txBody>
        </p:sp>
        <p:sp>
          <p:nvSpPr>
            <p:cNvPr id="24584" name="Text Box 7"/>
            <p:cNvSpPr txBox="1">
              <a:spLocks noChangeArrowheads="1"/>
            </p:cNvSpPr>
            <p:nvPr/>
          </p:nvSpPr>
          <p:spPr bwMode="auto">
            <a:xfrm>
              <a:off x="3168" y="922"/>
              <a:ext cx="146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Handle requests for accommodation properly</a:t>
              </a:r>
            </a:p>
          </p:txBody>
        </p:sp>
        <p:sp>
          <p:nvSpPr>
            <p:cNvPr id="24585" name="Text Box 8"/>
            <p:cNvSpPr txBox="1">
              <a:spLocks noChangeArrowheads="1"/>
            </p:cNvSpPr>
            <p:nvPr/>
          </p:nvSpPr>
          <p:spPr bwMode="auto">
            <a:xfrm>
              <a:off x="3186" y="3019"/>
              <a:ext cx="144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Know and follow the reasonable accommodation rules</a:t>
              </a:r>
            </a:p>
          </p:txBody>
        </p:sp>
        <p:sp>
          <p:nvSpPr>
            <p:cNvPr id="24586" name="Text Box 9"/>
            <p:cNvSpPr txBox="1">
              <a:spLocks noChangeArrowheads="1"/>
            </p:cNvSpPr>
            <p:nvPr/>
          </p:nvSpPr>
          <p:spPr bwMode="auto">
            <a:xfrm>
              <a:off x="1231" y="3020"/>
              <a:ext cx="149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Interact with the employee with good faith and documentation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137667"/>
                                        </p:tgtEl>
                                        <p:attrNameLst>
                                          <p:attrName>style.visibility</p:attrName>
                                        </p:attrNameLst>
                                      </p:cBhvr>
                                      <p:to>
                                        <p:strVal val="visible"/>
                                      </p:to>
                                    </p:set>
                                    <p:animEffect transition="in" filter="box(in)">
                                      <p:cBhvr>
                                        <p:cTn id="7" dur="2000"/>
                                        <p:tgtEl>
                                          <p:spTgt spid="113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15ADF056-2251-4CEC-BD12-6967710E9BC8}" type="slidenum">
              <a:rPr lang="en-US" sz="900" smtClean="0"/>
              <a:pPr eaLnBrk="1" hangingPunct="1"/>
              <a:t>13</a:t>
            </a:fld>
            <a:endParaRPr lang="en-US" sz="900" smtClean="0"/>
          </a:p>
        </p:txBody>
      </p:sp>
      <p:sp>
        <p:nvSpPr>
          <p:cNvPr id="1065986" name="Rectangle 2"/>
          <p:cNvSpPr>
            <a:spLocks noGrp="1" noChangeArrowheads="1"/>
          </p:cNvSpPr>
          <p:nvPr>
            <p:ph type="title"/>
          </p:nvPr>
        </p:nvSpPr>
        <p:spPr>
          <a:xfrm>
            <a:off x="523875" y="390525"/>
            <a:ext cx="8077200" cy="1077913"/>
          </a:xfrm>
        </p:spPr>
        <p:txBody>
          <a:bodyPr/>
          <a:lstStyle/>
          <a:p>
            <a:pPr eaLnBrk="1" hangingPunct="1">
              <a:defRPr/>
            </a:pPr>
            <a:r>
              <a:rPr lang="en-US" dirty="0" smtClean="0"/>
              <a:t>Federal Age and Employment Discrimination Acts</a:t>
            </a:r>
          </a:p>
        </p:txBody>
      </p:sp>
      <p:sp>
        <p:nvSpPr>
          <p:cNvPr id="1065987" name="Rectangle 3"/>
          <p:cNvSpPr>
            <a:spLocks noGrp="1" noChangeArrowheads="1"/>
          </p:cNvSpPr>
          <p:nvPr>
            <p:ph type="body" idx="1"/>
          </p:nvPr>
        </p:nvSpPr>
        <p:spPr>
          <a:xfrm>
            <a:off x="514350" y="1690688"/>
            <a:ext cx="8102600" cy="5303837"/>
          </a:xfrm>
        </p:spPr>
        <p:txBody>
          <a:bodyPr/>
          <a:lstStyle/>
          <a:p>
            <a:pPr eaLnBrk="1" hangingPunct="1">
              <a:spcBef>
                <a:spcPct val="30000"/>
              </a:spcBef>
              <a:defRPr/>
            </a:pPr>
            <a:r>
              <a:rPr lang="en-US" dirty="0" smtClean="0"/>
              <a:t>Age Discrimination in Employment (ADEA)</a:t>
            </a:r>
          </a:p>
          <a:p>
            <a:pPr lvl="1" eaLnBrk="1" hangingPunct="1">
              <a:spcBef>
                <a:spcPct val="30000"/>
              </a:spcBef>
              <a:defRPr/>
            </a:pPr>
            <a:r>
              <a:rPr lang="en-US" dirty="0" smtClean="0"/>
              <a:t>Prohibits employment discrimination against all individuals age 40 or older working for employers having 20 or more workers. </a:t>
            </a:r>
          </a:p>
          <a:p>
            <a:pPr lvl="1" eaLnBrk="1" hangingPunct="1">
              <a:spcBef>
                <a:spcPct val="30000"/>
              </a:spcBef>
              <a:defRPr/>
            </a:pPr>
            <a:r>
              <a:rPr lang="en-US" dirty="0" smtClean="0"/>
              <a:t>Does not apply if age is a job-related qualification (BFOQ).</a:t>
            </a:r>
          </a:p>
          <a:p>
            <a:pPr eaLnBrk="1" hangingPunct="1">
              <a:spcBef>
                <a:spcPct val="30000"/>
              </a:spcBef>
              <a:defRPr/>
            </a:pPr>
            <a:r>
              <a:rPr lang="en-US" dirty="0" smtClean="0"/>
              <a:t>Older Workers Benefit Protection Act (OWBPA)</a:t>
            </a:r>
          </a:p>
          <a:p>
            <a:pPr lvl="1" eaLnBrk="1" hangingPunct="1">
              <a:spcBef>
                <a:spcPct val="30000"/>
              </a:spcBef>
              <a:defRPr/>
            </a:pPr>
            <a:r>
              <a:rPr lang="en-US" dirty="0" smtClean="0"/>
              <a:t>An amendment to the ADEA aimed at protecting employees when they sign liability waivers for age discrimination in exchange for severance packages.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21D9F4CB-18C1-4FD4-9C11-6013B31DEAA4}" type="slidenum">
              <a:rPr lang="en-US" sz="900" smtClean="0"/>
              <a:pPr eaLnBrk="1" hangingPunct="1"/>
              <a:t>14</a:t>
            </a:fld>
            <a:endParaRPr lang="en-US" sz="900" smtClean="0"/>
          </a:p>
        </p:txBody>
      </p:sp>
      <p:sp>
        <p:nvSpPr>
          <p:cNvPr id="26627"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28"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3–1</a:t>
            </a:r>
          </a:p>
        </p:txBody>
      </p:sp>
      <p:sp>
        <p:nvSpPr>
          <p:cNvPr id="26629"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Illegal Employment Discrimination</a:t>
            </a:r>
          </a:p>
        </p:txBody>
      </p:sp>
      <p:grpSp>
        <p:nvGrpSpPr>
          <p:cNvPr id="1006614" name="Group 22"/>
          <p:cNvGrpSpPr>
            <a:grpSpLocks/>
          </p:cNvGrpSpPr>
          <p:nvPr/>
        </p:nvGrpSpPr>
        <p:grpSpPr bwMode="auto">
          <a:xfrm>
            <a:off x="466725" y="1235075"/>
            <a:ext cx="8402638" cy="4024313"/>
            <a:chOff x="294" y="778"/>
            <a:chExt cx="5293" cy="2535"/>
          </a:xfrm>
        </p:grpSpPr>
        <p:grpSp>
          <p:nvGrpSpPr>
            <p:cNvPr id="26631" name="Group 6"/>
            <p:cNvGrpSpPr>
              <a:grpSpLocks/>
            </p:cNvGrpSpPr>
            <p:nvPr/>
          </p:nvGrpSpPr>
          <p:grpSpPr bwMode="auto">
            <a:xfrm>
              <a:off x="294" y="1517"/>
              <a:ext cx="5293" cy="1796"/>
              <a:chOff x="237" y="720"/>
              <a:chExt cx="5293" cy="2477"/>
            </a:xfrm>
          </p:grpSpPr>
          <p:pic>
            <p:nvPicPr>
              <p:cNvPr id="26638" name="Picture 7" descr="01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 y="720"/>
                <a:ext cx="5293" cy="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8"/>
              <p:cNvSpPr txBox="1">
                <a:spLocks noChangeArrowheads="1"/>
              </p:cNvSpPr>
              <p:nvPr/>
            </p:nvSpPr>
            <p:spPr bwMode="auto">
              <a:xfrm>
                <a:off x="449" y="874"/>
                <a:ext cx="2224"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Disparate Treatment</a:t>
                </a:r>
              </a:p>
            </p:txBody>
          </p:sp>
          <p:sp>
            <p:nvSpPr>
              <p:cNvPr id="26640" name="Text Box 9"/>
              <p:cNvSpPr txBox="1">
                <a:spLocks noChangeArrowheads="1"/>
              </p:cNvSpPr>
              <p:nvPr/>
            </p:nvSpPr>
            <p:spPr bwMode="auto">
              <a:xfrm>
                <a:off x="461" y="1552"/>
                <a:ext cx="2200" cy="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40000"/>
                  </a:spcBef>
                </a:pPr>
                <a:r>
                  <a:rPr lang="en-US" sz="2000">
                    <a:latin typeface="Trebuchet MS" pitchFamily="34" charset="0"/>
                  </a:rPr>
                  <a:t>Members of a group are unfairly treated differently from others in employment decisions</a:t>
                </a:r>
              </a:p>
            </p:txBody>
          </p:sp>
          <p:sp>
            <p:nvSpPr>
              <p:cNvPr id="26641" name="Text Box 10"/>
              <p:cNvSpPr txBox="1">
                <a:spLocks noChangeArrowheads="1"/>
              </p:cNvSpPr>
              <p:nvPr/>
            </p:nvSpPr>
            <p:spPr bwMode="auto">
              <a:xfrm>
                <a:off x="2956" y="874"/>
                <a:ext cx="227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Disparate Impact</a:t>
                </a:r>
              </a:p>
            </p:txBody>
          </p:sp>
          <p:sp>
            <p:nvSpPr>
              <p:cNvPr id="26642" name="Text Box 11"/>
              <p:cNvSpPr txBox="1">
                <a:spLocks noChangeArrowheads="1"/>
              </p:cNvSpPr>
              <p:nvPr/>
            </p:nvSpPr>
            <p:spPr bwMode="auto">
              <a:xfrm>
                <a:off x="2976" y="1552"/>
                <a:ext cx="2236" cy="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40000"/>
                  </a:spcBef>
                </a:pPr>
                <a:r>
                  <a:rPr lang="en-US" sz="2000">
                    <a:latin typeface="Trebuchet MS" pitchFamily="34" charset="0"/>
                  </a:rPr>
                  <a:t>A policy that results in substantially different employment outcomes </a:t>
                </a:r>
                <a:br>
                  <a:rPr lang="en-US" sz="2000">
                    <a:latin typeface="Trebuchet MS" pitchFamily="34" charset="0"/>
                  </a:rPr>
                </a:br>
                <a:r>
                  <a:rPr lang="en-US" sz="2000">
                    <a:latin typeface="Trebuchet MS" pitchFamily="34" charset="0"/>
                  </a:rPr>
                  <a:t>for a particular group</a:t>
                </a:r>
              </a:p>
            </p:txBody>
          </p:sp>
        </p:grpSp>
        <p:pic>
          <p:nvPicPr>
            <p:cNvPr id="26632" name="Picture 13" descr="01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00">
              <a:off x="1728" y="1187"/>
              <a:ext cx="189"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descr="01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00000" flipH="1">
              <a:off x="3728" y="1187"/>
              <a:ext cx="189"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4" name="Group 18"/>
            <p:cNvGrpSpPr>
              <a:grpSpLocks/>
            </p:cNvGrpSpPr>
            <p:nvPr/>
          </p:nvGrpSpPr>
          <p:grpSpPr bwMode="auto">
            <a:xfrm>
              <a:off x="1461" y="778"/>
              <a:ext cx="2822" cy="461"/>
              <a:chOff x="1297" y="3427"/>
              <a:chExt cx="2016" cy="461"/>
            </a:xfrm>
          </p:grpSpPr>
          <p:sp>
            <p:nvSpPr>
              <p:cNvPr id="26636" name="Rectangle 19"/>
              <p:cNvSpPr>
                <a:spLocks noChangeArrowheads="1"/>
              </p:cNvSpPr>
              <p:nvPr/>
            </p:nvSpPr>
            <p:spPr bwMode="auto">
              <a:xfrm>
                <a:off x="1297" y="3427"/>
                <a:ext cx="2016" cy="461"/>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Text Box 20"/>
              <p:cNvSpPr txBox="1">
                <a:spLocks noChangeArrowheads="1"/>
              </p:cNvSpPr>
              <p:nvPr/>
            </p:nvSpPr>
            <p:spPr bwMode="auto">
              <a:xfrm flipV="1">
                <a:off x="1366" y="3473"/>
                <a:ext cx="1888" cy="369"/>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endParaRPr lang="en-US" sz="1800" b="1">
                  <a:latin typeface="Trebuchet MS" pitchFamily="34" charset="0"/>
                </a:endParaRPr>
              </a:p>
            </p:txBody>
          </p:sp>
        </p:grpSp>
        <p:sp>
          <p:nvSpPr>
            <p:cNvPr id="26635" name="Text Box 12"/>
            <p:cNvSpPr txBox="1">
              <a:spLocks noChangeArrowheads="1"/>
            </p:cNvSpPr>
            <p:nvPr/>
          </p:nvSpPr>
          <p:spPr bwMode="auto">
            <a:xfrm>
              <a:off x="1592" y="894"/>
              <a:ext cx="25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Protected Category Members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06614"/>
                                        </p:tgtEl>
                                        <p:attrNameLst>
                                          <p:attrName>style.visibility</p:attrName>
                                        </p:attrNameLst>
                                      </p:cBhvr>
                                      <p:to>
                                        <p:strVal val="visible"/>
                                      </p:to>
                                    </p:set>
                                    <p:animEffect transition="in" filter="wipe(up)">
                                      <p:cBhvr>
                                        <p:cTn id="7" dur="2000"/>
                                        <p:tgtEl>
                                          <p:spTgt spid="100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25A987EE-0889-4326-A760-B8ADE7F564A3}" type="slidenum">
              <a:rPr lang="en-US" sz="900" smtClean="0"/>
              <a:pPr eaLnBrk="1" hangingPunct="1"/>
              <a:t>15</a:t>
            </a:fld>
            <a:endParaRPr lang="en-US" sz="900" smtClean="0"/>
          </a:p>
        </p:txBody>
      </p:sp>
      <p:sp>
        <p:nvSpPr>
          <p:cNvPr id="1039362" name="Rectangle 2"/>
          <p:cNvSpPr>
            <a:spLocks noGrp="1" noChangeArrowheads="1"/>
          </p:cNvSpPr>
          <p:nvPr>
            <p:ph type="title"/>
          </p:nvPr>
        </p:nvSpPr>
        <p:spPr/>
        <p:txBody>
          <a:bodyPr/>
          <a:lstStyle/>
          <a:p>
            <a:pPr eaLnBrk="1" hangingPunct="1">
              <a:defRPr/>
            </a:pPr>
            <a:r>
              <a:rPr lang="en-US" smtClean="0"/>
              <a:t>Nature of EEO (cont’d)</a:t>
            </a:r>
          </a:p>
        </p:txBody>
      </p:sp>
      <p:sp>
        <p:nvSpPr>
          <p:cNvPr id="1039363" name="Rectangle 3"/>
          <p:cNvSpPr>
            <a:spLocks noGrp="1" noChangeArrowheads="1"/>
          </p:cNvSpPr>
          <p:nvPr>
            <p:ph type="body" idx="1"/>
          </p:nvPr>
        </p:nvSpPr>
        <p:spPr/>
        <p:txBody>
          <a:bodyPr/>
          <a:lstStyle/>
          <a:p>
            <a:pPr eaLnBrk="1" hangingPunct="1">
              <a:spcBef>
                <a:spcPct val="50000"/>
              </a:spcBef>
              <a:defRPr/>
            </a:pPr>
            <a:r>
              <a:rPr lang="en-US" smtClean="0"/>
              <a:t>Disparate Treatment</a:t>
            </a:r>
          </a:p>
          <a:p>
            <a:pPr lvl="1" eaLnBrk="1" hangingPunct="1">
              <a:spcBef>
                <a:spcPct val="50000"/>
              </a:spcBef>
              <a:defRPr/>
            </a:pPr>
            <a:r>
              <a:rPr lang="en-US" smtClean="0"/>
              <a:t>Occurs in employment-related situations when either:</a:t>
            </a:r>
          </a:p>
          <a:p>
            <a:pPr lvl="2" eaLnBrk="1" hangingPunct="1">
              <a:spcBef>
                <a:spcPct val="50000"/>
              </a:spcBef>
              <a:defRPr/>
            </a:pPr>
            <a:r>
              <a:rPr lang="en-US" smtClean="0"/>
              <a:t>Different standards are used to judge different individuals, or the same standard is used, but it is not related to the individuals’ jobs.</a:t>
            </a:r>
          </a:p>
          <a:p>
            <a:pPr lvl="1" eaLnBrk="1" hangingPunct="1">
              <a:spcBef>
                <a:spcPct val="50000"/>
              </a:spcBef>
              <a:defRPr/>
            </a:pPr>
            <a:r>
              <a:rPr lang="en-US" smtClean="0"/>
              <a:t>The outcome of the employer’s actions, not the intent, is considered by the regulatory agencies or courts when deciding whether or not illegal discrimination has occurred.</a:t>
            </a:r>
          </a:p>
          <a:p>
            <a:pPr eaLnBrk="1" hangingPunct="1">
              <a:spcBef>
                <a:spcPct val="50000"/>
              </a:spcBef>
              <a:defRPr/>
            </a:pPr>
            <a:endParaRPr lang="en-US" smtClean="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44F43F94-7892-4457-B30B-249E6C736F29}" type="slidenum">
              <a:rPr lang="en-US" sz="900" smtClean="0"/>
              <a:pPr eaLnBrk="1" hangingPunct="1"/>
              <a:t>16</a:t>
            </a:fld>
            <a:endParaRPr lang="en-US" sz="900" smtClean="0"/>
          </a:p>
        </p:txBody>
      </p:sp>
      <p:sp>
        <p:nvSpPr>
          <p:cNvPr id="1041410" name="Rectangle 2"/>
          <p:cNvSpPr>
            <a:spLocks noGrp="1" noChangeArrowheads="1"/>
          </p:cNvSpPr>
          <p:nvPr>
            <p:ph type="title"/>
          </p:nvPr>
        </p:nvSpPr>
        <p:spPr/>
        <p:txBody>
          <a:bodyPr/>
          <a:lstStyle/>
          <a:p>
            <a:pPr eaLnBrk="1" hangingPunct="1">
              <a:defRPr/>
            </a:pPr>
            <a:r>
              <a:rPr lang="en-US" smtClean="0"/>
              <a:t>Nature of EEO (cont’d)</a:t>
            </a:r>
          </a:p>
        </p:txBody>
      </p:sp>
      <p:sp>
        <p:nvSpPr>
          <p:cNvPr id="1041411" name="Rectangle 3"/>
          <p:cNvSpPr>
            <a:spLocks noGrp="1" noChangeArrowheads="1"/>
          </p:cNvSpPr>
          <p:nvPr>
            <p:ph type="body" idx="1"/>
          </p:nvPr>
        </p:nvSpPr>
        <p:spPr/>
        <p:txBody>
          <a:bodyPr/>
          <a:lstStyle/>
          <a:p>
            <a:pPr marL="230188" indent="-230188" eaLnBrk="1" hangingPunct="1">
              <a:spcBef>
                <a:spcPct val="40000"/>
              </a:spcBef>
              <a:defRPr/>
            </a:pPr>
            <a:r>
              <a:rPr lang="en-US" smtClean="0"/>
              <a:t>Disparate Impact</a:t>
            </a:r>
          </a:p>
          <a:p>
            <a:pPr marL="746125" lvl="1" indent="-342900" eaLnBrk="1" hangingPunct="1">
              <a:spcBef>
                <a:spcPct val="40000"/>
              </a:spcBef>
              <a:defRPr/>
            </a:pPr>
            <a:r>
              <a:rPr lang="en-US" smtClean="0"/>
              <a:t>Occurs when substantial underrepresentation of protected-class members results from employment decisions that work to their disadvantage.</a:t>
            </a:r>
          </a:p>
          <a:p>
            <a:pPr marL="746125" lvl="1" indent="-342900" eaLnBrk="1" hangingPunct="1">
              <a:spcBef>
                <a:spcPct val="40000"/>
              </a:spcBef>
              <a:defRPr/>
            </a:pPr>
            <a:r>
              <a:rPr lang="en-US" i="1" smtClean="0"/>
              <a:t>Griggs vs. Duke Power</a:t>
            </a:r>
            <a:r>
              <a:rPr lang="en-US" smtClean="0"/>
              <a:t> (1971) decision:</a:t>
            </a:r>
          </a:p>
          <a:p>
            <a:pPr marL="1431925" lvl="2" indent="-457200" eaLnBrk="1" hangingPunct="1">
              <a:spcBef>
                <a:spcPct val="40000"/>
              </a:spcBef>
              <a:buSzTx/>
              <a:buFont typeface="Wingdings" pitchFamily="2" charset="2"/>
              <a:buAutoNum type="arabicPeriod"/>
              <a:defRPr/>
            </a:pPr>
            <a:r>
              <a:rPr lang="en-US" smtClean="0"/>
              <a:t>Lack of discriminatory intent is no employer defense if discrimination occurs.</a:t>
            </a:r>
          </a:p>
          <a:p>
            <a:pPr marL="1431925" lvl="2" indent="-457200" eaLnBrk="1" hangingPunct="1">
              <a:spcBef>
                <a:spcPct val="40000"/>
              </a:spcBef>
              <a:buSzTx/>
              <a:buFont typeface="Wingdings" pitchFamily="2" charset="2"/>
              <a:buAutoNum type="arabicPeriod"/>
              <a:defRPr/>
            </a:pPr>
            <a:r>
              <a:rPr lang="en-US" smtClean="0"/>
              <a:t>The employer has the </a:t>
            </a:r>
            <a:r>
              <a:rPr lang="en-US" i="1" u="sng" smtClean="0"/>
              <a:t>burden of proof</a:t>
            </a:r>
            <a:r>
              <a:rPr lang="en-US" smtClean="0"/>
              <a:t> in proving that an employment requirement is a job-related “business necessity.”</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58845301-1E31-4DD7-8DA7-72892DCEEA6F}" type="slidenum">
              <a:rPr lang="en-US" sz="900" smtClean="0"/>
              <a:pPr eaLnBrk="1" hangingPunct="1"/>
              <a:t>17</a:t>
            </a:fld>
            <a:endParaRPr lang="en-US" sz="900" smtClean="0"/>
          </a:p>
        </p:txBody>
      </p:sp>
      <p:sp>
        <p:nvSpPr>
          <p:cNvPr id="29699"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0"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3–2</a:t>
            </a:r>
          </a:p>
        </p:txBody>
      </p:sp>
      <p:sp>
        <p:nvSpPr>
          <p:cNvPr id="29701"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Equal Employment Opportunity (EEO) Concepts</a:t>
            </a:r>
          </a:p>
        </p:txBody>
      </p:sp>
      <p:pic>
        <p:nvPicPr>
          <p:cNvPr id="1008645" name="Picture 5" descr="0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 y="1220788"/>
            <a:ext cx="7773987"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008645"/>
                                        </p:tgtEl>
                                        <p:attrNameLst>
                                          <p:attrName>style.visibility</p:attrName>
                                        </p:attrNameLst>
                                      </p:cBhvr>
                                      <p:to>
                                        <p:strVal val="visible"/>
                                      </p:to>
                                    </p:set>
                                    <p:animEffect transition="in" filter="barn(inHorizontal)">
                                      <p:cBhvr>
                                        <p:cTn id="7" dur="2000"/>
                                        <p:tgtEl>
                                          <p:spTgt spid="100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E3BE6E77-EAC5-4DB5-8265-E378817CAF74}" type="slidenum">
              <a:rPr lang="en-US" sz="900" smtClean="0"/>
              <a:pPr eaLnBrk="1" hangingPunct="1"/>
              <a:t>18</a:t>
            </a:fld>
            <a:endParaRPr lang="en-US" sz="900" smtClean="0"/>
          </a:p>
        </p:txBody>
      </p:sp>
      <p:sp>
        <p:nvSpPr>
          <p:cNvPr id="1045506" name="Rectangle 2"/>
          <p:cNvSpPr>
            <a:spLocks noGrp="1" noChangeArrowheads="1"/>
          </p:cNvSpPr>
          <p:nvPr>
            <p:ph type="title"/>
          </p:nvPr>
        </p:nvSpPr>
        <p:spPr/>
        <p:txBody>
          <a:bodyPr/>
          <a:lstStyle/>
          <a:p>
            <a:pPr eaLnBrk="1" hangingPunct="1">
              <a:defRPr/>
            </a:pPr>
            <a:r>
              <a:rPr lang="en-US" smtClean="0"/>
              <a:t>Burden of Proof</a:t>
            </a:r>
          </a:p>
        </p:txBody>
      </p:sp>
      <p:sp>
        <p:nvSpPr>
          <p:cNvPr id="1045507" name="Rectangle 3"/>
          <p:cNvSpPr>
            <a:spLocks noGrp="1" noChangeArrowheads="1"/>
          </p:cNvSpPr>
          <p:nvPr>
            <p:ph type="body" idx="1"/>
          </p:nvPr>
        </p:nvSpPr>
        <p:spPr/>
        <p:txBody>
          <a:bodyPr/>
          <a:lstStyle/>
          <a:p>
            <a:pPr marL="238125" indent="-238125" eaLnBrk="1" hangingPunct="1">
              <a:spcBef>
                <a:spcPct val="40000"/>
              </a:spcBef>
              <a:defRPr/>
            </a:pPr>
            <a:r>
              <a:rPr lang="en-US" smtClean="0"/>
              <a:t>A plaintiff alleging employment discrimination must:</a:t>
            </a:r>
          </a:p>
          <a:p>
            <a:pPr marL="795338" lvl="1" indent="-338138" eaLnBrk="1" hangingPunct="1">
              <a:spcBef>
                <a:spcPct val="40000"/>
              </a:spcBef>
              <a:defRPr/>
            </a:pPr>
            <a:r>
              <a:rPr lang="en-US" smtClean="0"/>
              <a:t>Be a member of a protected group.</a:t>
            </a:r>
          </a:p>
          <a:p>
            <a:pPr marL="795338" lvl="1" indent="-338138" eaLnBrk="1" hangingPunct="1">
              <a:spcBef>
                <a:spcPct val="40000"/>
              </a:spcBef>
              <a:defRPr/>
            </a:pPr>
            <a:r>
              <a:rPr lang="en-US" smtClean="0"/>
              <a:t>Show that disparate impact or disparate treatment existed.</a:t>
            </a:r>
          </a:p>
          <a:p>
            <a:pPr marL="238125" indent="-238125" eaLnBrk="1" hangingPunct="1">
              <a:spcBef>
                <a:spcPct val="40000"/>
              </a:spcBef>
              <a:defRPr/>
            </a:pPr>
            <a:r>
              <a:rPr lang="en-US" smtClean="0"/>
              <a:t>Once a court rules that a </a:t>
            </a:r>
            <a:r>
              <a:rPr lang="en-US" i="1" smtClean="0"/>
              <a:t>prima facie</a:t>
            </a:r>
            <a:r>
              <a:rPr lang="en-US" smtClean="0"/>
              <a:t> case has been made, the burden of proof shifts to the employer.</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26A4BF9F-A835-4E14-A628-7BEBD7CB13E4}" type="slidenum">
              <a:rPr lang="en-US" sz="900" smtClean="0"/>
              <a:pPr eaLnBrk="1" hangingPunct="1"/>
              <a:t>19</a:t>
            </a:fld>
            <a:endParaRPr lang="en-US" sz="900" smtClean="0"/>
          </a:p>
        </p:txBody>
      </p:sp>
      <p:sp>
        <p:nvSpPr>
          <p:cNvPr id="1111042" name="Rectangle 2"/>
          <p:cNvSpPr>
            <a:spLocks noGrp="1" noChangeArrowheads="1"/>
          </p:cNvSpPr>
          <p:nvPr>
            <p:ph type="title"/>
          </p:nvPr>
        </p:nvSpPr>
        <p:spPr/>
        <p:txBody>
          <a:bodyPr/>
          <a:lstStyle/>
          <a:p>
            <a:pPr eaLnBrk="1" hangingPunct="1">
              <a:defRPr/>
            </a:pPr>
            <a:r>
              <a:rPr lang="en-US" smtClean="0"/>
              <a:t>Nonretaliation</a:t>
            </a:r>
          </a:p>
        </p:txBody>
      </p:sp>
      <p:sp>
        <p:nvSpPr>
          <p:cNvPr id="1111043" name="Rectangle 3"/>
          <p:cNvSpPr>
            <a:spLocks noGrp="1" noChangeArrowheads="1"/>
          </p:cNvSpPr>
          <p:nvPr>
            <p:ph type="body" idx="1"/>
          </p:nvPr>
        </p:nvSpPr>
        <p:spPr>
          <a:xfrm>
            <a:off x="514350" y="1050925"/>
            <a:ext cx="8102600" cy="1371600"/>
          </a:xfrm>
        </p:spPr>
        <p:txBody>
          <a:bodyPr/>
          <a:lstStyle/>
          <a:p>
            <a:pPr eaLnBrk="1" hangingPunct="1">
              <a:spcBef>
                <a:spcPct val="30000"/>
              </a:spcBef>
              <a:defRPr/>
            </a:pPr>
            <a:r>
              <a:rPr lang="en-US" smtClean="0"/>
              <a:t>Retaliation</a:t>
            </a:r>
          </a:p>
          <a:p>
            <a:pPr lvl="1" eaLnBrk="1" hangingPunct="1">
              <a:spcBef>
                <a:spcPct val="30000"/>
              </a:spcBef>
              <a:defRPr/>
            </a:pPr>
            <a:r>
              <a:rPr lang="en-US" smtClean="0"/>
              <a:t>Punitive actions taken by employers against individuals who exercise their legal rights.</a:t>
            </a:r>
          </a:p>
        </p:txBody>
      </p:sp>
      <p:grpSp>
        <p:nvGrpSpPr>
          <p:cNvPr id="1111044" name="Group 4"/>
          <p:cNvGrpSpPr>
            <a:grpSpLocks/>
          </p:cNvGrpSpPr>
          <p:nvPr/>
        </p:nvGrpSpPr>
        <p:grpSpPr bwMode="auto">
          <a:xfrm>
            <a:off x="549275" y="2697163"/>
            <a:ext cx="8137525" cy="3382962"/>
            <a:chOff x="155" y="920"/>
            <a:chExt cx="5472" cy="2392"/>
          </a:xfrm>
        </p:grpSpPr>
        <p:pic>
          <p:nvPicPr>
            <p:cNvPr id="31750" name="Picture 5"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6"/>
            <p:cNvSpPr txBox="1">
              <a:spLocks noChangeArrowheads="1"/>
            </p:cNvSpPr>
            <p:nvPr/>
          </p:nvSpPr>
          <p:spPr bwMode="auto">
            <a:xfrm>
              <a:off x="1614" y="1233"/>
              <a:ext cx="249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Avoiding Charges of Retaliation</a:t>
              </a:r>
            </a:p>
          </p:txBody>
        </p:sp>
        <p:sp>
          <p:nvSpPr>
            <p:cNvPr id="31752" name="Text Box 7"/>
            <p:cNvSpPr txBox="1">
              <a:spLocks noChangeArrowheads="1"/>
            </p:cNvSpPr>
            <p:nvPr/>
          </p:nvSpPr>
          <p:spPr bwMode="auto">
            <a:xfrm>
              <a:off x="464" y="2429"/>
              <a:ext cx="120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Train supervisors</a:t>
              </a:r>
            </a:p>
          </p:txBody>
        </p:sp>
        <p:sp>
          <p:nvSpPr>
            <p:cNvPr id="31753" name="Text Box 8"/>
            <p:cNvSpPr txBox="1">
              <a:spLocks noChangeArrowheads="1"/>
            </p:cNvSpPr>
            <p:nvPr/>
          </p:nvSpPr>
          <p:spPr bwMode="auto">
            <a:xfrm>
              <a:off x="2184" y="2300"/>
              <a:ext cx="1381" cy="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Conduct investigations and document</a:t>
              </a:r>
            </a:p>
          </p:txBody>
        </p:sp>
        <p:sp>
          <p:nvSpPr>
            <p:cNvPr id="31754" name="Text Box 9"/>
            <p:cNvSpPr txBox="1">
              <a:spLocks noChangeArrowheads="1"/>
            </p:cNvSpPr>
            <p:nvPr/>
          </p:nvSpPr>
          <p:spPr bwMode="auto">
            <a:xfrm>
              <a:off x="4033" y="2300"/>
              <a:ext cx="1261" cy="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Take appropriate actions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11044"/>
                                        </p:tgtEl>
                                        <p:attrNameLst>
                                          <p:attrName>style.visibility</p:attrName>
                                        </p:attrNameLst>
                                      </p:cBhvr>
                                      <p:to>
                                        <p:strVal val="visible"/>
                                      </p:to>
                                    </p:set>
                                    <p:animEffect transition="in" filter="wipe(up)">
                                      <p:cBhvr>
                                        <p:cTn id="7" dur="2000"/>
                                        <p:tgtEl>
                                          <p:spTgt spid="111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8F353169-0621-4261-AEB0-28A93908CD73}" type="slidenum">
              <a:rPr lang="en-US" sz="900" smtClean="0"/>
              <a:pPr eaLnBrk="1" hangingPunct="1"/>
              <a:t>2</a:t>
            </a:fld>
            <a:endParaRPr lang="en-US" sz="900" smtClean="0"/>
          </a:p>
        </p:txBody>
      </p:sp>
      <p:sp>
        <p:nvSpPr>
          <p:cNvPr id="1113092" name="Rectangle 4"/>
          <p:cNvSpPr>
            <a:spLocks noGrp="1" noChangeArrowheads="1"/>
          </p:cNvSpPr>
          <p:nvPr>
            <p:ph type="title"/>
          </p:nvPr>
        </p:nvSpPr>
        <p:spPr>
          <a:xfrm>
            <a:off x="549275" y="228600"/>
            <a:ext cx="8077200" cy="579438"/>
          </a:xfrm>
        </p:spPr>
        <p:txBody>
          <a:bodyPr/>
          <a:lstStyle/>
          <a:p>
            <a:pPr eaLnBrk="1" hangingPunct="1">
              <a:defRPr/>
            </a:pPr>
            <a:r>
              <a:rPr lang="en-US" smtClean="0"/>
              <a:t>Civil Rights Act of 1964, Title VII</a:t>
            </a:r>
          </a:p>
        </p:txBody>
      </p:sp>
      <p:grpSp>
        <p:nvGrpSpPr>
          <p:cNvPr id="1113098" name="Group 10"/>
          <p:cNvGrpSpPr>
            <a:grpSpLocks/>
          </p:cNvGrpSpPr>
          <p:nvPr/>
        </p:nvGrpSpPr>
        <p:grpSpPr bwMode="auto">
          <a:xfrm>
            <a:off x="639763" y="777875"/>
            <a:ext cx="8047037" cy="5370513"/>
            <a:chOff x="403" y="678"/>
            <a:chExt cx="5069" cy="3383"/>
          </a:xfrm>
        </p:grpSpPr>
        <p:pic>
          <p:nvPicPr>
            <p:cNvPr id="14341" name="Picture 5" descr="TwoWidePane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 y="678"/>
              <a:ext cx="5069" cy="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576" y="870"/>
              <a:ext cx="4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800" b="1">
                  <a:latin typeface="Trebuchet MS" pitchFamily="34" charset="0"/>
                </a:rPr>
                <a:t>Illegal for an employer to:</a:t>
              </a:r>
            </a:p>
          </p:txBody>
        </p:sp>
        <p:sp>
          <p:nvSpPr>
            <p:cNvPr id="14343" name="Text Box 7"/>
            <p:cNvSpPr txBox="1">
              <a:spLocks noChangeArrowheads="1"/>
            </p:cNvSpPr>
            <p:nvPr/>
          </p:nvSpPr>
          <p:spPr bwMode="auto">
            <a:xfrm>
              <a:off x="633" y="1264"/>
              <a:ext cx="4493" cy="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25000"/>
                </a:spcBef>
                <a:buFontTx/>
                <a:buAutoNum type="arabicPeriod"/>
              </a:pPr>
              <a:r>
                <a:rPr lang="en-US" sz="1400" b="1">
                  <a:latin typeface="Trebuchet MS" pitchFamily="34" charset="0"/>
                </a:rPr>
                <a:t>fail or refuse to hire or discharge any individual, or otherwise discriminate against any individual with respect to his compensation, terms, conditions, or privileges of employment because of such individual’s race, color, religion, sex, or national origin, or </a:t>
              </a:r>
            </a:p>
            <a:p>
              <a:pPr eaLnBrk="1" hangingPunct="1">
                <a:spcBef>
                  <a:spcPct val="25000"/>
                </a:spcBef>
                <a:buFontTx/>
                <a:buAutoNum type="arabicPeriod"/>
              </a:pPr>
              <a:r>
                <a:rPr lang="en-US" sz="1400" b="1">
                  <a:latin typeface="Trebuchet MS" pitchFamily="34" charset="0"/>
                </a:rPr>
                <a:t>limit, segregate, or classify his employees or applicants for employment in any way that would deprive or tend to deprive any individual of employment</a:t>
              </a:r>
            </a:p>
          </p:txBody>
        </p:sp>
        <p:sp>
          <p:nvSpPr>
            <p:cNvPr id="14344" name="Text Box 8"/>
            <p:cNvSpPr txBox="1">
              <a:spLocks noChangeArrowheads="1"/>
            </p:cNvSpPr>
            <p:nvPr/>
          </p:nvSpPr>
          <p:spPr bwMode="auto">
            <a:xfrm>
              <a:off x="576" y="2448"/>
              <a:ext cx="4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800" b="1">
                  <a:latin typeface="Trebuchet MS" pitchFamily="34" charset="0"/>
                </a:rPr>
                <a:t>Coverage of the Act:</a:t>
              </a:r>
            </a:p>
          </p:txBody>
        </p:sp>
        <p:sp>
          <p:nvSpPr>
            <p:cNvPr id="14345" name="Text Box 9"/>
            <p:cNvSpPr txBox="1">
              <a:spLocks noChangeArrowheads="1"/>
            </p:cNvSpPr>
            <p:nvPr/>
          </p:nvSpPr>
          <p:spPr bwMode="auto">
            <a:xfrm>
              <a:off x="634" y="2780"/>
              <a:ext cx="4493" cy="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10000"/>
                </a:spcBef>
                <a:buFontTx/>
                <a:buChar char="•"/>
              </a:pPr>
              <a:r>
                <a:rPr lang="en-US" sz="1400" b="1">
                  <a:latin typeface="Trebuchet MS" pitchFamily="34" charset="0"/>
                </a:rPr>
                <a:t>All private employers of 15 or more persons who are employed 20 or more weeks a year</a:t>
              </a:r>
            </a:p>
            <a:p>
              <a:pPr eaLnBrk="1" hangingPunct="1">
                <a:spcBef>
                  <a:spcPct val="10000"/>
                </a:spcBef>
                <a:buFontTx/>
                <a:buChar char="•"/>
              </a:pPr>
              <a:r>
                <a:rPr lang="en-US" sz="1400" b="1">
                  <a:latin typeface="Trebuchet MS" pitchFamily="34" charset="0"/>
                </a:rPr>
                <a:t>All educational institutions, public and private</a:t>
              </a:r>
            </a:p>
            <a:p>
              <a:pPr eaLnBrk="1" hangingPunct="1">
                <a:spcBef>
                  <a:spcPct val="10000"/>
                </a:spcBef>
                <a:buFontTx/>
                <a:buChar char="•"/>
              </a:pPr>
              <a:r>
                <a:rPr lang="en-US" sz="1400" b="1">
                  <a:latin typeface="Trebuchet MS" pitchFamily="34" charset="0"/>
                </a:rPr>
                <a:t>State and local governments</a:t>
              </a:r>
            </a:p>
            <a:p>
              <a:pPr eaLnBrk="1" hangingPunct="1">
                <a:spcBef>
                  <a:spcPct val="10000"/>
                </a:spcBef>
                <a:buFontTx/>
                <a:buChar char="•"/>
              </a:pPr>
              <a:r>
                <a:rPr lang="en-US" sz="1400" b="1">
                  <a:latin typeface="Trebuchet MS" pitchFamily="34" charset="0"/>
                </a:rPr>
                <a:t>Public and private employment agencies</a:t>
              </a:r>
            </a:p>
            <a:p>
              <a:pPr eaLnBrk="1" hangingPunct="1">
                <a:spcBef>
                  <a:spcPct val="10000"/>
                </a:spcBef>
                <a:buFontTx/>
                <a:buChar char="•"/>
              </a:pPr>
              <a:r>
                <a:rPr lang="en-US" sz="1400" b="1">
                  <a:latin typeface="Trebuchet MS" pitchFamily="34" charset="0"/>
                </a:rPr>
                <a:t>Labor unions with 15 or more members</a:t>
              </a:r>
            </a:p>
            <a:p>
              <a:pPr eaLnBrk="1" hangingPunct="1">
                <a:spcBef>
                  <a:spcPct val="10000"/>
                </a:spcBef>
                <a:buFontTx/>
                <a:buChar char="•"/>
              </a:pPr>
              <a:r>
                <a:rPr lang="en-US" sz="1400" b="1">
                  <a:latin typeface="Trebuchet MS" pitchFamily="34" charset="0"/>
                </a:rPr>
                <a:t>Joint labor/management committees for apprenticeships and training</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13098"/>
                                        </p:tgtEl>
                                        <p:attrNameLst>
                                          <p:attrName>style.visibility</p:attrName>
                                        </p:attrNameLst>
                                      </p:cBhvr>
                                      <p:to>
                                        <p:strVal val="visible"/>
                                      </p:to>
                                    </p:set>
                                    <p:animEffect transition="in" filter="wipe(up)">
                                      <p:cBhvr>
                                        <p:cTn id="7" dur="2000"/>
                                        <p:tgtEl>
                                          <p:spTgt spid="1113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0ED203D8-AAB3-424C-8AD7-CDA267934CFE}" type="slidenum">
              <a:rPr lang="en-US" sz="900" smtClean="0"/>
              <a:pPr eaLnBrk="1" hangingPunct="1"/>
              <a:t>20</a:t>
            </a:fld>
            <a:endParaRPr lang="en-US" sz="900" smtClean="0"/>
          </a:p>
        </p:txBody>
      </p:sp>
      <p:sp>
        <p:nvSpPr>
          <p:cNvPr id="1047554" name="Rectangle 2"/>
          <p:cNvSpPr>
            <a:spLocks noGrp="1" noChangeArrowheads="1"/>
          </p:cNvSpPr>
          <p:nvPr>
            <p:ph type="title"/>
          </p:nvPr>
        </p:nvSpPr>
        <p:spPr/>
        <p:txBody>
          <a:bodyPr/>
          <a:lstStyle/>
          <a:p>
            <a:pPr eaLnBrk="1" hangingPunct="1">
              <a:defRPr/>
            </a:pPr>
            <a:r>
              <a:rPr lang="en-US" smtClean="0"/>
              <a:t>Progressing Toward EEO</a:t>
            </a:r>
          </a:p>
        </p:txBody>
      </p:sp>
      <p:sp>
        <p:nvSpPr>
          <p:cNvPr id="1047555" name="Rectangle 3"/>
          <p:cNvSpPr>
            <a:spLocks noGrp="1" noChangeArrowheads="1"/>
          </p:cNvSpPr>
          <p:nvPr>
            <p:ph type="body" idx="1"/>
          </p:nvPr>
        </p:nvSpPr>
        <p:spPr>
          <a:xfrm>
            <a:off x="514350" y="1050925"/>
            <a:ext cx="7715250" cy="5303838"/>
          </a:xfrm>
        </p:spPr>
        <p:txBody>
          <a:bodyPr/>
          <a:lstStyle/>
          <a:p>
            <a:pPr eaLnBrk="1" hangingPunct="1">
              <a:defRPr/>
            </a:pPr>
            <a:r>
              <a:rPr lang="en-US" smtClean="0"/>
              <a:t>Equal Employment</a:t>
            </a:r>
          </a:p>
          <a:p>
            <a:pPr lvl="1" eaLnBrk="1" hangingPunct="1">
              <a:defRPr/>
            </a:pPr>
            <a:r>
              <a:rPr lang="en-US" smtClean="0"/>
              <a:t>Employment that is not affected by illegal discrimination.</a:t>
            </a:r>
          </a:p>
          <a:p>
            <a:pPr eaLnBrk="1" hangingPunct="1">
              <a:defRPr/>
            </a:pPr>
            <a:r>
              <a:rPr lang="en-US" smtClean="0"/>
              <a:t>Blind to differences</a:t>
            </a:r>
          </a:p>
          <a:p>
            <a:pPr lvl="1" eaLnBrk="1" hangingPunct="1">
              <a:defRPr/>
            </a:pPr>
            <a:r>
              <a:rPr lang="en-US" smtClean="0"/>
              <a:t>Differences among people should be ignored </a:t>
            </a:r>
            <a:br>
              <a:rPr lang="en-US" smtClean="0"/>
            </a:br>
            <a:r>
              <a:rPr lang="en-US" smtClean="0"/>
              <a:t>and everyone should be treated equally.</a:t>
            </a:r>
          </a:p>
          <a:p>
            <a:pPr eaLnBrk="1" hangingPunct="1">
              <a:defRPr/>
            </a:pPr>
            <a:r>
              <a:rPr lang="en-US" smtClean="0"/>
              <a:t>Affirmative Action</a:t>
            </a:r>
          </a:p>
          <a:p>
            <a:pPr lvl="1" eaLnBrk="1" hangingPunct="1">
              <a:defRPr/>
            </a:pPr>
            <a:r>
              <a:rPr lang="en-US" smtClean="0"/>
              <a:t>Employers are urged to hire groups of people based on their race, age, gender, or national origin to make up for historical discrimination.</a:t>
            </a:r>
          </a:p>
          <a:p>
            <a:pPr eaLnBrk="1" hangingPunct="1">
              <a:defRPr/>
            </a:pPr>
            <a:endParaRPr lang="en-US" smtClean="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091D5EE0-3B8B-4473-8E7E-D36DECA78A9F}" type="slidenum">
              <a:rPr lang="en-US" sz="900" smtClean="0"/>
              <a:pPr eaLnBrk="1" hangingPunct="1"/>
              <a:t>21</a:t>
            </a:fld>
            <a:endParaRPr lang="en-US" sz="900" smtClean="0"/>
          </a:p>
        </p:txBody>
      </p:sp>
      <p:sp>
        <p:nvSpPr>
          <p:cNvPr id="1122308" name="Rectangle 4"/>
          <p:cNvSpPr>
            <a:spLocks noGrp="1" noChangeArrowheads="1"/>
          </p:cNvSpPr>
          <p:nvPr>
            <p:ph type="title"/>
          </p:nvPr>
        </p:nvSpPr>
        <p:spPr/>
        <p:txBody>
          <a:bodyPr/>
          <a:lstStyle/>
          <a:p>
            <a:pPr eaLnBrk="1" hangingPunct="1">
              <a:defRPr/>
            </a:pPr>
            <a:r>
              <a:rPr lang="en-US" smtClean="0"/>
              <a:t>Managing Affirmative Action Requirements</a:t>
            </a:r>
          </a:p>
        </p:txBody>
      </p:sp>
      <p:grpSp>
        <p:nvGrpSpPr>
          <p:cNvPr id="1122309" name="Group 5"/>
          <p:cNvGrpSpPr>
            <a:grpSpLocks/>
          </p:cNvGrpSpPr>
          <p:nvPr/>
        </p:nvGrpSpPr>
        <p:grpSpPr bwMode="auto">
          <a:xfrm>
            <a:off x="182563" y="1509713"/>
            <a:ext cx="8778875" cy="3930650"/>
            <a:chOff x="115" y="778"/>
            <a:chExt cx="5530" cy="2476"/>
          </a:xfrm>
        </p:grpSpPr>
        <p:pic>
          <p:nvPicPr>
            <p:cNvPr id="33797" name="Picture 6" descr="01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1433"/>
              <a:ext cx="5530" cy="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7"/>
            <p:cNvSpPr txBox="1">
              <a:spLocks noChangeArrowheads="1"/>
            </p:cNvSpPr>
            <p:nvPr/>
          </p:nvSpPr>
          <p:spPr bwMode="auto">
            <a:xfrm>
              <a:off x="336" y="1564"/>
              <a:ext cx="23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Affirmative Action Plan (AAP)</a:t>
              </a:r>
            </a:p>
          </p:txBody>
        </p:sp>
        <p:sp>
          <p:nvSpPr>
            <p:cNvPr id="33799" name="Text Box 8"/>
            <p:cNvSpPr txBox="1">
              <a:spLocks noChangeArrowheads="1"/>
            </p:cNvSpPr>
            <p:nvPr/>
          </p:nvSpPr>
          <p:spPr bwMode="auto">
            <a:xfrm>
              <a:off x="349" y="2026"/>
              <a:ext cx="2299"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40000"/>
                </a:spcBef>
              </a:pPr>
              <a:r>
                <a:rPr lang="en-US" sz="2000">
                  <a:latin typeface="Trebuchet MS" pitchFamily="34" charset="0"/>
                </a:rPr>
                <a:t>A document reporting on the composition of an employer’s workforce, required for federal contractors.</a:t>
              </a:r>
            </a:p>
          </p:txBody>
        </p:sp>
        <p:sp>
          <p:nvSpPr>
            <p:cNvPr id="33800" name="Text Box 9"/>
            <p:cNvSpPr txBox="1">
              <a:spLocks noChangeArrowheads="1"/>
            </p:cNvSpPr>
            <p:nvPr/>
          </p:nvSpPr>
          <p:spPr bwMode="auto">
            <a:xfrm>
              <a:off x="2956" y="1571"/>
              <a:ext cx="23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AAP Metrics</a:t>
              </a:r>
            </a:p>
          </p:txBody>
        </p:sp>
        <p:sp>
          <p:nvSpPr>
            <p:cNvPr id="33801" name="Text Box 10"/>
            <p:cNvSpPr txBox="1">
              <a:spLocks noChangeArrowheads="1"/>
            </p:cNvSpPr>
            <p:nvPr/>
          </p:nvSpPr>
          <p:spPr bwMode="auto">
            <a:xfrm>
              <a:off x="2977" y="2026"/>
              <a:ext cx="2336"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spAutoFit/>
            </a:bodyPr>
            <a:lstStyle>
              <a:lvl1pPr marL="231775" indent="-231775"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30000"/>
                </a:spcBef>
                <a:buFontTx/>
                <a:buChar char="•"/>
              </a:pPr>
              <a:r>
                <a:rPr lang="en-US" sz="2000">
                  <a:latin typeface="Trebuchet MS" pitchFamily="34" charset="0"/>
                </a:rPr>
                <a:t>Availability analysis</a:t>
              </a:r>
            </a:p>
            <a:p>
              <a:pPr eaLnBrk="1" hangingPunct="1">
                <a:spcBef>
                  <a:spcPct val="30000"/>
                </a:spcBef>
                <a:buFontTx/>
                <a:buChar char="•"/>
              </a:pPr>
              <a:r>
                <a:rPr lang="en-US" sz="2000">
                  <a:latin typeface="Trebuchet MS" pitchFamily="34" charset="0"/>
                </a:rPr>
                <a:t>Utilization analysis</a:t>
              </a:r>
            </a:p>
            <a:p>
              <a:pPr eaLnBrk="1" hangingPunct="1">
                <a:spcBef>
                  <a:spcPct val="30000"/>
                </a:spcBef>
                <a:buFontTx/>
                <a:buChar char="•"/>
              </a:pPr>
              <a:r>
                <a:rPr lang="en-US" sz="2000">
                  <a:latin typeface="Trebuchet MS" pitchFamily="34" charset="0"/>
                </a:rPr>
                <a:t>Goals and timetables</a:t>
              </a:r>
            </a:p>
          </p:txBody>
        </p:sp>
        <p:pic>
          <p:nvPicPr>
            <p:cNvPr id="33802" name="Picture 11"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0000">
              <a:off x="1613" y="1140"/>
              <a:ext cx="19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2"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0000" flipH="1">
              <a:off x="3703" y="1140"/>
              <a:ext cx="197"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4" name="Group 13"/>
            <p:cNvGrpSpPr>
              <a:grpSpLocks/>
            </p:cNvGrpSpPr>
            <p:nvPr/>
          </p:nvGrpSpPr>
          <p:grpSpPr bwMode="auto">
            <a:xfrm>
              <a:off x="1334" y="778"/>
              <a:ext cx="2949" cy="408"/>
              <a:chOff x="1297" y="3427"/>
              <a:chExt cx="2016" cy="461"/>
            </a:xfrm>
          </p:grpSpPr>
          <p:sp>
            <p:nvSpPr>
              <p:cNvPr id="33806" name="Rectangle 14"/>
              <p:cNvSpPr>
                <a:spLocks noChangeArrowheads="1"/>
              </p:cNvSpPr>
              <p:nvPr/>
            </p:nvSpPr>
            <p:spPr bwMode="auto">
              <a:xfrm>
                <a:off x="1297" y="3427"/>
                <a:ext cx="2016" cy="461"/>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Text Box 15"/>
              <p:cNvSpPr txBox="1">
                <a:spLocks noChangeArrowheads="1"/>
              </p:cNvSpPr>
              <p:nvPr/>
            </p:nvSpPr>
            <p:spPr bwMode="auto">
              <a:xfrm flipV="1">
                <a:off x="1366" y="3473"/>
                <a:ext cx="1888" cy="369"/>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endParaRPr lang="en-US" sz="2000" b="1">
                  <a:latin typeface="Trebuchet MS" pitchFamily="34" charset="0"/>
                </a:endParaRPr>
              </a:p>
            </p:txBody>
          </p:sp>
        </p:grpSp>
        <p:sp>
          <p:nvSpPr>
            <p:cNvPr id="33805" name="Text Box 16"/>
            <p:cNvSpPr txBox="1">
              <a:spLocks noChangeArrowheads="1"/>
            </p:cNvSpPr>
            <p:nvPr/>
          </p:nvSpPr>
          <p:spPr bwMode="auto">
            <a:xfrm>
              <a:off x="1471" y="848"/>
              <a:ext cx="2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400" b="1">
                  <a:latin typeface="Trebuchet MS" pitchFamily="34" charset="0"/>
                </a:rPr>
                <a:t>Affirmative Action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22309"/>
                                        </p:tgtEl>
                                        <p:attrNameLst>
                                          <p:attrName>style.visibility</p:attrName>
                                        </p:attrNameLst>
                                      </p:cBhvr>
                                      <p:to>
                                        <p:strVal val="visible"/>
                                      </p:to>
                                    </p:set>
                                    <p:animEffect transition="in" filter="wipe(up)">
                                      <p:cBhvr>
                                        <p:cTn id="7" dur="2000"/>
                                        <p:tgtEl>
                                          <p:spTgt spid="112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56CC107B-0737-4969-AE87-8A20ABF80D58}" type="slidenum">
              <a:rPr lang="en-US" sz="900" smtClean="0"/>
              <a:pPr eaLnBrk="1" hangingPunct="1"/>
              <a:t>22</a:t>
            </a:fld>
            <a:endParaRPr lang="en-US" sz="900" smtClean="0"/>
          </a:p>
        </p:txBody>
      </p:sp>
      <p:sp>
        <p:nvSpPr>
          <p:cNvPr id="34819"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0"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3–3</a:t>
            </a:r>
          </a:p>
        </p:txBody>
      </p:sp>
      <p:sp>
        <p:nvSpPr>
          <p:cNvPr id="34821"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The Debate about Affirmative Action</a:t>
            </a:r>
          </a:p>
        </p:txBody>
      </p:sp>
      <p:grpSp>
        <p:nvGrpSpPr>
          <p:cNvPr id="1010696" name="Group 8"/>
          <p:cNvGrpSpPr>
            <a:grpSpLocks/>
          </p:cNvGrpSpPr>
          <p:nvPr/>
        </p:nvGrpSpPr>
        <p:grpSpPr bwMode="auto">
          <a:xfrm>
            <a:off x="1006475" y="868363"/>
            <a:ext cx="7405688" cy="5303837"/>
            <a:chOff x="403" y="536"/>
            <a:chExt cx="4896" cy="3562"/>
          </a:xfrm>
        </p:grpSpPr>
        <p:pic>
          <p:nvPicPr>
            <p:cNvPr id="34823" name="Picture 5" descr="0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 y="536"/>
              <a:ext cx="4896" cy="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6"/>
            <p:cNvSpPr txBox="1">
              <a:spLocks noChangeArrowheads="1"/>
            </p:cNvSpPr>
            <p:nvPr/>
          </p:nvSpPr>
          <p:spPr bwMode="auto">
            <a:xfrm>
              <a:off x="691" y="720"/>
              <a:ext cx="2765"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200" b="1">
                  <a:latin typeface="Verdana" pitchFamily="34" charset="0"/>
                </a:rPr>
                <a:t>Arguments: Why Affirmation Action is Needed</a:t>
              </a:r>
            </a:p>
          </p:txBody>
        </p:sp>
        <p:sp>
          <p:nvSpPr>
            <p:cNvPr id="34825" name="Text Box 7"/>
            <p:cNvSpPr txBox="1">
              <a:spLocks noChangeArrowheads="1"/>
            </p:cNvSpPr>
            <p:nvPr/>
          </p:nvSpPr>
          <p:spPr bwMode="auto">
            <a:xfrm>
              <a:off x="691" y="2390"/>
              <a:ext cx="3226"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200" b="1">
                  <a:latin typeface="Verdana" pitchFamily="34" charset="0"/>
                </a:rPr>
                <a:t>Arguments: Why Affirmation Action is Not Needed</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10696"/>
                                        </p:tgtEl>
                                        <p:attrNameLst>
                                          <p:attrName>style.visibility</p:attrName>
                                        </p:attrNameLst>
                                      </p:cBhvr>
                                      <p:to>
                                        <p:strVal val="visible"/>
                                      </p:to>
                                    </p:set>
                                    <p:animEffect transition="in" filter="wipe(up)">
                                      <p:cBhvr>
                                        <p:cTn id="7" dur="2000"/>
                                        <p:tgtEl>
                                          <p:spTgt spid="1010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5ECDE54-4458-4406-AA36-CCB42ACED6A1}" type="slidenum">
              <a:rPr lang="en-US" sz="900" smtClean="0"/>
              <a:pPr eaLnBrk="1" hangingPunct="1"/>
              <a:t>23</a:t>
            </a:fld>
            <a:endParaRPr lang="en-US" sz="900" smtClean="0"/>
          </a:p>
        </p:txBody>
      </p:sp>
      <p:sp>
        <p:nvSpPr>
          <p:cNvPr id="1124354" name="Rectangle 2"/>
          <p:cNvSpPr>
            <a:spLocks noGrp="1" noChangeArrowheads="1"/>
          </p:cNvSpPr>
          <p:nvPr>
            <p:ph type="title"/>
          </p:nvPr>
        </p:nvSpPr>
        <p:spPr/>
        <p:txBody>
          <a:bodyPr/>
          <a:lstStyle/>
          <a:p>
            <a:pPr eaLnBrk="1" hangingPunct="1">
              <a:defRPr/>
            </a:pPr>
            <a:r>
              <a:rPr lang="en-US" dirty="0" smtClean="0"/>
              <a:t>Federal Sex/Gender Discrimination Laws</a:t>
            </a:r>
          </a:p>
        </p:txBody>
      </p:sp>
      <p:sp>
        <p:nvSpPr>
          <p:cNvPr id="1124355" name="Rectangle 3"/>
          <p:cNvSpPr>
            <a:spLocks noGrp="1" noChangeArrowheads="1"/>
          </p:cNvSpPr>
          <p:nvPr>
            <p:ph type="body" idx="1"/>
          </p:nvPr>
        </p:nvSpPr>
        <p:spPr>
          <a:xfrm>
            <a:off x="514350" y="1233488"/>
            <a:ext cx="8102600" cy="5303837"/>
          </a:xfrm>
        </p:spPr>
        <p:txBody>
          <a:bodyPr/>
          <a:lstStyle/>
          <a:p>
            <a:pPr eaLnBrk="1" hangingPunct="1">
              <a:defRPr/>
            </a:pPr>
            <a:r>
              <a:rPr lang="en-US" dirty="0" smtClean="0"/>
              <a:t>The Pregnancy Discrimination Act (PDA)  </a:t>
            </a:r>
          </a:p>
          <a:p>
            <a:pPr lvl="1" eaLnBrk="1" hangingPunct="1">
              <a:defRPr/>
            </a:pPr>
            <a:r>
              <a:rPr lang="en-US" dirty="0" smtClean="0"/>
              <a:t>Requires that any employer with 15 or more employees treat maternity leave the same as other personal or medical leaves.</a:t>
            </a:r>
          </a:p>
          <a:p>
            <a:pPr eaLnBrk="1" hangingPunct="1">
              <a:defRPr/>
            </a:pPr>
            <a:r>
              <a:rPr lang="en-US" dirty="0" smtClean="0"/>
              <a:t>Family and Medical Leave Act (FMLA) </a:t>
            </a:r>
          </a:p>
          <a:p>
            <a:pPr lvl="1" eaLnBrk="1" hangingPunct="1">
              <a:defRPr/>
            </a:pPr>
            <a:r>
              <a:rPr lang="en-US" dirty="0" smtClean="0"/>
              <a:t>Requires that individuals be given up to 12 weeks of family leave without pay and also requires that those taking family be leave be allowed to return to jobs. Domestic partners are not included. </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27F4ADD4-19F3-4101-A91B-AD900C2A102F}" type="slidenum">
              <a:rPr lang="en-US" sz="900" smtClean="0"/>
              <a:pPr eaLnBrk="1" hangingPunct="1"/>
              <a:t>24</a:t>
            </a:fld>
            <a:endParaRPr lang="en-US" sz="900" smtClean="0"/>
          </a:p>
        </p:txBody>
      </p:sp>
      <p:sp>
        <p:nvSpPr>
          <p:cNvPr id="1124354" name="Rectangle 2"/>
          <p:cNvSpPr>
            <a:spLocks noGrp="1" noChangeArrowheads="1"/>
          </p:cNvSpPr>
          <p:nvPr>
            <p:ph type="title"/>
          </p:nvPr>
        </p:nvSpPr>
        <p:spPr/>
        <p:txBody>
          <a:bodyPr/>
          <a:lstStyle/>
          <a:p>
            <a:pPr eaLnBrk="1" hangingPunct="1">
              <a:defRPr/>
            </a:pPr>
            <a:r>
              <a:rPr lang="en-US" dirty="0" smtClean="0"/>
              <a:t>Sex/Gender Discrimination Laws - California</a:t>
            </a:r>
          </a:p>
        </p:txBody>
      </p:sp>
      <p:sp>
        <p:nvSpPr>
          <p:cNvPr id="1124355" name="Rectangle 3"/>
          <p:cNvSpPr>
            <a:spLocks noGrp="1" noChangeArrowheads="1"/>
          </p:cNvSpPr>
          <p:nvPr>
            <p:ph type="body" idx="1"/>
          </p:nvPr>
        </p:nvSpPr>
        <p:spPr>
          <a:xfrm>
            <a:off x="514350" y="1233488"/>
            <a:ext cx="8102600" cy="5303837"/>
          </a:xfrm>
        </p:spPr>
        <p:txBody>
          <a:bodyPr/>
          <a:lstStyle/>
          <a:p>
            <a:pPr eaLnBrk="1" hangingPunct="1">
              <a:defRPr/>
            </a:pPr>
            <a:r>
              <a:rPr lang="en-US" dirty="0" smtClean="0"/>
              <a:t>Pregnancy Disability Leave (PDL) – </a:t>
            </a:r>
          </a:p>
          <a:p>
            <a:pPr lvl="1" eaLnBrk="1" hangingPunct="1">
              <a:defRPr/>
            </a:pPr>
            <a:r>
              <a:rPr lang="en-US" dirty="0" smtClean="0"/>
              <a:t>Requires that any employer with 5 or more employees be given up to 4 months </a:t>
            </a:r>
            <a:r>
              <a:rPr lang="en-US" dirty="0"/>
              <a:t>(693 hours if normally works 40 hours </a:t>
            </a:r>
            <a:r>
              <a:rPr lang="en-US" dirty="0" smtClean="0"/>
              <a:t>weekly) of leave without pay due to pregnancy or related disability. </a:t>
            </a:r>
          </a:p>
          <a:p>
            <a:pPr lvl="1" eaLnBrk="1" hangingPunct="1">
              <a:defRPr/>
            </a:pPr>
            <a:r>
              <a:rPr lang="en-US" dirty="0" smtClean="0"/>
              <a:t>January 2012 – employer must maintain coverage under group health plans for up to 4 months, at the level and under the conditions that would have been provided if employee was not on leave. </a:t>
            </a:r>
          </a:p>
          <a:p>
            <a:pPr lvl="1" eaLnBrk="1" hangingPunct="1">
              <a:defRPr/>
            </a:pPr>
            <a:r>
              <a:rPr lang="en-US" dirty="0" smtClean="0"/>
              <a:t>Runs concurrent with </a:t>
            </a:r>
            <a:r>
              <a:rPr lang="en-US" dirty="0" err="1" smtClean="0"/>
              <a:t>FMLA</a:t>
            </a:r>
            <a:r>
              <a:rPr lang="en-US" dirty="0" smtClean="0"/>
              <a:t> if employee is eligible </a:t>
            </a:r>
          </a:p>
          <a:p>
            <a:pPr marL="341312" lvl="1" indent="0" eaLnBrk="1" hangingPunct="1">
              <a:buFont typeface="Wingdings" pitchFamily="2" charset="2"/>
              <a:buNone/>
              <a:defRPr/>
            </a:pPr>
            <a:endParaRPr lang="en-US" dirty="0" smtClean="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20118E5-8780-473A-96E6-D8C395C66984}" type="slidenum">
              <a:rPr lang="en-US" sz="900" smtClean="0"/>
              <a:pPr eaLnBrk="1" hangingPunct="1"/>
              <a:t>25</a:t>
            </a:fld>
            <a:endParaRPr lang="en-US" sz="900" smtClean="0"/>
          </a:p>
        </p:txBody>
      </p:sp>
      <p:sp>
        <p:nvSpPr>
          <p:cNvPr id="1124354" name="Rectangle 2"/>
          <p:cNvSpPr>
            <a:spLocks noGrp="1" noChangeArrowheads="1"/>
          </p:cNvSpPr>
          <p:nvPr>
            <p:ph type="title"/>
          </p:nvPr>
        </p:nvSpPr>
        <p:spPr/>
        <p:txBody>
          <a:bodyPr/>
          <a:lstStyle/>
          <a:p>
            <a:pPr eaLnBrk="1" hangingPunct="1">
              <a:defRPr/>
            </a:pPr>
            <a:r>
              <a:rPr lang="en-US" dirty="0" smtClean="0"/>
              <a:t>Sex/Gender Discrimination Laws - California</a:t>
            </a:r>
          </a:p>
        </p:txBody>
      </p:sp>
      <p:sp>
        <p:nvSpPr>
          <p:cNvPr id="1124355" name="Rectangle 3"/>
          <p:cNvSpPr>
            <a:spLocks noGrp="1" noChangeArrowheads="1"/>
          </p:cNvSpPr>
          <p:nvPr>
            <p:ph type="body" idx="1"/>
          </p:nvPr>
        </p:nvSpPr>
        <p:spPr>
          <a:xfrm>
            <a:off x="514350" y="1233488"/>
            <a:ext cx="8102600" cy="5303837"/>
          </a:xfrm>
        </p:spPr>
        <p:txBody>
          <a:bodyPr/>
          <a:lstStyle/>
          <a:p>
            <a:pPr eaLnBrk="1" hangingPunct="1">
              <a:defRPr/>
            </a:pPr>
            <a:r>
              <a:rPr lang="en-US" dirty="0" smtClean="0"/>
              <a:t>California Family Rights Act (CFRA) </a:t>
            </a:r>
          </a:p>
          <a:p>
            <a:pPr lvl="1" eaLnBrk="1" hangingPunct="1">
              <a:defRPr/>
            </a:pPr>
            <a:r>
              <a:rPr lang="en-US" dirty="0" smtClean="0"/>
              <a:t>Requires that individuals be given up to 12 weeks of family leave without pay and also requires that those taking family leave be leave be allowed to return to jobs. This leave may be for the birth, adoption, or foster care placement of your child or for your own serious health condition or that of your child, parent, domestic partner, or spouse.</a:t>
            </a:r>
          </a:p>
          <a:p>
            <a:pPr lvl="1" eaLnBrk="1" hangingPunct="1">
              <a:defRPr/>
            </a:pPr>
            <a:r>
              <a:rPr lang="en-US" dirty="0" smtClean="0"/>
              <a:t>Employers may not interfere with </a:t>
            </a:r>
            <a:r>
              <a:rPr lang="en-US" dirty="0" err="1" smtClean="0"/>
              <a:t>PDL</a:t>
            </a:r>
            <a:r>
              <a:rPr lang="en-US" dirty="0" smtClean="0"/>
              <a:t> or </a:t>
            </a:r>
            <a:r>
              <a:rPr lang="en-US" dirty="0" err="1" smtClean="0"/>
              <a:t>CFRA</a:t>
            </a:r>
            <a:r>
              <a:rPr lang="en-US" dirty="0" smtClean="0"/>
              <a:t> rights - SB 299 and SB 592 (2012).</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3B9D416-2173-4FEC-A33F-58CD9DA8BFEB}" type="slidenum">
              <a:rPr lang="en-US" sz="900" smtClean="0"/>
              <a:pPr eaLnBrk="1" hangingPunct="1"/>
              <a:t>26</a:t>
            </a:fld>
            <a:endParaRPr lang="en-US" sz="900" smtClean="0"/>
          </a:p>
        </p:txBody>
      </p:sp>
      <p:sp>
        <p:nvSpPr>
          <p:cNvPr id="1055746" name="Rectangle 2"/>
          <p:cNvSpPr>
            <a:spLocks noGrp="1" noChangeArrowheads="1"/>
          </p:cNvSpPr>
          <p:nvPr>
            <p:ph type="title"/>
          </p:nvPr>
        </p:nvSpPr>
        <p:spPr/>
        <p:txBody>
          <a:bodyPr/>
          <a:lstStyle/>
          <a:p>
            <a:pPr eaLnBrk="1" hangingPunct="1">
              <a:defRPr/>
            </a:pPr>
            <a:r>
              <a:rPr lang="en-US" smtClean="0"/>
              <a:t>Sex/Gender Discrimination</a:t>
            </a:r>
          </a:p>
        </p:txBody>
      </p:sp>
      <p:sp>
        <p:nvSpPr>
          <p:cNvPr id="1055747" name="Rectangle 3"/>
          <p:cNvSpPr>
            <a:spLocks noGrp="1" noChangeArrowheads="1"/>
          </p:cNvSpPr>
          <p:nvPr>
            <p:ph type="body" idx="1"/>
          </p:nvPr>
        </p:nvSpPr>
        <p:spPr>
          <a:xfrm>
            <a:off x="514350" y="1050925"/>
            <a:ext cx="7440613" cy="5303838"/>
          </a:xfrm>
        </p:spPr>
        <p:txBody>
          <a:bodyPr/>
          <a:lstStyle/>
          <a:p>
            <a:pPr marL="533400" indent="-533400" eaLnBrk="1" hangingPunct="1">
              <a:defRPr/>
            </a:pPr>
            <a:r>
              <a:rPr lang="en-US" dirty="0" smtClean="0"/>
              <a:t>The Equal Pay Act - Federal</a:t>
            </a:r>
          </a:p>
          <a:p>
            <a:pPr marL="798513" lvl="1" indent="-457200" eaLnBrk="1" hangingPunct="1">
              <a:defRPr/>
            </a:pPr>
            <a:r>
              <a:rPr lang="en-US" dirty="0" smtClean="0"/>
              <a:t>Requires employers to pay similar wage rates for similar work without regard to gender.</a:t>
            </a:r>
          </a:p>
          <a:p>
            <a:pPr marL="798513" lvl="1" indent="-457200" eaLnBrk="1" hangingPunct="1">
              <a:defRPr/>
            </a:pPr>
            <a:r>
              <a:rPr lang="en-US" dirty="0" smtClean="0"/>
              <a:t>Allowable differences in pay:</a:t>
            </a:r>
          </a:p>
          <a:p>
            <a:pPr marL="1196975" lvl="2" indent="-457200" eaLnBrk="1" hangingPunct="1">
              <a:buClr>
                <a:srgbClr val="336699"/>
              </a:buClr>
              <a:buSzTx/>
              <a:buFont typeface="Wingdings" pitchFamily="2" charset="2"/>
              <a:buAutoNum type="arabicPeriod"/>
              <a:defRPr/>
            </a:pPr>
            <a:r>
              <a:rPr lang="en-US" dirty="0" smtClean="0"/>
              <a:t>Differences in seniority</a:t>
            </a:r>
          </a:p>
          <a:p>
            <a:pPr marL="1196975" lvl="2" indent="-457200" eaLnBrk="1" hangingPunct="1">
              <a:buClr>
                <a:srgbClr val="336699"/>
              </a:buClr>
              <a:buSzTx/>
              <a:buFont typeface="Wingdings" pitchFamily="2" charset="2"/>
              <a:buAutoNum type="arabicPeriod"/>
              <a:defRPr/>
            </a:pPr>
            <a:r>
              <a:rPr lang="en-US" dirty="0" smtClean="0"/>
              <a:t>Differences in performance</a:t>
            </a:r>
          </a:p>
          <a:p>
            <a:pPr marL="1196975" lvl="2" indent="-457200" eaLnBrk="1" hangingPunct="1">
              <a:buClr>
                <a:srgbClr val="336699"/>
              </a:buClr>
              <a:buSzTx/>
              <a:buFont typeface="Wingdings" pitchFamily="2" charset="2"/>
              <a:buAutoNum type="arabicPeriod"/>
              <a:defRPr/>
            </a:pPr>
            <a:r>
              <a:rPr lang="en-US" dirty="0" smtClean="0"/>
              <a:t>Differences in quality and/or quantity </a:t>
            </a:r>
            <a:br>
              <a:rPr lang="en-US" dirty="0" smtClean="0"/>
            </a:br>
            <a:r>
              <a:rPr lang="en-US" dirty="0" smtClean="0"/>
              <a:t>of production</a:t>
            </a:r>
          </a:p>
          <a:p>
            <a:pPr marL="1196975" lvl="2" indent="-457200" eaLnBrk="1" hangingPunct="1">
              <a:buClr>
                <a:srgbClr val="336699"/>
              </a:buClr>
              <a:buSzTx/>
              <a:buFont typeface="Wingdings" pitchFamily="2" charset="2"/>
              <a:buAutoNum type="arabicPeriod"/>
              <a:defRPr/>
            </a:pPr>
            <a:r>
              <a:rPr lang="en-US" dirty="0" smtClean="0"/>
              <a:t>Factors other than sex, such as skill, effort, and working conditions</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A732A03F-A238-4507-87A4-D461BAAF3ADB}" type="slidenum">
              <a:rPr lang="en-US" sz="900" smtClean="0"/>
              <a:pPr eaLnBrk="1" hangingPunct="1"/>
              <a:t>27</a:t>
            </a:fld>
            <a:endParaRPr lang="en-US" sz="900" smtClean="0"/>
          </a:p>
        </p:txBody>
      </p:sp>
      <p:sp>
        <p:nvSpPr>
          <p:cNvPr id="1125378" name="Rectangle 2"/>
          <p:cNvSpPr>
            <a:spLocks noGrp="1" noChangeArrowheads="1"/>
          </p:cNvSpPr>
          <p:nvPr>
            <p:ph type="title"/>
          </p:nvPr>
        </p:nvSpPr>
        <p:spPr/>
        <p:txBody>
          <a:bodyPr/>
          <a:lstStyle/>
          <a:p>
            <a:pPr eaLnBrk="1" hangingPunct="1">
              <a:defRPr/>
            </a:pPr>
            <a:r>
              <a:rPr lang="en-US" smtClean="0"/>
              <a:t>Sex/Gender Discrimination (cont’d)</a:t>
            </a:r>
          </a:p>
        </p:txBody>
      </p:sp>
      <p:sp>
        <p:nvSpPr>
          <p:cNvPr id="1125379" name="Rectangle 3"/>
          <p:cNvSpPr>
            <a:spLocks noGrp="1" noChangeArrowheads="1"/>
          </p:cNvSpPr>
          <p:nvPr>
            <p:ph type="body" idx="1"/>
          </p:nvPr>
        </p:nvSpPr>
        <p:spPr/>
        <p:txBody>
          <a:bodyPr/>
          <a:lstStyle/>
          <a:p>
            <a:pPr eaLnBrk="1" hangingPunct="1">
              <a:spcBef>
                <a:spcPct val="50000"/>
              </a:spcBef>
              <a:defRPr/>
            </a:pPr>
            <a:r>
              <a:rPr lang="en-US" dirty="0" smtClean="0"/>
              <a:t>Pay Equity (Comparable Worth)</a:t>
            </a:r>
          </a:p>
          <a:p>
            <a:pPr lvl="1" eaLnBrk="1" hangingPunct="1">
              <a:spcBef>
                <a:spcPct val="50000"/>
              </a:spcBef>
              <a:defRPr/>
            </a:pPr>
            <a:r>
              <a:rPr lang="en-US" dirty="0" smtClean="0"/>
              <a:t>The concept that pay for jobs requiring comparable levels of knowledge, skill, and ability should be paid similarity, even if actual duties differ significantly.</a:t>
            </a:r>
          </a:p>
          <a:p>
            <a:pPr lvl="1" eaLnBrk="1" hangingPunct="1">
              <a:spcBef>
                <a:spcPct val="50000"/>
              </a:spcBef>
              <a:defRPr/>
            </a:pPr>
            <a:r>
              <a:rPr lang="en-US" dirty="0" smtClean="0"/>
              <a:t>Arises from the continuing gap between the earnings of women and men.</a:t>
            </a:r>
          </a:p>
          <a:p>
            <a:pPr lvl="1" eaLnBrk="1" hangingPunct="1">
              <a:spcBef>
                <a:spcPct val="50000"/>
              </a:spcBef>
              <a:defRPr/>
            </a:pPr>
            <a:r>
              <a:rPr lang="en-US" dirty="0" smtClean="0"/>
              <a:t>Courts have consistently ruled against the concept.</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637F9AC7-F540-482D-B05F-D66EFB1146F3}" type="slidenum">
              <a:rPr lang="en-US" sz="900" smtClean="0"/>
              <a:pPr eaLnBrk="1" hangingPunct="1"/>
              <a:t>28</a:t>
            </a:fld>
            <a:endParaRPr lang="en-US" sz="900" smtClean="0"/>
          </a:p>
        </p:txBody>
      </p:sp>
      <p:sp>
        <p:nvSpPr>
          <p:cNvPr id="1125378" name="Rectangle 2"/>
          <p:cNvSpPr>
            <a:spLocks noGrp="1" noChangeArrowheads="1"/>
          </p:cNvSpPr>
          <p:nvPr>
            <p:ph type="title"/>
          </p:nvPr>
        </p:nvSpPr>
        <p:spPr/>
        <p:txBody>
          <a:bodyPr/>
          <a:lstStyle/>
          <a:p>
            <a:pPr eaLnBrk="1" hangingPunct="1">
              <a:defRPr/>
            </a:pPr>
            <a:r>
              <a:rPr lang="en-US" smtClean="0"/>
              <a:t>Sex/Gender Discrimination (cont’d)</a:t>
            </a:r>
          </a:p>
        </p:txBody>
      </p:sp>
      <p:sp>
        <p:nvSpPr>
          <p:cNvPr id="1125379" name="Rectangle 3"/>
          <p:cNvSpPr>
            <a:spLocks noGrp="1" noChangeArrowheads="1"/>
          </p:cNvSpPr>
          <p:nvPr>
            <p:ph type="body" idx="1"/>
          </p:nvPr>
        </p:nvSpPr>
        <p:spPr/>
        <p:txBody>
          <a:bodyPr/>
          <a:lstStyle/>
          <a:p>
            <a:pPr eaLnBrk="1" hangingPunct="1">
              <a:spcBef>
                <a:spcPct val="50000"/>
              </a:spcBef>
              <a:defRPr/>
            </a:pPr>
            <a:r>
              <a:rPr lang="en-US" dirty="0" smtClean="0"/>
              <a:t>Breast-feeding (California)</a:t>
            </a:r>
          </a:p>
          <a:p>
            <a:pPr lvl="1" eaLnBrk="1" hangingPunct="1">
              <a:spcBef>
                <a:spcPct val="50000"/>
              </a:spcBef>
              <a:defRPr/>
            </a:pPr>
            <a:r>
              <a:rPr lang="en-US" dirty="0" smtClean="0"/>
              <a:t>Reasonable accommodation required to express breast milk in a private location</a:t>
            </a:r>
          </a:p>
          <a:p>
            <a:pPr lvl="1" eaLnBrk="1" hangingPunct="1">
              <a:spcBef>
                <a:spcPct val="50000"/>
              </a:spcBef>
              <a:defRPr/>
            </a:pPr>
            <a:r>
              <a:rPr lang="en-US" dirty="0" smtClean="0"/>
              <a:t>Additional paid breaks if needed</a:t>
            </a:r>
          </a:p>
          <a:p>
            <a:pPr lvl="1" eaLnBrk="1" hangingPunct="1">
              <a:spcBef>
                <a:spcPct val="50000"/>
              </a:spcBef>
              <a:defRPr/>
            </a:pPr>
            <a:r>
              <a:rPr lang="en-US" dirty="0" smtClean="0"/>
              <a:t>Provides recourse for discrimination</a:t>
            </a:r>
          </a:p>
          <a:p>
            <a:pPr eaLnBrk="1" hangingPunct="1">
              <a:spcBef>
                <a:spcPct val="50000"/>
              </a:spcBef>
              <a:defRPr/>
            </a:pPr>
            <a:r>
              <a:rPr lang="en-US" dirty="0" smtClean="0"/>
              <a:t>Breast-feeding (Federal)</a:t>
            </a:r>
          </a:p>
          <a:p>
            <a:pPr lvl="1" eaLnBrk="1" hangingPunct="1">
              <a:spcBef>
                <a:spcPct val="50000"/>
              </a:spcBef>
              <a:defRPr/>
            </a:pPr>
            <a:r>
              <a:rPr lang="en-US" dirty="0" smtClean="0"/>
              <a:t>Reasonable accommodation required</a:t>
            </a:r>
          </a:p>
          <a:p>
            <a:pPr lvl="1" eaLnBrk="1" hangingPunct="1">
              <a:spcBef>
                <a:spcPct val="50000"/>
              </a:spcBef>
              <a:defRPr/>
            </a:pPr>
            <a:r>
              <a:rPr lang="en-US" dirty="0" smtClean="0"/>
              <a:t>No recourse provided for discrimination</a:t>
            </a:r>
          </a:p>
          <a:p>
            <a:pPr lvl="1" eaLnBrk="1" hangingPunct="1">
              <a:spcBef>
                <a:spcPct val="50000"/>
              </a:spcBef>
              <a:defRPr/>
            </a:pPr>
            <a:r>
              <a:rPr lang="en-US" dirty="0" smtClean="0"/>
              <a:t>Patient Protection and Affordable Care Act of 2010 amended </a:t>
            </a:r>
            <a:r>
              <a:rPr lang="en-US" dirty="0" err="1" smtClean="0"/>
              <a:t>FLSA</a:t>
            </a:r>
            <a:r>
              <a:rPr lang="en-US" dirty="0" smtClean="0"/>
              <a:t> to provide for this</a:t>
            </a:r>
            <a:endParaRPr lang="en-US" dirty="0"/>
          </a:p>
          <a:p>
            <a:pPr lvl="1" eaLnBrk="1" hangingPunct="1">
              <a:spcBef>
                <a:spcPct val="50000"/>
              </a:spcBef>
              <a:defRPr/>
            </a:pPr>
            <a:endParaRPr lang="en-US" dirty="0" smtClean="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59553BC3-0356-4AE6-ADB5-D7B25EBB726C}" type="slidenum">
              <a:rPr lang="en-US" sz="900" smtClean="0"/>
              <a:pPr eaLnBrk="1" hangingPunct="1"/>
              <a:t>29</a:t>
            </a:fld>
            <a:endParaRPr lang="en-US" sz="900" smtClean="0"/>
          </a:p>
        </p:txBody>
      </p:sp>
      <p:sp>
        <p:nvSpPr>
          <p:cNvPr id="41987"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988"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3–4</a:t>
            </a:r>
          </a:p>
        </p:txBody>
      </p:sp>
      <p:sp>
        <p:nvSpPr>
          <p:cNvPr id="41989"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Female Annual Earnings as Percentage of Male Earnings</a:t>
            </a:r>
          </a:p>
        </p:txBody>
      </p:sp>
      <p:pic>
        <p:nvPicPr>
          <p:cNvPr id="1012741" name="Picture 5" descr="0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357313"/>
            <a:ext cx="886936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ChangeArrowheads="1"/>
          </p:cNvSpPr>
          <p:nvPr/>
        </p:nvSpPr>
        <p:spPr bwMode="auto">
          <a:xfrm>
            <a:off x="365125" y="5349875"/>
            <a:ext cx="4337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i="1"/>
              <a:t>Source: </a:t>
            </a:r>
            <a:r>
              <a:rPr lang="en-US" sz="900"/>
              <a:t>U.S. Department of Labor, Bureau of Labor Statistics, 2009, www.bls.gov.</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12741"/>
                                        </p:tgtEl>
                                        <p:attrNameLst>
                                          <p:attrName>style.visibility</p:attrName>
                                        </p:attrNameLst>
                                      </p:cBhvr>
                                      <p:to>
                                        <p:strVal val="visible"/>
                                      </p:to>
                                    </p:set>
                                    <p:animEffect transition="in" filter="wipe(left)">
                                      <p:cBhvr>
                                        <p:cTn id="7" dur="2000"/>
                                        <p:tgtEl>
                                          <p:spTgt spid="1012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0B9227B0-4907-42F7-9C46-2A690217D0EF}" type="slidenum">
              <a:rPr lang="en-US" sz="900" smtClean="0"/>
              <a:pPr eaLnBrk="1" hangingPunct="1"/>
              <a:t>3</a:t>
            </a:fld>
            <a:endParaRPr lang="en-US" sz="900" smtClean="0"/>
          </a:p>
        </p:txBody>
      </p:sp>
      <p:sp>
        <p:nvSpPr>
          <p:cNvPr id="1115138" name="Rectangle 2"/>
          <p:cNvSpPr>
            <a:spLocks noGrp="1" noChangeArrowheads="1"/>
          </p:cNvSpPr>
          <p:nvPr>
            <p:ph type="title"/>
          </p:nvPr>
        </p:nvSpPr>
        <p:spPr/>
        <p:txBody>
          <a:bodyPr/>
          <a:lstStyle/>
          <a:p>
            <a:pPr eaLnBrk="1" hangingPunct="1">
              <a:defRPr/>
            </a:pPr>
            <a:r>
              <a:rPr lang="en-US" smtClean="0"/>
              <a:t>Other Equal Employment Laws</a:t>
            </a:r>
          </a:p>
        </p:txBody>
      </p:sp>
      <p:sp>
        <p:nvSpPr>
          <p:cNvPr id="1115139" name="Rectangle 3"/>
          <p:cNvSpPr>
            <a:spLocks noGrp="1" noChangeArrowheads="1"/>
          </p:cNvSpPr>
          <p:nvPr>
            <p:ph type="body" idx="1"/>
          </p:nvPr>
        </p:nvSpPr>
        <p:spPr/>
        <p:txBody>
          <a:bodyPr/>
          <a:lstStyle/>
          <a:p>
            <a:pPr eaLnBrk="1" hangingPunct="1">
              <a:defRPr/>
            </a:pPr>
            <a:r>
              <a:rPr lang="en-US" smtClean="0"/>
              <a:t>Executive Orders 11246, 11375, and 11478</a:t>
            </a:r>
          </a:p>
          <a:p>
            <a:pPr lvl="1" eaLnBrk="1" hangingPunct="1">
              <a:defRPr/>
            </a:pPr>
            <a:r>
              <a:rPr lang="en-US" smtClean="0"/>
              <a:t>Require that employers holding federal government contracts not discriminate on the basis of race, color, religion, national origin, or sex.</a:t>
            </a:r>
          </a:p>
          <a:p>
            <a:pPr eaLnBrk="1" hangingPunct="1">
              <a:defRPr/>
            </a:pPr>
            <a:r>
              <a:rPr lang="en-US" smtClean="0"/>
              <a:t>The Civil Rights Act of 1991</a:t>
            </a:r>
          </a:p>
          <a:p>
            <a:pPr lvl="1" eaLnBrk="1" hangingPunct="1">
              <a:defRPr/>
            </a:pPr>
            <a:r>
              <a:rPr lang="en-US" smtClean="0"/>
              <a:t>Requires employers to show that an employment practice is job related for the position and is consistent with business necessity.</a:t>
            </a:r>
          </a:p>
          <a:p>
            <a:pPr lvl="1" eaLnBrk="1" hangingPunct="1">
              <a:defRPr/>
            </a:pPr>
            <a:r>
              <a:rPr lang="en-US" smtClean="0"/>
              <a:t>Allows people who have been targets of intentional discrimination based on sex, religion, or disability to receive both compensatory and punitive damages.</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6293435E-16BF-4482-A805-783D31CAB371}" type="slidenum">
              <a:rPr lang="en-US" sz="900" smtClean="0"/>
              <a:pPr eaLnBrk="1" hangingPunct="1"/>
              <a:t>30</a:t>
            </a:fld>
            <a:endParaRPr lang="en-US" sz="900" smtClean="0"/>
          </a:p>
        </p:txBody>
      </p:sp>
      <p:sp>
        <p:nvSpPr>
          <p:cNvPr id="1127426" name="Rectangle 2"/>
          <p:cNvSpPr>
            <a:spLocks noGrp="1" noChangeArrowheads="1"/>
          </p:cNvSpPr>
          <p:nvPr>
            <p:ph type="title"/>
          </p:nvPr>
        </p:nvSpPr>
        <p:spPr/>
        <p:txBody>
          <a:bodyPr/>
          <a:lstStyle/>
          <a:p>
            <a:pPr eaLnBrk="1" hangingPunct="1">
              <a:defRPr/>
            </a:pPr>
            <a:r>
              <a:rPr lang="en-US" smtClean="0"/>
              <a:t>Managing Sex/Gender Issues</a:t>
            </a:r>
          </a:p>
        </p:txBody>
      </p:sp>
      <p:sp>
        <p:nvSpPr>
          <p:cNvPr id="1127427" name="Rectangle 3"/>
          <p:cNvSpPr>
            <a:spLocks noGrp="1" noChangeArrowheads="1"/>
          </p:cNvSpPr>
          <p:nvPr>
            <p:ph type="body" idx="1"/>
          </p:nvPr>
        </p:nvSpPr>
        <p:spPr/>
        <p:txBody>
          <a:bodyPr/>
          <a:lstStyle/>
          <a:p>
            <a:pPr eaLnBrk="1" hangingPunct="1">
              <a:spcBef>
                <a:spcPct val="40000"/>
              </a:spcBef>
              <a:defRPr/>
            </a:pPr>
            <a:r>
              <a:rPr lang="en-US" smtClean="0"/>
              <a:t>Guidelines for avoiding illegal pay inequities:</a:t>
            </a:r>
          </a:p>
          <a:p>
            <a:pPr lvl="1" eaLnBrk="1" hangingPunct="1">
              <a:spcBef>
                <a:spcPct val="40000"/>
              </a:spcBef>
              <a:defRPr/>
            </a:pPr>
            <a:r>
              <a:rPr lang="en-US" smtClean="0"/>
              <a:t>Include all benefits and other items that are part of remuneration to calculate total compensation for the most accurate overall picture.</a:t>
            </a:r>
          </a:p>
          <a:p>
            <a:pPr lvl="1" eaLnBrk="1" hangingPunct="1">
              <a:spcBef>
                <a:spcPct val="40000"/>
              </a:spcBef>
              <a:defRPr/>
            </a:pPr>
            <a:r>
              <a:rPr lang="en-US" smtClean="0"/>
              <a:t>Make sure people know how the pay practices work.</a:t>
            </a:r>
          </a:p>
          <a:p>
            <a:pPr lvl="1" eaLnBrk="1" hangingPunct="1">
              <a:spcBef>
                <a:spcPct val="40000"/>
              </a:spcBef>
              <a:defRPr/>
            </a:pPr>
            <a:r>
              <a:rPr lang="en-US" smtClean="0"/>
              <a:t>Base pay on the value of jobs and performance.</a:t>
            </a:r>
          </a:p>
          <a:p>
            <a:pPr lvl="1" eaLnBrk="1" hangingPunct="1">
              <a:spcBef>
                <a:spcPct val="40000"/>
              </a:spcBef>
              <a:defRPr/>
            </a:pPr>
            <a:r>
              <a:rPr lang="en-US" smtClean="0"/>
              <a:t>Benchmark against local and national markets so that pay structures are competitive.</a:t>
            </a:r>
          </a:p>
          <a:p>
            <a:pPr lvl="1" eaLnBrk="1" hangingPunct="1">
              <a:spcBef>
                <a:spcPct val="40000"/>
              </a:spcBef>
              <a:defRPr/>
            </a:pPr>
            <a:r>
              <a:rPr lang="en-US" smtClean="0"/>
              <a:t>Conduct frequent audits to ensure there are no gender-based inequities and that pay is fair internally.</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A7E8AA71-849E-4E57-B8F5-A41FC6FEC82E}" type="slidenum">
              <a:rPr lang="en-US" sz="900" smtClean="0"/>
              <a:pPr eaLnBrk="1" hangingPunct="1"/>
              <a:t>31</a:t>
            </a:fld>
            <a:endParaRPr lang="en-US" sz="900" smtClean="0"/>
          </a:p>
        </p:txBody>
      </p:sp>
      <p:sp>
        <p:nvSpPr>
          <p:cNvPr id="1131522" name="Rectangle 2"/>
          <p:cNvSpPr>
            <a:spLocks noGrp="1" noChangeArrowheads="1"/>
          </p:cNvSpPr>
          <p:nvPr>
            <p:ph type="title"/>
          </p:nvPr>
        </p:nvSpPr>
        <p:spPr/>
        <p:txBody>
          <a:bodyPr/>
          <a:lstStyle/>
          <a:p>
            <a:pPr eaLnBrk="1" hangingPunct="1">
              <a:defRPr/>
            </a:pPr>
            <a:r>
              <a:rPr lang="pt-BR" smtClean="0"/>
              <a:t>The Glass Ceiling</a:t>
            </a:r>
            <a:endParaRPr lang="en-US" smtClean="0"/>
          </a:p>
        </p:txBody>
      </p:sp>
      <p:grpSp>
        <p:nvGrpSpPr>
          <p:cNvPr id="1131523" name="Group 3"/>
          <p:cNvGrpSpPr>
            <a:grpSpLocks/>
          </p:cNvGrpSpPr>
          <p:nvPr/>
        </p:nvGrpSpPr>
        <p:grpSpPr bwMode="auto">
          <a:xfrm>
            <a:off x="822325" y="1143000"/>
            <a:ext cx="7864475" cy="5105400"/>
            <a:chOff x="576" y="820"/>
            <a:chExt cx="4493" cy="3216"/>
          </a:xfrm>
        </p:grpSpPr>
        <p:pic>
          <p:nvPicPr>
            <p:cNvPr id="44037" name="Picture 4" descr="01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820"/>
              <a:ext cx="4493"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5"/>
            <p:cNvSpPr txBox="1">
              <a:spLocks noChangeArrowheads="1"/>
            </p:cNvSpPr>
            <p:nvPr/>
          </p:nvSpPr>
          <p:spPr bwMode="auto">
            <a:xfrm>
              <a:off x="794" y="1129"/>
              <a:ext cx="18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Establish mentoring programs</a:t>
              </a:r>
            </a:p>
          </p:txBody>
        </p:sp>
        <p:sp>
          <p:nvSpPr>
            <p:cNvPr id="44039" name="Text Box 6"/>
            <p:cNvSpPr txBox="1">
              <a:spLocks noChangeArrowheads="1"/>
            </p:cNvSpPr>
            <p:nvPr/>
          </p:nvSpPr>
          <p:spPr bwMode="auto">
            <a:xfrm>
              <a:off x="806" y="1661"/>
              <a:ext cx="18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Provide career area rotation opportunities</a:t>
              </a:r>
            </a:p>
          </p:txBody>
        </p:sp>
        <p:sp>
          <p:nvSpPr>
            <p:cNvPr id="44040" name="Text Box 7"/>
            <p:cNvSpPr txBox="1">
              <a:spLocks noChangeArrowheads="1"/>
            </p:cNvSpPr>
            <p:nvPr/>
          </p:nvSpPr>
          <p:spPr bwMode="auto">
            <a:xfrm>
              <a:off x="806" y="2251"/>
              <a:ext cx="18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Include women and minorities in top management</a:t>
              </a:r>
            </a:p>
          </p:txBody>
        </p:sp>
        <p:sp>
          <p:nvSpPr>
            <p:cNvPr id="44041" name="Text Box 8"/>
            <p:cNvSpPr txBox="1">
              <a:spLocks noChangeArrowheads="1"/>
            </p:cNvSpPr>
            <p:nvPr/>
          </p:nvSpPr>
          <p:spPr bwMode="auto">
            <a:xfrm>
              <a:off x="806" y="2786"/>
              <a:ext cx="18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Establish retention and progression goals for females</a:t>
              </a:r>
            </a:p>
          </p:txBody>
        </p:sp>
        <p:sp>
          <p:nvSpPr>
            <p:cNvPr id="44042" name="Text Box 9"/>
            <p:cNvSpPr txBox="1">
              <a:spLocks noChangeArrowheads="1"/>
            </p:cNvSpPr>
            <p:nvPr/>
          </p:nvSpPr>
          <p:spPr bwMode="auto">
            <a:xfrm>
              <a:off x="806" y="3351"/>
              <a:ext cx="18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Provide alternative working arrangements</a:t>
              </a:r>
            </a:p>
          </p:txBody>
        </p:sp>
        <p:sp>
          <p:nvSpPr>
            <p:cNvPr id="44043" name="Text Box 10"/>
            <p:cNvSpPr txBox="1">
              <a:spLocks noChangeArrowheads="1"/>
            </p:cNvSpPr>
            <p:nvPr/>
          </p:nvSpPr>
          <p:spPr bwMode="auto">
            <a:xfrm>
              <a:off x="3456" y="2154"/>
              <a:ext cx="121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400" b="1">
                  <a:latin typeface="Trebuchet MS" pitchFamily="34" charset="0"/>
                </a:rPr>
                <a:t>Breaking </a:t>
              </a:r>
              <a:br>
                <a:rPr lang="en-US" sz="2400" b="1">
                  <a:latin typeface="Trebuchet MS" pitchFamily="34" charset="0"/>
                </a:rPr>
              </a:br>
              <a:r>
                <a:rPr lang="en-US" sz="2400" b="1">
                  <a:latin typeface="Trebuchet MS" pitchFamily="34" charset="0"/>
                </a:rPr>
                <a:t>the Glass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1523"/>
                                        </p:tgtEl>
                                        <p:attrNameLst>
                                          <p:attrName>style.visibility</p:attrName>
                                        </p:attrNameLst>
                                      </p:cBhvr>
                                      <p:to>
                                        <p:strVal val="visible"/>
                                      </p:to>
                                    </p:set>
                                    <p:animEffect transition="in" filter="wipe(left)">
                                      <p:cBhvr>
                                        <p:cTn id="7" dur="2000"/>
                                        <p:tgtEl>
                                          <p:spTgt spid="113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490F4F1-2F86-483C-A634-425F1C22A61C}" type="slidenum">
              <a:rPr lang="en-US" sz="900" smtClean="0"/>
              <a:pPr eaLnBrk="1" hangingPunct="1"/>
              <a:t>32</a:t>
            </a:fld>
            <a:endParaRPr lang="en-US" sz="900" smtClean="0"/>
          </a:p>
        </p:txBody>
      </p:sp>
      <p:sp>
        <p:nvSpPr>
          <p:cNvPr id="45059" name="Line 2"/>
          <p:cNvSpPr>
            <a:spLocks noChangeShapeType="1"/>
          </p:cNvSpPr>
          <p:nvPr/>
        </p:nvSpPr>
        <p:spPr bwMode="auto">
          <a:xfrm>
            <a:off x="460375" y="105092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5060"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3–5</a:t>
            </a:r>
          </a:p>
        </p:txBody>
      </p:sp>
      <p:sp>
        <p:nvSpPr>
          <p:cNvPr id="45061" name="Text Box 4"/>
          <p:cNvSpPr txBox="1">
            <a:spLocks noChangeArrowheads="1"/>
          </p:cNvSpPr>
          <p:nvPr/>
        </p:nvSpPr>
        <p:spPr bwMode="auto">
          <a:xfrm>
            <a:off x="2468563" y="417513"/>
            <a:ext cx="4664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Women as Percentage of Total Employees by Selected Industries</a:t>
            </a:r>
          </a:p>
        </p:txBody>
      </p:sp>
      <p:pic>
        <p:nvPicPr>
          <p:cNvPr id="1014789" name="Picture 5" descr="03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25563"/>
            <a:ext cx="86296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6"/>
          <p:cNvSpPr>
            <a:spLocks noChangeArrowheads="1"/>
          </p:cNvSpPr>
          <p:nvPr/>
        </p:nvSpPr>
        <p:spPr bwMode="auto">
          <a:xfrm>
            <a:off x="365125" y="5165725"/>
            <a:ext cx="4337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900" i="1"/>
              <a:t>Source: </a:t>
            </a:r>
            <a:r>
              <a:rPr lang="en-US" sz="900"/>
              <a:t>U.S. Department of Labor, Bureau of Labor Statistics, 2009, www.bls.gov.</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14789"/>
                                        </p:tgtEl>
                                        <p:attrNameLst>
                                          <p:attrName>style.visibility</p:attrName>
                                        </p:attrNameLst>
                                      </p:cBhvr>
                                      <p:to>
                                        <p:strVal val="visible"/>
                                      </p:to>
                                    </p:set>
                                    <p:animEffect transition="in" filter="wipe(up)">
                                      <p:cBhvr>
                                        <p:cTn id="7" dur="2000"/>
                                        <p:tgtEl>
                                          <p:spTgt spid="1014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8BC3E996-9265-4954-A7B9-47EA2C38A45E}" type="slidenum">
              <a:rPr lang="en-US" sz="900" smtClean="0"/>
              <a:pPr eaLnBrk="1" hangingPunct="1"/>
              <a:t>33</a:t>
            </a:fld>
            <a:endParaRPr lang="en-US" sz="900" smtClean="0"/>
          </a:p>
        </p:txBody>
      </p:sp>
      <p:sp>
        <p:nvSpPr>
          <p:cNvPr id="1057794" name="Rectangle 2"/>
          <p:cNvSpPr>
            <a:spLocks noGrp="1" noChangeArrowheads="1"/>
          </p:cNvSpPr>
          <p:nvPr>
            <p:ph type="title"/>
          </p:nvPr>
        </p:nvSpPr>
        <p:spPr/>
        <p:txBody>
          <a:bodyPr/>
          <a:lstStyle/>
          <a:p>
            <a:pPr eaLnBrk="1" hangingPunct="1">
              <a:defRPr/>
            </a:pPr>
            <a:r>
              <a:rPr lang="en-US" smtClean="0"/>
              <a:t>Managing Sex/Gender Issues (cont’d)</a:t>
            </a:r>
          </a:p>
        </p:txBody>
      </p:sp>
      <p:sp>
        <p:nvSpPr>
          <p:cNvPr id="1057795" name="Rectangle 3"/>
          <p:cNvSpPr>
            <a:spLocks noGrp="1" noChangeArrowheads="1"/>
          </p:cNvSpPr>
          <p:nvPr>
            <p:ph type="body" idx="1"/>
          </p:nvPr>
        </p:nvSpPr>
        <p:spPr/>
        <p:txBody>
          <a:bodyPr/>
          <a:lstStyle/>
          <a:p>
            <a:pPr eaLnBrk="1" hangingPunct="1">
              <a:defRPr/>
            </a:pPr>
            <a:r>
              <a:rPr lang="en-US" dirty="0" smtClean="0"/>
              <a:t>Sexual Harassment</a:t>
            </a:r>
          </a:p>
          <a:p>
            <a:pPr marL="566738" lvl="1" indent="-222250" eaLnBrk="1" hangingPunct="1">
              <a:defRPr/>
            </a:pPr>
            <a:r>
              <a:rPr lang="en-US" dirty="0" smtClean="0"/>
              <a:t>Actions that are sexually directed, are unwanted, and subject the worker to adverse employment conditions or create a hostile work environment. </a:t>
            </a:r>
          </a:p>
          <a:p>
            <a:pPr marL="566738" lvl="1" indent="-222250" eaLnBrk="1" hangingPunct="1">
              <a:defRPr/>
            </a:pPr>
            <a:r>
              <a:rPr lang="en-US" dirty="0" smtClean="0"/>
              <a:t>Can occur between a boss and a subordinate, among co-workers, and when non-employees have business contacts with employees.</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BA35F19E-78C5-46EF-9B49-48674E208CA1}" type="slidenum">
              <a:rPr lang="en-US" sz="900" smtClean="0"/>
              <a:pPr eaLnBrk="1" hangingPunct="1"/>
              <a:t>34</a:t>
            </a:fld>
            <a:endParaRPr lang="en-US" sz="900" smtClean="0"/>
          </a:p>
        </p:txBody>
      </p:sp>
      <p:sp>
        <p:nvSpPr>
          <p:cNvPr id="47107"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108"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3–6</a:t>
            </a:r>
          </a:p>
        </p:txBody>
      </p:sp>
      <p:sp>
        <p:nvSpPr>
          <p:cNvPr id="47109"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Potential Sexual Harassers</a:t>
            </a:r>
          </a:p>
        </p:txBody>
      </p:sp>
      <p:pic>
        <p:nvPicPr>
          <p:cNvPr id="1016837" name="Picture 5" descr="03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96938"/>
            <a:ext cx="754856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16837"/>
                                        </p:tgtEl>
                                        <p:attrNameLst>
                                          <p:attrName>style.visibility</p:attrName>
                                        </p:attrNameLst>
                                      </p:cBhvr>
                                      <p:to>
                                        <p:strVal val="visible"/>
                                      </p:to>
                                    </p:set>
                                    <p:animEffect transition="in" filter="circle(out)">
                                      <p:cBhvr>
                                        <p:cTn id="7" dur="2000"/>
                                        <p:tgtEl>
                                          <p:spTgt spid="101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ED362C3A-41F9-4624-B619-287C74BBDDC1}" type="slidenum">
              <a:rPr lang="en-US" sz="900" smtClean="0"/>
              <a:pPr eaLnBrk="1" hangingPunct="1"/>
              <a:t>35</a:t>
            </a:fld>
            <a:endParaRPr lang="en-US" sz="900" smtClean="0"/>
          </a:p>
        </p:txBody>
      </p:sp>
      <p:sp>
        <p:nvSpPr>
          <p:cNvPr id="1133570" name="Rectangle 2"/>
          <p:cNvSpPr>
            <a:spLocks noGrp="1" noChangeArrowheads="1"/>
          </p:cNvSpPr>
          <p:nvPr>
            <p:ph type="title"/>
          </p:nvPr>
        </p:nvSpPr>
        <p:spPr/>
        <p:txBody>
          <a:bodyPr/>
          <a:lstStyle/>
          <a:p>
            <a:pPr eaLnBrk="1" hangingPunct="1">
              <a:defRPr/>
            </a:pPr>
            <a:r>
              <a:rPr lang="en-US" smtClean="0"/>
              <a:t>Types of Sexual Harassment</a:t>
            </a:r>
          </a:p>
        </p:txBody>
      </p:sp>
      <p:grpSp>
        <p:nvGrpSpPr>
          <p:cNvPr id="1133578" name="Group 10"/>
          <p:cNvGrpSpPr>
            <a:grpSpLocks/>
          </p:cNvGrpSpPr>
          <p:nvPr/>
        </p:nvGrpSpPr>
        <p:grpSpPr bwMode="auto">
          <a:xfrm>
            <a:off x="479425" y="1652588"/>
            <a:ext cx="8412163" cy="3148012"/>
            <a:chOff x="231" y="695"/>
            <a:chExt cx="5299" cy="1983"/>
          </a:xfrm>
        </p:grpSpPr>
        <p:pic>
          <p:nvPicPr>
            <p:cNvPr id="48133" name="Picture 4" descr="0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 y="695"/>
              <a:ext cx="5299" cy="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6"/>
            <p:cNvSpPr txBox="1">
              <a:spLocks noChangeArrowheads="1"/>
            </p:cNvSpPr>
            <p:nvPr/>
          </p:nvSpPr>
          <p:spPr bwMode="auto">
            <a:xfrm>
              <a:off x="576" y="884"/>
              <a:ext cx="19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Quid Pro Quo</a:t>
              </a:r>
            </a:p>
          </p:txBody>
        </p:sp>
        <p:sp>
          <p:nvSpPr>
            <p:cNvPr id="48135" name="Text Box 7"/>
            <p:cNvSpPr txBox="1">
              <a:spLocks noChangeArrowheads="1"/>
            </p:cNvSpPr>
            <p:nvPr/>
          </p:nvSpPr>
          <p:spPr bwMode="auto">
            <a:xfrm>
              <a:off x="518" y="1410"/>
              <a:ext cx="2074"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a:latin typeface="Trebuchet MS" pitchFamily="34" charset="0"/>
                </a:rPr>
                <a:t>Harassment in which employment outcomes are linked to the harassed individual granting sexual favors to the harasser</a:t>
              </a:r>
            </a:p>
          </p:txBody>
        </p:sp>
        <p:sp>
          <p:nvSpPr>
            <p:cNvPr id="48136" name="Text Box 8"/>
            <p:cNvSpPr txBox="1">
              <a:spLocks noChangeArrowheads="1"/>
            </p:cNvSpPr>
            <p:nvPr/>
          </p:nvSpPr>
          <p:spPr bwMode="auto">
            <a:xfrm>
              <a:off x="3013" y="877"/>
              <a:ext cx="20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Hostile Environment</a:t>
              </a:r>
            </a:p>
          </p:txBody>
        </p:sp>
        <p:sp>
          <p:nvSpPr>
            <p:cNvPr id="48137" name="Text Box 9"/>
            <p:cNvSpPr txBox="1">
              <a:spLocks noChangeArrowheads="1"/>
            </p:cNvSpPr>
            <p:nvPr/>
          </p:nvSpPr>
          <p:spPr bwMode="auto">
            <a:xfrm>
              <a:off x="2995" y="1410"/>
              <a:ext cx="2114"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a:latin typeface="Trebuchet MS" pitchFamily="34" charset="0"/>
                </a:rPr>
                <a:t>Intimidating or offensive working conditions that unreasonably affect an individual’s work performance or psychological well-being</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33578"/>
                                        </p:tgtEl>
                                        <p:attrNameLst>
                                          <p:attrName>style.visibility</p:attrName>
                                        </p:attrNameLst>
                                      </p:cBhvr>
                                      <p:to>
                                        <p:strVal val="visible"/>
                                      </p:to>
                                    </p:set>
                                    <p:animEffect transition="in" filter="wipe(up)">
                                      <p:cBhvr>
                                        <p:cTn id="7" dur="2000"/>
                                        <p:tgtEl>
                                          <p:spTgt spid="113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1394625-451D-41CE-9CA5-B73FE0F3C079}" type="slidenum">
              <a:rPr lang="en-US" sz="900" smtClean="0"/>
              <a:pPr eaLnBrk="1" hangingPunct="1"/>
              <a:t>36</a:t>
            </a:fld>
            <a:endParaRPr lang="en-US" sz="900" smtClean="0"/>
          </a:p>
        </p:txBody>
      </p:sp>
      <p:pic>
        <p:nvPicPr>
          <p:cNvPr id="1018885" name="Picture 5" descr="0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75" y="136525"/>
            <a:ext cx="5673725"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Line 2"/>
          <p:cNvSpPr>
            <a:spLocks noChangeShapeType="1"/>
          </p:cNvSpPr>
          <p:nvPr/>
        </p:nvSpPr>
        <p:spPr bwMode="auto">
          <a:xfrm>
            <a:off x="460375" y="1417638"/>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9157" name="Text Box 3" descr="SecGrnbkg03"/>
          <p:cNvSpPr txBox="1">
            <a:spLocks noChangeArrowheads="1"/>
          </p:cNvSpPr>
          <p:nvPr/>
        </p:nvSpPr>
        <p:spPr bwMode="blackWhite">
          <a:xfrm>
            <a:off x="442913" y="419100"/>
            <a:ext cx="1920875" cy="3365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3–7</a:t>
            </a:r>
          </a:p>
        </p:txBody>
      </p:sp>
      <p:sp>
        <p:nvSpPr>
          <p:cNvPr id="49158" name="Text Box 4"/>
          <p:cNvSpPr txBox="1">
            <a:spLocks noChangeArrowheads="1"/>
          </p:cNvSpPr>
          <p:nvPr/>
        </p:nvSpPr>
        <p:spPr bwMode="auto">
          <a:xfrm>
            <a:off x="365125" y="777875"/>
            <a:ext cx="2560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Sexual Harassment Liability Determination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18885"/>
                                        </p:tgtEl>
                                        <p:attrNameLst>
                                          <p:attrName>style.visibility</p:attrName>
                                        </p:attrNameLst>
                                      </p:cBhvr>
                                      <p:to>
                                        <p:strVal val="visible"/>
                                      </p:to>
                                    </p:set>
                                    <p:animEffect transition="in" filter="wipe(up)">
                                      <p:cBhvr>
                                        <p:cTn id="7" dur="2000"/>
                                        <p:tgtEl>
                                          <p:spTgt spid="101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2E099D03-A122-43DA-8903-10E545592C08}" type="slidenum">
              <a:rPr lang="en-US" sz="900" smtClean="0"/>
              <a:pPr eaLnBrk="1" hangingPunct="1"/>
              <a:t>37</a:t>
            </a:fld>
            <a:endParaRPr lang="en-US" sz="900" smtClean="0"/>
          </a:p>
        </p:txBody>
      </p:sp>
      <p:sp>
        <p:nvSpPr>
          <p:cNvPr id="1057794" name="Rectangle 2"/>
          <p:cNvSpPr>
            <a:spLocks noGrp="1" noChangeArrowheads="1"/>
          </p:cNvSpPr>
          <p:nvPr>
            <p:ph type="title"/>
          </p:nvPr>
        </p:nvSpPr>
        <p:spPr>
          <a:xfrm>
            <a:off x="523875" y="390525"/>
            <a:ext cx="8077200" cy="584200"/>
          </a:xfrm>
        </p:spPr>
        <p:txBody>
          <a:bodyPr/>
          <a:lstStyle/>
          <a:p>
            <a:pPr eaLnBrk="1" hangingPunct="1">
              <a:defRPr/>
            </a:pPr>
            <a:r>
              <a:rPr lang="en-US" dirty="0" smtClean="0"/>
              <a:t>Sexual Harassment – California </a:t>
            </a:r>
          </a:p>
        </p:txBody>
      </p:sp>
      <p:sp>
        <p:nvSpPr>
          <p:cNvPr id="1057795" name="Rectangle 3"/>
          <p:cNvSpPr>
            <a:spLocks noGrp="1" noChangeArrowheads="1"/>
          </p:cNvSpPr>
          <p:nvPr>
            <p:ph type="body" idx="1"/>
          </p:nvPr>
        </p:nvSpPr>
        <p:spPr/>
        <p:txBody>
          <a:bodyPr/>
          <a:lstStyle/>
          <a:p>
            <a:pPr eaLnBrk="1" hangingPunct="1">
              <a:defRPr/>
            </a:pPr>
            <a:r>
              <a:rPr lang="en-US" dirty="0" smtClean="0"/>
              <a:t>Strict Liability for Employer  </a:t>
            </a:r>
          </a:p>
          <a:p>
            <a:pPr lvl="1" eaLnBrk="1" hangingPunct="1">
              <a:defRPr/>
            </a:pPr>
            <a:r>
              <a:rPr lang="en-US" dirty="0" smtClean="0">
                <a:effectLst/>
              </a:rPr>
              <a:t>California's DFEH and California case law provide for strict liability (liability regardless of fault) for any acts of sexual harassment by a supervisor or manager:</a:t>
            </a:r>
          </a:p>
          <a:p>
            <a:pPr marL="1092200" lvl="2" indent="-285750" eaLnBrk="1" hangingPunct="1">
              <a:defRPr/>
            </a:pPr>
            <a:r>
              <a:rPr lang="en-US" sz="2000" dirty="0" smtClean="0">
                <a:effectLst/>
              </a:rPr>
              <a:t>Regardless of whether the company knew about it;</a:t>
            </a:r>
          </a:p>
          <a:p>
            <a:pPr marL="1092200" lvl="2" indent="-285750" eaLnBrk="1" hangingPunct="1">
              <a:defRPr/>
            </a:pPr>
            <a:r>
              <a:rPr lang="en-US" sz="2000" dirty="0" smtClean="0">
                <a:effectLst/>
              </a:rPr>
              <a:t>Regardless of whether the company took effective steps after learning about it; and</a:t>
            </a:r>
          </a:p>
          <a:p>
            <a:pPr marL="1092200" lvl="2" indent="-285750" eaLnBrk="1" hangingPunct="1">
              <a:defRPr/>
            </a:pPr>
            <a:r>
              <a:rPr lang="en-US" sz="2000" dirty="0" smtClean="0">
                <a:effectLst/>
              </a:rPr>
              <a:t>Regardless of whether the employee failed to complain or did not use the complaint procedures properly.</a:t>
            </a:r>
          </a:p>
          <a:p>
            <a:pPr lvl="1" eaLnBrk="1" hangingPunct="1">
              <a:defRPr/>
            </a:pPr>
            <a:r>
              <a:rPr lang="en-US" dirty="0" smtClean="0"/>
              <a:t>If it is co-worker/co-worker harassment or 3rd party harassment and the company had no notice, then there’s no strict liability.</a:t>
            </a:r>
          </a:p>
          <a:p>
            <a:pPr marL="566738" lvl="1" indent="-222250" eaLnBrk="1" hangingPunct="1">
              <a:defRPr/>
            </a:pPr>
            <a:endParaRPr lang="en-US" dirty="0" smtClean="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DFAF2D0A-B67E-406D-B082-D7F6B01D011B}" type="slidenum">
              <a:rPr lang="en-US" sz="900" smtClean="0"/>
              <a:pPr eaLnBrk="1" hangingPunct="1"/>
              <a:t>38</a:t>
            </a:fld>
            <a:endParaRPr lang="en-US" sz="900" smtClean="0"/>
          </a:p>
        </p:txBody>
      </p:sp>
      <p:sp>
        <p:nvSpPr>
          <p:cNvPr id="1135618" name="Rectangle 2"/>
          <p:cNvSpPr>
            <a:spLocks noGrp="1" noChangeArrowheads="1"/>
          </p:cNvSpPr>
          <p:nvPr>
            <p:ph type="title"/>
          </p:nvPr>
        </p:nvSpPr>
        <p:spPr/>
        <p:txBody>
          <a:bodyPr/>
          <a:lstStyle/>
          <a:p>
            <a:pPr eaLnBrk="1" hangingPunct="1">
              <a:defRPr/>
            </a:pPr>
            <a:r>
              <a:rPr lang="en-US" smtClean="0"/>
              <a:t>Employer Responses to Sexual Harassment</a:t>
            </a:r>
          </a:p>
        </p:txBody>
      </p:sp>
      <p:grpSp>
        <p:nvGrpSpPr>
          <p:cNvPr id="1135619" name="Group 3"/>
          <p:cNvGrpSpPr>
            <a:grpSpLocks/>
          </p:cNvGrpSpPr>
          <p:nvPr/>
        </p:nvGrpSpPr>
        <p:grpSpPr bwMode="auto">
          <a:xfrm>
            <a:off x="365125" y="1349375"/>
            <a:ext cx="8448675" cy="4000500"/>
            <a:chOff x="208" y="720"/>
            <a:chExt cx="5322" cy="2520"/>
          </a:xfrm>
        </p:grpSpPr>
        <p:pic>
          <p:nvPicPr>
            <p:cNvPr id="51205" name="Picture 4" descr="0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720"/>
              <a:ext cx="5322"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5"/>
            <p:cNvSpPr txBox="1">
              <a:spLocks noChangeArrowheads="1"/>
            </p:cNvSpPr>
            <p:nvPr/>
          </p:nvSpPr>
          <p:spPr bwMode="auto">
            <a:xfrm>
              <a:off x="2304" y="958"/>
              <a:ext cx="111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Taking</a:t>
              </a:r>
              <a:br>
                <a:rPr lang="en-US" sz="2000" b="1">
                  <a:latin typeface="Trebuchet MS" pitchFamily="34" charset="0"/>
                </a:rPr>
              </a:br>
              <a:r>
                <a:rPr lang="en-US" sz="2000" b="1">
                  <a:latin typeface="Trebuchet MS" pitchFamily="34" charset="0"/>
                </a:rPr>
                <a:t>Reasonable Care</a:t>
              </a:r>
            </a:p>
          </p:txBody>
        </p:sp>
        <p:sp>
          <p:nvSpPr>
            <p:cNvPr id="51207" name="Text Box 6"/>
            <p:cNvSpPr txBox="1">
              <a:spLocks noChangeArrowheads="1"/>
            </p:cNvSpPr>
            <p:nvPr/>
          </p:nvSpPr>
          <p:spPr bwMode="auto">
            <a:xfrm>
              <a:off x="518" y="2363"/>
              <a:ext cx="97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Sexual harassment policy</a:t>
              </a:r>
            </a:p>
          </p:txBody>
        </p:sp>
        <p:sp>
          <p:nvSpPr>
            <p:cNvPr id="51208" name="Text Box 7"/>
            <p:cNvSpPr txBox="1">
              <a:spLocks noChangeArrowheads="1"/>
            </p:cNvSpPr>
            <p:nvPr/>
          </p:nvSpPr>
          <p:spPr bwMode="auto">
            <a:xfrm>
              <a:off x="1740" y="2430"/>
              <a:ext cx="97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Communicate policy</a:t>
              </a:r>
            </a:p>
          </p:txBody>
        </p:sp>
        <p:sp>
          <p:nvSpPr>
            <p:cNvPr id="51209" name="Text Box 8"/>
            <p:cNvSpPr txBox="1">
              <a:spLocks noChangeArrowheads="1"/>
            </p:cNvSpPr>
            <p:nvPr/>
          </p:nvSpPr>
          <p:spPr bwMode="auto">
            <a:xfrm>
              <a:off x="3073" y="2431"/>
              <a:ext cx="91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Train employees</a:t>
              </a:r>
            </a:p>
          </p:txBody>
        </p:sp>
        <p:sp>
          <p:nvSpPr>
            <p:cNvPr id="51210" name="Text Box 9"/>
            <p:cNvSpPr txBox="1">
              <a:spLocks noChangeArrowheads="1"/>
            </p:cNvSpPr>
            <p:nvPr/>
          </p:nvSpPr>
          <p:spPr bwMode="auto">
            <a:xfrm>
              <a:off x="4292" y="2431"/>
              <a:ext cx="92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Investigate and take action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35619"/>
                                        </p:tgtEl>
                                        <p:attrNameLst>
                                          <p:attrName>style.visibility</p:attrName>
                                        </p:attrNameLst>
                                      </p:cBhvr>
                                      <p:to>
                                        <p:strVal val="visible"/>
                                      </p:to>
                                    </p:set>
                                    <p:animEffect transition="in" filter="wipe(up)">
                                      <p:cBhvr>
                                        <p:cTn id="7" dur="1000"/>
                                        <p:tgtEl>
                                          <p:spTgt spid="113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1082A892-19AE-4F4D-B524-CB64C9320CBD}" type="slidenum">
              <a:rPr lang="en-US" sz="900" smtClean="0"/>
              <a:pPr eaLnBrk="1" hangingPunct="1"/>
              <a:t>39</a:t>
            </a:fld>
            <a:endParaRPr lang="en-US" sz="900" smtClean="0"/>
          </a:p>
        </p:txBody>
      </p:sp>
      <p:sp>
        <p:nvSpPr>
          <p:cNvPr id="52227"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228"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3–10</a:t>
            </a:r>
          </a:p>
        </p:txBody>
      </p:sp>
      <p:sp>
        <p:nvSpPr>
          <p:cNvPr id="52229"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Managing Religion and Spirituality in Workplaces</a:t>
            </a:r>
          </a:p>
        </p:txBody>
      </p:sp>
      <p:pic>
        <p:nvPicPr>
          <p:cNvPr id="1025029" name="Picture 5" descr="0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235075"/>
            <a:ext cx="8647112"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5029"/>
                                        </p:tgtEl>
                                        <p:attrNameLst>
                                          <p:attrName>style.visibility</p:attrName>
                                        </p:attrNameLst>
                                      </p:cBhvr>
                                      <p:to>
                                        <p:strVal val="visible"/>
                                      </p:to>
                                    </p:set>
                                    <p:animEffect transition="in" filter="wipe(up)">
                                      <p:cBhvr>
                                        <p:cTn id="7" dur="2000"/>
                                        <p:tgtEl>
                                          <p:spTgt spid="102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9346EC33-BD3A-4AED-AA5B-EC80CEC6F486}" type="slidenum">
              <a:rPr lang="en-US" sz="900" smtClean="0"/>
              <a:pPr eaLnBrk="1" hangingPunct="1"/>
              <a:t>4</a:t>
            </a:fld>
            <a:endParaRPr lang="en-US" sz="900" smtClean="0"/>
          </a:p>
        </p:txBody>
      </p:sp>
      <p:sp>
        <p:nvSpPr>
          <p:cNvPr id="1006594" name="Rectangle 2"/>
          <p:cNvSpPr>
            <a:spLocks noGrp="1" noChangeArrowheads="1"/>
          </p:cNvSpPr>
          <p:nvPr>
            <p:ph type="title"/>
          </p:nvPr>
        </p:nvSpPr>
        <p:spPr/>
        <p:txBody>
          <a:bodyPr/>
          <a:lstStyle/>
          <a:p>
            <a:pPr algn="ctr" eaLnBrk="1" hangingPunct="1">
              <a:defRPr/>
            </a:pPr>
            <a:r>
              <a:rPr lang="en-US" smtClean="0"/>
              <a:t>Major EEO Laws - State</a:t>
            </a:r>
          </a:p>
        </p:txBody>
      </p:sp>
      <p:sp>
        <p:nvSpPr>
          <p:cNvPr id="1006595" name="Rectangle 3"/>
          <p:cNvSpPr>
            <a:spLocks noGrp="1" noChangeArrowheads="1"/>
          </p:cNvSpPr>
          <p:nvPr>
            <p:ph type="body" idx="1"/>
          </p:nvPr>
        </p:nvSpPr>
        <p:spPr/>
        <p:txBody>
          <a:bodyPr/>
          <a:lstStyle/>
          <a:p>
            <a:pPr eaLnBrk="1" hangingPunct="1">
              <a:spcBef>
                <a:spcPct val="45000"/>
              </a:spcBef>
              <a:defRPr/>
            </a:pPr>
            <a:r>
              <a:rPr lang="en-US" smtClean="0"/>
              <a:t>California’s Fair Employment and Housing Act </a:t>
            </a:r>
          </a:p>
          <a:p>
            <a:pPr lvl="1" eaLnBrk="1" hangingPunct="1">
              <a:spcBef>
                <a:spcPct val="45000"/>
              </a:spcBef>
              <a:defRPr/>
            </a:pPr>
            <a:r>
              <a:rPr lang="en-US" smtClean="0"/>
              <a:t>Established the Department of Fair Employment and Housing</a:t>
            </a:r>
          </a:p>
          <a:p>
            <a:pPr lvl="1" eaLnBrk="1" hangingPunct="1">
              <a:spcBef>
                <a:spcPct val="45000"/>
              </a:spcBef>
              <a:defRPr/>
            </a:pPr>
            <a:r>
              <a:rPr lang="en-US" smtClean="0"/>
              <a:t>Coverage</a:t>
            </a:r>
          </a:p>
          <a:p>
            <a:pPr lvl="2" eaLnBrk="1" hangingPunct="1">
              <a:spcBef>
                <a:spcPct val="45000"/>
              </a:spcBef>
              <a:defRPr/>
            </a:pPr>
            <a:r>
              <a:rPr lang="en-US" smtClean="0"/>
              <a:t>All private employers with 5 or more employees</a:t>
            </a:r>
          </a:p>
          <a:p>
            <a:pPr lvl="2" eaLnBrk="1" hangingPunct="1">
              <a:spcBef>
                <a:spcPct val="45000"/>
              </a:spcBef>
              <a:defRPr/>
            </a:pPr>
            <a:r>
              <a:rPr lang="en-US" smtClean="0"/>
              <a:t>Any person acting as the agent of the employer, directly or indirectly</a:t>
            </a:r>
          </a:p>
          <a:p>
            <a:pPr lvl="2" eaLnBrk="1" hangingPunct="1">
              <a:spcBef>
                <a:spcPct val="45000"/>
              </a:spcBef>
              <a:defRPr/>
            </a:pPr>
            <a:r>
              <a:rPr lang="en-US" smtClean="0"/>
              <a:t>State and local governments</a:t>
            </a:r>
          </a:p>
          <a:p>
            <a:pPr lvl="2" eaLnBrk="1" hangingPunct="1">
              <a:spcBef>
                <a:spcPct val="45000"/>
              </a:spcBef>
              <a:defRPr/>
            </a:pPr>
            <a:r>
              <a:rPr lang="en-US" smtClean="0"/>
              <a:t>Employment agencies</a:t>
            </a:r>
          </a:p>
          <a:p>
            <a:pPr eaLnBrk="1" hangingPunct="1">
              <a:defRPr/>
            </a:pPr>
            <a:endParaRPr lang="en-US" b="1" smtClean="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3A83C5D3-4BB7-428B-91E8-2FCCBB83D326}" type="slidenum">
              <a:rPr lang="en-US" sz="900" smtClean="0"/>
              <a:pPr eaLnBrk="1" hangingPunct="1"/>
              <a:t>40</a:t>
            </a:fld>
            <a:endParaRPr lang="en-US" sz="900" smtClean="0"/>
          </a:p>
        </p:txBody>
      </p:sp>
      <p:sp>
        <p:nvSpPr>
          <p:cNvPr id="1068034" name="Rectangle 2"/>
          <p:cNvSpPr>
            <a:spLocks noGrp="1" noChangeArrowheads="1"/>
          </p:cNvSpPr>
          <p:nvPr>
            <p:ph type="title"/>
          </p:nvPr>
        </p:nvSpPr>
        <p:spPr/>
        <p:txBody>
          <a:bodyPr/>
          <a:lstStyle/>
          <a:p>
            <a:pPr eaLnBrk="1" hangingPunct="1">
              <a:defRPr/>
            </a:pPr>
            <a:r>
              <a:rPr lang="en-US" smtClean="0"/>
              <a:t>Immigration and Discrimination</a:t>
            </a:r>
          </a:p>
        </p:txBody>
      </p:sp>
      <p:sp>
        <p:nvSpPr>
          <p:cNvPr id="1068035" name="Rectangle 3"/>
          <p:cNvSpPr>
            <a:spLocks noGrp="1" noChangeArrowheads="1"/>
          </p:cNvSpPr>
          <p:nvPr>
            <p:ph type="body" idx="1"/>
          </p:nvPr>
        </p:nvSpPr>
        <p:spPr/>
        <p:txBody>
          <a:bodyPr/>
          <a:lstStyle/>
          <a:p>
            <a:pPr eaLnBrk="1" hangingPunct="1">
              <a:spcBef>
                <a:spcPct val="40000"/>
              </a:spcBef>
              <a:defRPr/>
            </a:pPr>
            <a:r>
              <a:rPr lang="en-US" smtClean="0"/>
              <a:t>Immigration Reform and Control Act (IRCA)</a:t>
            </a:r>
          </a:p>
          <a:p>
            <a:pPr lvl="1" eaLnBrk="1" hangingPunct="1">
              <a:spcBef>
                <a:spcPct val="40000"/>
              </a:spcBef>
              <a:defRPr/>
            </a:pPr>
            <a:r>
              <a:rPr lang="en-US" smtClean="0"/>
              <a:t>Prohibits employment discrimination against persons legally permitted to work in the United States.</a:t>
            </a:r>
          </a:p>
          <a:p>
            <a:pPr lvl="1" eaLnBrk="1" hangingPunct="1">
              <a:spcBef>
                <a:spcPct val="40000"/>
              </a:spcBef>
              <a:defRPr/>
            </a:pPr>
            <a:r>
              <a:rPr lang="en-US" smtClean="0"/>
              <a:t>Requires employers to document (I-9 form) eligibility for employment. </a:t>
            </a:r>
          </a:p>
          <a:p>
            <a:pPr lvl="1" eaLnBrk="1" hangingPunct="1">
              <a:spcBef>
                <a:spcPct val="40000"/>
              </a:spcBef>
              <a:defRPr/>
            </a:pPr>
            <a:r>
              <a:rPr lang="en-US" smtClean="0"/>
              <a:t>Provides penalties for knowingly </a:t>
            </a:r>
            <a:br>
              <a:rPr lang="en-US" smtClean="0"/>
            </a:br>
            <a:r>
              <a:rPr lang="en-US" smtClean="0"/>
              <a:t>employing illegal workers.</a:t>
            </a:r>
          </a:p>
        </p:txBody>
      </p:sp>
      <p:pic>
        <p:nvPicPr>
          <p:cNvPr id="53253" name="Picture 4" descr="PE0370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3521075"/>
            <a:ext cx="28733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0BAD07C1-AB03-4BAD-9D46-F0B06C3BDE04}" type="slidenum">
              <a:rPr lang="en-US" sz="900" smtClean="0"/>
              <a:pPr eaLnBrk="1" hangingPunct="1"/>
              <a:t>41</a:t>
            </a:fld>
            <a:endParaRPr lang="en-US" sz="900" smtClean="0"/>
          </a:p>
        </p:txBody>
      </p:sp>
      <p:sp>
        <p:nvSpPr>
          <p:cNvPr id="1070082" name="Rectangle 2"/>
          <p:cNvSpPr>
            <a:spLocks noGrp="1" noChangeArrowheads="1"/>
          </p:cNvSpPr>
          <p:nvPr>
            <p:ph type="title"/>
          </p:nvPr>
        </p:nvSpPr>
        <p:spPr/>
        <p:txBody>
          <a:bodyPr/>
          <a:lstStyle/>
          <a:p>
            <a:pPr eaLnBrk="1" hangingPunct="1">
              <a:defRPr/>
            </a:pPr>
            <a:r>
              <a:rPr lang="en-US" smtClean="0"/>
              <a:t>Discrimination Laws and the Military</a:t>
            </a:r>
          </a:p>
        </p:txBody>
      </p:sp>
      <p:sp>
        <p:nvSpPr>
          <p:cNvPr id="1070083" name="Rectangle 3"/>
          <p:cNvSpPr>
            <a:spLocks noGrp="1" noChangeArrowheads="1"/>
          </p:cNvSpPr>
          <p:nvPr>
            <p:ph type="body" idx="1"/>
          </p:nvPr>
        </p:nvSpPr>
        <p:spPr/>
        <p:txBody>
          <a:bodyPr/>
          <a:lstStyle/>
          <a:p>
            <a:pPr eaLnBrk="1" hangingPunct="1">
              <a:defRPr/>
            </a:pPr>
            <a:r>
              <a:rPr lang="en-US" smtClean="0"/>
              <a:t>Military Status and USERRA</a:t>
            </a:r>
          </a:p>
          <a:p>
            <a:pPr lvl="1" eaLnBrk="1" hangingPunct="1">
              <a:defRPr/>
            </a:pPr>
            <a:r>
              <a:rPr lang="en-US" smtClean="0"/>
              <a:t>The Vietnam-Era Veterans Readjustment Act and the Uniformed Services Employment and Reemployment Act encourage the employment of veterans and require employers to provide leaves of absence and reemployment rights for employees called to active duty.</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DA6F36B2-9137-44F3-B290-C4FDE8C13097}" type="slidenum">
              <a:rPr lang="en-US" sz="900" smtClean="0"/>
              <a:pPr eaLnBrk="1" hangingPunct="1"/>
              <a:t>42</a:t>
            </a:fld>
            <a:endParaRPr lang="en-US" sz="900" smtClean="0"/>
          </a:p>
        </p:txBody>
      </p:sp>
      <p:sp>
        <p:nvSpPr>
          <p:cNvPr id="55299" name="Line 2"/>
          <p:cNvSpPr>
            <a:spLocks noChangeShapeType="1"/>
          </p:cNvSpPr>
          <p:nvPr/>
        </p:nvSpPr>
        <p:spPr bwMode="auto">
          <a:xfrm>
            <a:off x="460375" y="105092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300"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3–11</a:t>
            </a:r>
          </a:p>
        </p:txBody>
      </p:sp>
      <p:sp>
        <p:nvSpPr>
          <p:cNvPr id="55301" name="Text Box 4"/>
          <p:cNvSpPr txBox="1">
            <a:spLocks noChangeArrowheads="1"/>
          </p:cNvSpPr>
          <p:nvPr/>
        </p:nvSpPr>
        <p:spPr bwMode="auto">
          <a:xfrm>
            <a:off x="2468563" y="417513"/>
            <a:ext cx="594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Uniformed Services Employment and Reemployment Rights Act (USERRA) Provisions</a:t>
            </a:r>
          </a:p>
        </p:txBody>
      </p:sp>
      <p:pic>
        <p:nvPicPr>
          <p:cNvPr id="55302" name="Picture 5" descr="0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1417638"/>
            <a:ext cx="839787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6"/>
          <p:cNvSpPr>
            <a:spLocks noChangeArrowheads="1"/>
          </p:cNvSpPr>
          <p:nvPr/>
        </p:nvSpPr>
        <p:spPr bwMode="auto">
          <a:xfrm>
            <a:off x="2286000" y="1898650"/>
            <a:ext cx="4572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68275" indent="-168275" algn="ctr">
              <a:spcBef>
                <a:spcPct val="50000"/>
              </a:spcBef>
            </a:pPr>
            <a:r>
              <a:rPr lang="en-US" sz="2400" b="1"/>
              <a:t>Common Issues</a:t>
            </a:r>
          </a:p>
          <a:p>
            <a:pPr marL="168275" indent="-168275" algn="ctr">
              <a:spcBef>
                <a:spcPct val="50000"/>
              </a:spcBef>
              <a:buFontTx/>
              <a:buChar char="•"/>
            </a:pPr>
            <a:r>
              <a:rPr lang="en-US" sz="2000"/>
              <a:t>Leaves of absence</a:t>
            </a:r>
          </a:p>
          <a:p>
            <a:pPr marL="168275" indent="-168275" algn="ctr">
              <a:spcBef>
                <a:spcPct val="50000"/>
              </a:spcBef>
              <a:buFontTx/>
              <a:buChar char="•"/>
            </a:pPr>
            <a:r>
              <a:rPr lang="en-US" sz="2000"/>
              <a:t>Return to employment rights</a:t>
            </a:r>
          </a:p>
          <a:p>
            <a:pPr marL="168275" indent="-168275" algn="ctr">
              <a:spcBef>
                <a:spcPct val="50000"/>
              </a:spcBef>
              <a:buFontTx/>
              <a:buChar char="•"/>
            </a:pPr>
            <a:r>
              <a:rPr lang="en-US" sz="2000"/>
              <a:t>Prompt re-employment on return</a:t>
            </a:r>
          </a:p>
          <a:p>
            <a:pPr marL="168275" indent="-168275" algn="ctr">
              <a:spcBef>
                <a:spcPct val="50000"/>
              </a:spcBef>
              <a:buFontTx/>
              <a:buChar char="•"/>
            </a:pPr>
            <a:r>
              <a:rPr lang="en-US" sz="2000"/>
              <a:t>Protection from discharge/retaliation</a:t>
            </a:r>
          </a:p>
          <a:p>
            <a:pPr marL="168275" indent="-168275" algn="ctr">
              <a:spcBef>
                <a:spcPct val="50000"/>
              </a:spcBef>
              <a:buFontTx/>
              <a:buChar char="•"/>
            </a:pPr>
            <a:r>
              <a:rPr lang="en-US" sz="2000"/>
              <a:t>Health insurance continuation</a:t>
            </a:r>
          </a:p>
          <a:p>
            <a:pPr marL="168275" indent="-168275" algn="ctr">
              <a:spcBef>
                <a:spcPct val="50000"/>
              </a:spcBef>
              <a:buFontTx/>
              <a:buChar char="•"/>
            </a:pPr>
            <a:r>
              <a:rPr lang="en-US" sz="2000"/>
              <a:t>Continued seniority rights</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FD10F7E2-B997-4D19-A90E-E97639801CDB}" type="slidenum">
              <a:rPr lang="en-US" sz="900" smtClean="0"/>
              <a:pPr eaLnBrk="1" hangingPunct="1"/>
              <a:t>43</a:t>
            </a:fld>
            <a:endParaRPr lang="en-US" sz="900" smtClean="0"/>
          </a:p>
        </p:txBody>
      </p:sp>
      <p:sp>
        <p:nvSpPr>
          <p:cNvPr id="1074180" name="Rectangle 4"/>
          <p:cNvSpPr>
            <a:spLocks noGrp="1" noChangeArrowheads="1"/>
          </p:cNvSpPr>
          <p:nvPr>
            <p:ph type="title"/>
          </p:nvPr>
        </p:nvSpPr>
        <p:spPr/>
        <p:txBody>
          <a:bodyPr/>
          <a:lstStyle/>
          <a:p>
            <a:pPr eaLnBrk="1" hangingPunct="1">
              <a:defRPr/>
            </a:pPr>
            <a:r>
              <a:rPr lang="en-US" smtClean="0"/>
              <a:t>Individual Rights and Discrimination</a:t>
            </a:r>
          </a:p>
        </p:txBody>
      </p:sp>
      <p:sp>
        <p:nvSpPr>
          <p:cNvPr id="1074181" name="Rectangle 5"/>
          <p:cNvSpPr>
            <a:spLocks noGrp="1" noChangeArrowheads="1"/>
          </p:cNvSpPr>
          <p:nvPr>
            <p:ph type="body" idx="1"/>
          </p:nvPr>
        </p:nvSpPr>
        <p:spPr/>
        <p:txBody>
          <a:bodyPr/>
          <a:lstStyle/>
          <a:p>
            <a:pPr eaLnBrk="1" hangingPunct="1">
              <a:defRPr/>
            </a:pPr>
            <a:r>
              <a:rPr lang="en-US" dirty="0" smtClean="0"/>
              <a:t>Sexual Orientation</a:t>
            </a:r>
          </a:p>
          <a:p>
            <a:pPr lvl="1" eaLnBrk="1" hangingPunct="1">
              <a:defRPr/>
            </a:pPr>
            <a:r>
              <a:rPr lang="en-US" dirty="0" smtClean="0"/>
              <a:t>At present, federal protection against workplace discrimination has not been granted. It </a:t>
            </a:r>
            <a:r>
              <a:rPr lang="en-US" i="1" dirty="0" smtClean="0"/>
              <a:t>is</a:t>
            </a:r>
            <a:r>
              <a:rPr lang="en-US" dirty="0" smtClean="0"/>
              <a:t> covered under state law in California.</a:t>
            </a:r>
          </a:p>
          <a:p>
            <a:pPr lvl="1" eaLnBrk="1" hangingPunct="1">
              <a:defRPr/>
            </a:pPr>
            <a:r>
              <a:rPr lang="en-US" dirty="0" smtClean="0"/>
              <a:t>Court cases and the EEOC have ruled that sex discrimination under Title VII applies to a person’s gender at birth. Under California law is also applies to gender identify (transgender). </a:t>
            </a:r>
          </a:p>
          <a:p>
            <a:pPr eaLnBrk="1" hangingPunct="1">
              <a:defRPr/>
            </a:pPr>
            <a:r>
              <a:rPr lang="en-US" dirty="0" smtClean="0"/>
              <a:t>Appearance and Weight Discrimination</a:t>
            </a:r>
          </a:p>
          <a:p>
            <a:pPr lvl="1" eaLnBrk="1" hangingPunct="1">
              <a:defRPr/>
            </a:pPr>
            <a:r>
              <a:rPr lang="en-US" dirty="0" smtClean="0"/>
              <a:t>Uniform application of dress codes is permitted.</a:t>
            </a:r>
          </a:p>
          <a:p>
            <a:pPr lvl="1" eaLnBrk="1" hangingPunct="1">
              <a:defRPr/>
            </a:pPr>
            <a:r>
              <a:rPr lang="en-US" dirty="0" smtClean="0"/>
              <a:t>Height and weight-related job requirements must be job-related.</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2D371CAB-51BA-4DB9-A0DF-D87A18B58241}" type="slidenum">
              <a:rPr lang="en-US" sz="900" smtClean="0"/>
              <a:pPr eaLnBrk="1" hangingPunct="1"/>
              <a:t>44</a:t>
            </a:fld>
            <a:endParaRPr lang="en-US" sz="900" smtClean="0"/>
          </a:p>
        </p:txBody>
      </p:sp>
      <p:sp>
        <p:nvSpPr>
          <p:cNvPr id="1142786" name="Rectangle 2"/>
          <p:cNvSpPr>
            <a:spLocks noGrp="1" noChangeArrowheads="1"/>
          </p:cNvSpPr>
          <p:nvPr>
            <p:ph type="title"/>
          </p:nvPr>
        </p:nvSpPr>
        <p:spPr/>
        <p:txBody>
          <a:bodyPr/>
          <a:lstStyle/>
          <a:p>
            <a:pPr eaLnBrk="1" hangingPunct="1">
              <a:defRPr/>
            </a:pPr>
            <a:r>
              <a:rPr lang="en-US" dirty="0" smtClean="0"/>
              <a:t>Diversity Training</a:t>
            </a:r>
          </a:p>
        </p:txBody>
      </p:sp>
      <p:sp>
        <p:nvSpPr>
          <p:cNvPr id="1142787" name="Rectangle 3"/>
          <p:cNvSpPr>
            <a:spLocks noGrp="1" noChangeArrowheads="1"/>
          </p:cNvSpPr>
          <p:nvPr>
            <p:ph type="body" idx="1"/>
          </p:nvPr>
        </p:nvSpPr>
        <p:spPr>
          <a:xfrm>
            <a:off x="514350" y="1050925"/>
            <a:ext cx="8102600" cy="1555750"/>
          </a:xfrm>
        </p:spPr>
        <p:txBody>
          <a:bodyPr/>
          <a:lstStyle/>
          <a:p>
            <a:pPr eaLnBrk="1" hangingPunct="1">
              <a:spcBef>
                <a:spcPct val="30000"/>
              </a:spcBef>
              <a:defRPr/>
            </a:pPr>
            <a:r>
              <a:rPr lang="en-US" dirty="0" smtClean="0"/>
              <a:t>Issues in Diversity Training</a:t>
            </a:r>
          </a:p>
          <a:p>
            <a:pPr lvl="1" eaLnBrk="1" hangingPunct="1">
              <a:spcBef>
                <a:spcPct val="30000"/>
              </a:spcBef>
              <a:defRPr/>
            </a:pPr>
            <a:r>
              <a:rPr lang="en-US" dirty="0" smtClean="0"/>
              <a:t>Mixed results for diversity training</a:t>
            </a:r>
          </a:p>
          <a:p>
            <a:pPr lvl="1" eaLnBrk="1" hangingPunct="1">
              <a:spcBef>
                <a:spcPct val="30000"/>
              </a:spcBef>
              <a:defRPr/>
            </a:pPr>
            <a:r>
              <a:rPr lang="en-US" dirty="0" smtClean="0"/>
              <a:t>Backlash against </a:t>
            </a:r>
            <a:r>
              <a:rPr lang="en-US" dirty="0"/>
              <a:t>d</a:t>
            </a:r>
            <a:r>
              <a:rPr lang="en-US" dirty="0" smtClean="0"/>
              <a:t>iversity </a:t>
            </a:r>
            <a:r>
              <a:rPr lang="en-US" dirty="0"/>
              <a:t>t</a:t>
            </a:r>
            <a:r>
              <a:rPr lang="en-US" dirty="0" smtClean="0"/>
              <a:t>raining efforts</a:t>
            </a:r>
          </a:p>
        </p:txBody>
      </p:sp>
      <p:grpSp>
        <p:nvGrpSpPr>
          <p:cNvPr id="1142788" name="Group 4"/>
          <p:cNvGrpSpPr>
            <a:grpSpLocks/>
          </p:cNvGrpSpPr>
          <p:nvPr/>
        </p:nvGrpSpPr>
        <p:grpSpPr bwMode="auto">
          <a:xfrm>
            <a:off x="549275" y="2881313"/>
            <a:ext cx="8137525" cy="3382962"/>
            <a:chOff x="155" y="920"/>
            <a:chExt cx="5472" cy="2392"/>
          </a:xfrm>
        </p:grpSpPr>
        <p:pic>
          <p:nvPicPr>
            <p:cNvPr id="57350" name="Picture 5"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6"/>
            <p:cNvSpPr txBox="1">
              <a:spLocks noChangeArrowheads="1"/>
            </p:cNvSpPr>
            <p:nvPr/>
          </p:nvSpPr>
          <p:spPr bwMode="auto">
            <a:xfrm>
              <a:off x="1614" y="1233"/>
              <a:ext cx="249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Diversity Training Components</a:t>
              </a:r>
            </a:p>
          </p:txBody>
        </p:sp>
        <p:sp>
          <p:nvSpPr>
            <p:cNvPr id="57352" name="Text Box 7"/>
            <p:cNvSpPr txBox="1">
              <a:spLocks noChangeArrowheads="1"/>
            </p:cNvSpPr>
            <p:nvPr/>
          </p:nvSpPr>
          <p:spPr bwMode="auto">
            <a:xfrm>
              <a:off x="464" y="2429"/>
              <a:ext cx="120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Legal </a:t>
              </a:r>
              <a:br>
                <a:rPr lang="en-US" sz="1800" b="1">
                  <a:latin typeface="Trebuchet MS" pitchFamily="34" charset="0"/>
                </a:rPr>
              </a:br>
              <a:r>
                <a:rPr lang="en-US" sz="1800" b="1">
                  <a:latin typeface="Trebuchet MS" pitchFamily="34" charset="0"/>
                </a:rPr>
                <a:t>awareness</a:t>
              </a:r>
            </a:p>
          </p:txBody>
        </p:sp>
        <p:sp>
          <p:nvSpPr>
            <p:cNvPr id="57353" name="Text Box 8"/>
            <p:cNvSpPr txBox="1">
              <a:spLocks noChangeArrowheads="1"/>
            </p:cNvSpPr>
            <p:nvPr/>
          </p:nvSpPr>
          <p:spPr bwMode="auto">
            <a:xfrm>
              <a:off x="2184" y="2397"/>
              <a:ext cx="138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Cultural</a:t>
              </a:r>
              <a:br>
                <a:rPr lang="en-US" sz="1800" b="1">
                  <a:latin typeface="Trebuchet MS" pitchFamily="34" charset="0"/>
                </a:rPr>
              </a:br>
              <a:r>
                <a:rPr lang="en-US" sz="1800" b="1">
                  <a:latin typeface="Trebuchet MS" pitchFamily="34" charset="0"/>
                </a:rPr>
                <a:t>awareness</a:t>
              </a:r>
            </a:p>
          </p:txBody>
        </p:sp>
        <p:sp>
          <p:nvSpPr>
            <p:cNvPr id="57354" name="Text Box 9"/>
            <p:cNvSpPr txBox="1">
              <a:spLocks noChangeArrowheads="1"/>
            </p:cNvSpPr>
            <p:nvPr/>
          </p:nvSpPr>
          <p:spPr bwMode="auto">
            <a:xfrm>
              <a:off x="4033" y="2397"/>
              <a:ext cx="126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Sensitivity training</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42788"/>
                                        </p:tgtEl>
                                        <p:attrNameLst>
                                          <p:attrName>style.visibility</p:attrName>
                                        </p:attrNameLst>
                                      </p:cBhvr>
                                      <p:to>
                                        <p:strVal val="visible"/>
                                      </p:to>
                                    </p:set>
                                    <p:animEffect transition="in" filter="wipe(up)">
                                      <p:cBhvr>
                                        <p:cTn id="7" dur="1000"/>
                                        <p:tgtEl>
                                          <p:spTgt spid="114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B65AE40A-BDA8-402B-AFEA-5FE155E7E8F8}" type="slidenum">
              <a:rPr lang="en-US" sz="900" smtClean="0"/>
              <a:pPr eaLnBrk="1" hangingPunct="1"/>
              <a:t>5</a:t>
            </a:fld>
            <a:endParaRPr lang="en-US" sz="900" smtClean="0"/>
          </a:p>
        </p:txBody>
      </p:sp>
      <p:sp>
        <p:nvSpPr>
          <p:cNvPr id="1002498" name="Rectangle 2"/>
          <p:cNvSpPr>
            <a:spLocks noGrp="1" noChangeArrowheads="1"/>
          </p:cNvSpPr>
          <p:nvPr>
            <p:ph type="title"/>
          </p:nvPr>
        </p:nvSpPr>
        <p:spPr/>
        <p:txBody>
          <a:bodyPr/>
          <a:lstStyle/>
          <a:p>
            <a:pPr algn="ctr" eaLnBrk="1" hangingPunct="1">
              <a:defRPr/>
            </a:pPr>
            <a:r>
              <a:rPr lang="en-US" smtClean="0"/>
              <a:t>Discrimination</a:t>
            </a:r>
          </a:p>
        </p:txBody>
      </p:sp>
      <p:sp>
        <p:nvSpPr>
          <p:cNvPr id="1002499" name="Rectangle 3"/>
          <p:cNvSpPr>
            <a:spLocks noGrp="1" noChangeArrowheads="1"/>
          </p:cNvSpPr>
          <p:nvPr>
            <p:ph type="body" idx="1"/>
          </p:nvPr>
        </p:nvSpPr>
        <p:spPr/>
        <p:txBody>
          <a:bodyPr/>
          <a:lstStyle/>
          <a:p>
            <a:pPr eaLnBrk="1" hangingPunct="1">
              <a:defRPr/>
            </a:pPr>
            <a:r>
              <a:rPr lang="en-US" sz="2400" b="1" dirty="0" smtClean="0">
                <a:solidFill>
                  <a:srgbClr val="336699"/>
                </a:solidFill>
              </a:rPr>
              <a:t>Discrimination</a:t>
            </a:r>
            <a:r>
              <a:rPr lang="en-US" sz="2400" b="1" dirty="0" smtClean="0"/>
              <a:t> - one person (or group) is treated differently from another person (or group). </a:t>
            </a:r>
          </a:p>
          <a:p>
            <a:pPr eaLnBrk="1" hangingPunct="1">
              <a:defRPr/>
            </a:pPr>
            <a:r>
              <a:rPr lang="en-US" sz="2400" b="1" dirty="0" smtClean="0">
                <a:solidFill>
                  <a:srgbClr val="336699"/>
                </a:solidFill>
              </a:rPr>
              <a:t>Unlawful discrimination</a:t>
            </a:r>
            <a:r>
              <a:rPr lang="en-US" sz="2400" b="1" dirty="0" smtClean="0"/>
              <a:t> – when the reason for the difference in treatment is related to membership of a </a:t>
            </a:r>
            <a:r>
              <a:rPr lang="en-US" sz="2400" b="1" dirty="0" smtClean="0">
                <a:solidFill>
                  <a:srgbClr val="336699"/>
                </a:solidFill>
              </a:rPr>
              <a:t>protected category</a:t>
            </a:r>
            <a:r>
              <a:rPr lang="en-US" sz="2400" b="1" dirty="0" smtClean="0">
                <a:solidFill>
                  <a:schemeClr val="accent2"/>
                </a:solidFill>
              </a:rPr>
              <a:t>. </a:t>
            </a:r>
          </a:p>
          <a:p>
            <a:pPr eaLnBrk="1" hangingPunct="1">
              <a:defRPr/>
            </a:pPr>
            <a:r>
              <a:rPr lang="en-US" sz="2400" b="1" dirty="0" smtClean="0"/>
              <a:t>It is illegal to for supervisors and managers to </a:t>
            </a:r>
            <a:r>
              <a:rPr lang="en-US" sz="2400" b="1" dirty="0" smtClean="0">
                <a:solidFill>
                  <a:srgbClr val="336699"/>
                </a:solidFill>
              </a:rPr>
              <a:t>discriminate </a:t>
            </a:r>
            <a:r>
              <a:rPr lang="en-US" sz="2400" b="1" dirty="0" smtClean="0"/>
              <a:t>against employees in any term or condition of employment.</a:t>
            </a:r>
          </a:p>
          <a:p>
            <a:pPr marL="0" indent="0" eaLnBrk="1" hangingPunct="1">
              <a:buFontTx/>
              <a:buNone/>
              <a:defRPr/>
            </a:pPr>
            <a:endParaRPr lang="en-US" sz="2400" dirty="0" smtClean="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37FF141D-E2EC-4D62-9CFF-2D03A3437602}" type="slidenum">
              <a:rPr lang="en-US" sz="900" smtClean="0"/>
              <a:pPr eaLnBrk="1" hangingPunct="1"/>
              <a:t>6</a:t>
            </a:fld>
            <a:endParaRPr lang="en-US" sz="900" smtClean="0"/>
          </a:p>
        </p:txBody>
      </p:sp>
      <p:sp>
        <p:nvSpPr>
          <p:cNvPr id="998402" name="Rectangle 2"/>
          <p:cNvSpPr>
            <a:spLocks noGrp="1" noChangeArrowheads="1"/>
          </p:cNvSpPr>
          <p:nvPr>
            <p:ph type="title"/>
          </p:nvPr>
        </p:nvSpPr>
        <p:spPr/>
        <p:txBody>
          <a:bodyPr/>
          <a:lstStyle/>
          <a:p>
            <a:pPr algn="ctr" eaLnBrk="1" hangingPunct="1">
              <a:defRPr/>
            </a:pPr>
            <a:r>
              <a:rPr lang="en-US" smtClean="0"/>
              <a:t>Protected Classes</a:t>
            </a:r>
          </a:p>
        </p:txBody>
      </p:sp>
      <p:sp>
        <p:nvSpPr>
          <p:cNvPr id="998403" name="Rectangle 3"/>
          <p:cNvSpPr>
            <a:spLocks noGrp="1" noChangeArrowheads="1"/>
          </p:cNvSpPr>
          <p:nvPr>
            <p:ph type="body" idx="1"/>
          </p:nvPr>
        </p:nvSpPr>
        <p:spPr>
          <a:xfrm>
            <a:off x="514350" y="1050925"/>
            <a:ext cx="8629650" cy="5303838"/>
          </a:xfrm>
        </p:spPr>
        <p:txBody>
          <a:bodyPr/>
          <a:lstStyle/>
          <a:p>
            <a:pPr eaLnBrk="1" hangingPunct="1">
              <a:lnSpc>
                <a:spcPct val="90000"/>
              </a:lnSpc>
              <a:defRPr/>
            </a:pPr>
            <a:r>
              <a:rPr lang="en-US" sz="2400" dirty="0" smtClean="0"/>
              <a:t>Federal </a:t>
            </a:r>
          </a:p>
          <a:p>
            <a:pPr lvl="1" eaLnBrk="1" hangingPunct="1">
              <a:lnSpc>
                <a:spcPct val="90000"/>
              </a:lnSpc>
              <a:defRPr/>
            </a:pPr>
            <a:r>
              <a:rPr lang="en-US" sz="2000" dirty="0" smtClean="0"/>
              <a:t>Individuals within a group identified for protection under equal employment laws and regulation.</a:t>
            </a:r>
          </a:p>
          <a:p>
            <a:pPr lvl="2" eaLnBrk="1" hangingPunct="1">
              <a:lnSpc>
                <a:spcPct val="90000"/>
              </a:lnSpc>
              <a:buFont typeface="Wingdings" pitchFamily="2" charset="2"/>
              <a:buNone/>
              <a:defRPr/>
            </a:pPr>
            <a:r>
              <a:rPr lang="en-US" sz="2000" dirty="0" smtClean="0"/>
              <a:t>• Race</a:t>
            </a:r>
            <a:r>
              <a:rPr lang="en-US" sz="2000" dirty="0"/>
              <a:t>	</a:t>
            </a:r>
            <a:r>
              <a:rPr lang="en-US" sz="2000" dirty="0" smtClean="0"/>
              <a:t>    	• Age (40 and over)	• Genetic Information</a:t>
            </a:r>
          </a:p>
          <a:p>
            <a:pPr lvl="2" eaLnBrk="1" hangingPunct="1">
              <a:lnSpc>
                <a:spcPct val="90000"/>
              </a:lnSpc>
              <a:buFont typeface="Wingdings" pitchFamily="2" charset="2"/>
              <a:buNone/>
              <a:defRPr/>
            </a:pPr>
            <a:r>
              <a:rPr lang="en-US" sz="2000" dirty="0" smtClean="0"/>
              <a:t>• Disability	• Color			</a:t>
            </a:r>
            <a:r>
              <a:rPr lang="en-US" sz="2000" dirty="0"/>
              <a:t>• </a:t>
            </a:r>
            <a:r>
              <a:rPr lang="en-US" sz="2000" dirty="0" smtClean="0"/>
              <a:t>Religion</a:t>
            </a:r>
          </a:p>
          <a:p>
            <a:pPr lvl="2" eaLnBrk="1" hangingPunct="1">
              <a:lnSpc>
                <a:spcPct val="90000"/>
              </a:lnSpc>
              <a:buFont typeface="Wingdings" pitchFamily="2" charset="2"/>
              <a:buNone/>
              <a:defRPr/>
            </a:pPr>
            <a:r>
              <a:rPr lang="en-US" sz="2000" dirty="0" smtClean="0"/>
              <a:t>• National origin	• Sex (including pregnancy)</a:t>
            </a:r>
          </a:p>
          <a:p>
            <a:pPr eaLnBrk="1" hangingPunct="1">
              <a:lnSpc>
                <a:spcPct val="90000"/>
              </a:lnSpc>
              <a:defRPr/>
            </a:pPr>
            <a:r>
              <a:rPr lang="en-US" sz="2400" dirty="0" smtClean="0"/>
              <a:t>California </a:t>
            </a:r>
          </a:p>
          <a:p>
            <a:pPr lvl="1" eaLnBrk="1" hangingPunct="1">
              <a:lnSpc>
                <a:spcPct val="90000"/>
              </a:lnSpc>
              <a:defRPr/>
            </a:pPr>
            <a:r>
              <a:rPr lang="en-US" sz="2000" dirty="0" smtClean="0"/>
              <a:t>Individuals within a group identified for protection under California’s Fair Employment and Housing Act. </a:t>
            </a:r>
          </a:p>
          <a:p>
            <a:pPr lvl="2" eaLnBrk="1" hangingPunct="1">
              <a:lnSpc>
                <a:spcPct val="90000"/>
              </a:lnSpc>
              <a:buFont typeface="Wingdings" pitchFamily="2" charset="2"/>
              <a:buNone/>
              <a:defRPr/>
            </a:pPr>
            <a:r>
              <a:rPr lang="en-US" sz="2000" dirty="0" smtClean="0"/>
              <a:t>• Race		 	•  Medical Condition, Genetic Information</a:t>
            </a:r>
          </a:p>
          <a:p>
            <a:pPr lvl="2" eaLnBrk="1" hangingPunct="1">
              <a:lnSpc>
                <a:spcPct val="90000"/>
              </a:lnSpc>
              <a:buFont typeface="Wingdings" pitchFamily="2" charset="2"/>
              <a:buNone/>
              <a:defRPr/>
            </a:pPr>
            <a:r>
              <a:rPr lang="en-US" sz="2000" dirty="0" smtClean="0"/>
              <a:t>• Religion			•  Marital Status</a:t>
            </a:r>
          </a:p>
          <a:p>
            <a:pPr lvl="2" eaLnBrk="1" hangingPunct="1">
              <a:lnSpc>
                <a:spcPct val="90000"/>
              </a:lnSpc>
              <a:buFont typeface="Wingdings" pitchFamily="2" charset="2"/>
              <a:buNone/>
              <a:defRPr/>
            </a:pPr>
            <a:r>
              <a:rPr lang="en-US" sz="2000" dirty="0"/>
              <a:t>• </a:t>
            </a:r>
            <a:r>
              <a:rPr lang="en-US" sz="2000" dirty="0" smtClean="0"/>
              <a:t>Color			</a:t>
            </a:r>
            <a:r>
              <a:rPr lang="en-US" sz="2000" dirty="0"/>
              <a:t> • </a:t>
            </a:r>
            <a:r>
              <a:rPr lang="en-US" sz="2000" dirty="0" smtClean="0"/>
              <a:t>Pregnancy (including perceived)</a:t>
            </a:r>
          </a:p>
          <a:p>
            <a:pPr lvl="2" eaLnBrk="1" hangingPunct="1">
              <a:lnSpc>
                <a:spcPct val="90000"/>
              </a:lnSpc>
              <a:buFont typeface="Wingdings" pitchFamily="2" charset="2"/>
              <a:buNone/>
              <a:defRPr/>
            </a:pPr>
            <a:r>
              <a:rPr lang="en-US" sz="2000" dirty="0" smtClean="0"/>
              <a:t>• Veteran’s Status	•  Sex (including gender identity)</a:t>
            </a:r>
          </a:p>
          <a:p>
            <a:pPr lvl="2" eaLnBrk="1" hangingPunct="1">
              <a:lnSpc>
                <a:spcPct val="90000"/>
              </a:lnSpc>
              <a:buFont typeface="Wingdings" pitchFamily="2" charset="2"/>
              <a:buNone/>
              <a:defRPr/>
            </a:pPr>
            <a:r>
              <a:rPr lang="en-US" sz="2000" dirty="0" smtClean="0"/>
              <a:t>• National Origin	 	•  Sexual orientation</a:t>
            </a:r>
          </a:p>
          <a:p>
            <a:pPr lvl="2" eaLnBrk="1" hangingPunct="1">
              <a:lnSpc>
                <a:spcPct val="90000"/>
              </a:lnSpc>
              <a:buFont typeface="Wingdings" pitchFamily="2" charset="2"/>
              <a:buNone/>
              <a:defRPr/>
            </a:pPr>
            <a:r>
              <a:rPr lang="en-US" sz="2000" dirty="0" smtClean="0"/>
              <a:t>• Ancestry		•  Age (40 and over) </a:t>
            </a:r>
          </a:p>
          <a:p>
            <a:pPr lvl="2" eaLnBrk="1" hangingPunct="1">
              <a:lnSpc>
                <a:spcPct val="90000"/>
              </a:lnSpc>
              <a:buFont typeface="Wingdings" pitchFamily="2" charset="2"/>
              <a:buNone/>
              <a:defRPr/>
            </a:pPr>
            <a:r>
              <a:rPr lang="en-US" sz="2000" dirty="0" smtClean="0"/>
              <a:t>• Physical or Mental Disability (including HIV and AIDS) </a:t>
            </a:r>
          </a:p>
          <a:p>
            <a:pPr lvl="2" eaLnBrk="1" hangingPunct="1">
              <a:lnSpc>
                <a:spcPct val="90000"/>
              </a:lnSpc>
              <a:buFont typeface="Wingdings" pitchFamily="2" charset="2"/>
              <a:buNone/>
              <a:defRPr/>
            </a:pPr>
            <a:endParaRPr lang="en-US" sz="2000" dirty="0" smtClean="0"/>
          </a:p>
          <a:p>
            <a:pPr eaLnBrk="1" hangingPunct="1">
              <a:lnSpc>
                <a:spcPct val="90000"/>
              </a:lnSpc>
              <a:defRPr/>
            </a:pPr>
            <a:endParaRPr lang="en-US" sz="2400" dirty="0"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34714A0A-F5D5-4F31-BBEA-09F7AD93D115}" type="slidenum">
              <a:rPr lang="en-US" sz="900" smtClean="0"/>
              <a:pPr eaLnBrk="1" hangingPunct="1"/>
              <a:t>7</a:t>
            </a:fld>
            <a:endParaRPr lang="en-US" sz="900" smtClean="0"/>
          </a:p>
        </p:txBody>
      </p:sp>
      <p:sp>
        <p:nvSpPr>
          <p:cNvPr id="1061890" name="Rectangle 2"/>
          <p:cNvSpPr>
            <a:spLocks noGrp="1" noChangeArrowheads="1"/>
          </p:cNvSpPr>
          <p:nvPr>
            <p:ph type="title"/>
          </p:nvPr>
        </p:nvSpPr>
        <p:spPr/>
        <p:txBody>
          <a:bodyPr/>
          <a:lstStyle/>
          <a:p>
            <a:pPr eaLnBrk="1" hangingPunct="1">
              <a:defRPr/>
            </a:pPr>
            <a:r>
              <a:rPr lang="en-US" smtClean="0"/>
              <a:t>ADA and Job Requirements</a:t>
            </a:r>
          </a:p>
        </p:txBody>
      </p:sp>
      <p:grpSp>
        <p:nvGrpSpPr>
          <p:cNvPr id="1061904" name="Group 16"/>
          <p:cNvGrpSpPr>
            <a:grpSpLocks/>
          </p:cNvGrpSpPr>
          <p:nvPr/>
        </p:nvGrpSpPr>
        <p:grpSpPr bwMode="auto">
          <a:xfrm>
            <a:off x="466725" y="1417638"/>
            <a:ext cx="8402638" cy="4662487"/>
            <a:chOff x="294" y="893"/>
            <a:chExt cx="5293" cy="2937"/>
          </a:xfrm>
        </p:grpSpPr>
        <p:grpSp>
          <p:nvGrpSpPr>
            <p:cNvPr id="19461" name="Group 4"/>
            <p:cNvGrpSpPr>
              <a:grpSpLocks/>
            </p:cNvGrpSpPr>
            <p:nvPr/>
          </p:nvGrpSpPr>
          <p:grpSpPr bwMode="auto">
            <a:xfrm>
              <a:off x="294" y="1641"/>
              <a:ext cx="5293" cy="2189"/>
              <a:chOff x="237" y="720"/>
              <a:chExt cx="5293" cy="2477"/>
            </a:xfrm>
          </p:grpSpPr>
          <p:pic>
            <p:nvPicPr>
              <p:cNvPr id="19468" name="Picture 5" descr="01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 y="720"/>
                <a:ext cx="5293" cy="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6"/>
              <p:cNvSpPr txBox="1">
                <a:spLocks noChangeArrowheads="1"/>
              </p:cNvSpPr>
              <p:nvPr/>
            </p:nvSpPr>
            <p:spPr bwMode="auto">
              <a:xfrm>
                <a:off x="449" y="906"/>
                <a:ext cx="2224"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Essential Job Functions</a:t>
                </a:r>
              </a:p>
            </p:txBody>
          </p:sp>
          <p:sp>
            <p:nvSpPr>
              <p:cNvPr id="19470" name="Text Box 7"/>
              <p:cNvSpPr txBox="1">
                <a:spLocks noChangeArrowheads="1"/>
              </p:cNvSpPr>
              <p:nvPr/>
            </p:nvSpPr>
            <p:spPr bwMode="auto">
              <a:xfrm>
                <a:off x="461" y="1552"/>
                <a:ext cx="2200"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40000"/>
                  </a:spcBef>
                </a:pPr>
                <a:r>
                  <a:rPr lang="en-US" sz="2000">
                    <a:latin typeface="Trebuchet MS" pitchFamily="34" charset="0"/>
                  </a:rPr>
                  <a:t>Fundamental job duties of the employment position that an individual with a disability holds or desires.</a:t>
                </a:r>
              </a:p>
            </p:txBody>
          </p:sp>
          <p:sp>
            <p:nvSpPr>
              <p:cNvPr id="19471" name="Text Box 8"/>
              <p:cNvSpPr txBox="1">
                <a:spLocks noChangeArrowheads="1"/>
              </p:cNvSpPr>
              <p:nvPr/>
            </p:nvSpPr>
            <p:spPr bwMode="auto">
              <a:xfrm>
                <a:off x="2956" y="906"/>
                <a:ext cx="2272"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Undue Hardship</a:t>
                </a:r>
              </a:p>
            </p:txBody>
          </p:sp>
          <p:sp>
            <p:nvSpPr>
              <p:cNvPr id="19472" name="Text Box 9"/>
              <p:cNvSpPr txBox="1">
                <a:spLocks noChangeArrowheads="1"/>
              </p:cNvSpPr>
              <p:nvPr/>
            </p:nvSpPr>
            <p:spPr bwMode="auto">
              <a:xfrm>
                <a:off x="2976" y="1552"/>
                <a:ext cx="2236" cy="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40000"/>
                  </a:spcBef>
                </a:pPr>
                <a:r>
                  <a:rPr lang="en-US" sz="2000">
                    <a:latin typeface="Trebuchet MS" pitchFamily="34" charset="0"/>
                  </a:rPr>
                  <a:t>Significant difficulty or expense imposed on an employer in making an accommodation for individuals with disabilities.</a:t>
                </a:r>
              </a:p>
            </p:txBody>
          </p:sp>
        </p:grpSp>
        <p:pic>
          <p:nvPicPr>
            <p:cNvPr id="19462" name="Picture 11"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0000">
              <a:off x="1728" y="1238"/>
              <a:ext cx="18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0000" flipH="1">
              <a:off x="3728" y="1238"/>
              <a:ext cx="18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13"/>
            <p:cNvGrpSpPr>
              <a:grpSpLocks/>
            </p:cNvGrpSpPr>
            <p:nvPr/>
          </p:nvGrpSpPr>
          <p:grpSpPr bwMode="auto">
            <a:xfrm>
              <a:off x="1440" y="893"/>
              <a:ext cx="2880" cy="461"/>
              <a:chOff x="1297" y="3427"/>
              <a:chExt cx="2016" cy="461"/>
            </a:xfrm>
          </p:grpSpPr>
          <p:sp>
            <p:nvSpPr>
              <p:cNvPr id="19466" name="Rectangle 14"/>
              <p:cNvSpPr>
                <a:spLocks noChangeArrowheads="1"/>
              </p:cNvSpPr>
              <p:nvPr/>
            </p:nvSpPr>
            <p:spPr bwMode="auto">
              <a:xfrm>
                <a:off x="1297" y="3427"/>
                <a:ext cx="2016" cy="461"/>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Text Box 15"/>
              <p:cNvSpPr txBox="1">
                <a:spLocks noChangeArrowheads="1"/>
              </p:cNvSpPr>
              <p:nvPr/>
            </p:nvSpPr>
            <p:spPr bwMode="auto">
              <a:xfrm flipV="1">
                <a:off x="1366" y="3473"/>
                <a:ext cx="1888" cy="369"/>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endParaRPr lang="en-US" sz="1800" b="1">
                  <a:latin typeface="Trebuchet MS" pitchFamily="34" charset="0"/>
                </a:endParaRPr>
              </a:p>
            </p:txBody>
          </p:sp>
        </p:grpSp>
        <p:sp>
          <p:nvSpPr>
            <p:cNvPr id="19465" name="Text Box 10"/>
            <p:cNvSpPr txBox="1">
              <a:spLocks noChangeArrowheads="1"/>
            </p:cNvSpPr>
            <p:nvPr/>
          </p:nvSpPr>
          <p:spPr bwMode="auto">
            <a:xfrm>
              <a:off x="1569" y="985"/>
              <a:ext cx="26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400" b="1">
                  <a:latin typeface="Trebuchet MS" pitchFamily="34" charset="0"/>
                </a:rPr>
                <a:t>Reasonable Accommodation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61904"/>
                                        </p:tgtEl>
                                        <p:attrNameLst>
                                          <p:attrName>style.visibility</p:attrName>
                                        </p:attrNameLst>
                                      </p:cBhvr>
                                      <p:to>
                                        <p:strVal val="visible"/>
                                      </p:to>
                                    </p:set>
                                    <p:animEffect transition="in" filter="wipe(up)">
                                      <p:cBhvr>
                                        <p:cTn id="7" dur="500"/>
                                        <p:tgtEl>
                                          <p:spTgt spid="1061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500224BE-A751-4EF3-BA29-39CD3E5B363E}" type="slidenum">
              <a:rPr lang="en-US" sz="900" smtClean="0"/>
              <a:pPr eaLnBrk="1" hangingPunct="1"/>
              <a:t>8</a:t>
            </a:fld>
            <a:endParaRPr lang="en-US" sz="900" smtClean="0"/>
          </a:p>
        </p:txBody>
      </p:sp>
      <p:sp>
        <p:nvSpPr>
          <p:cNvPr id="1008642" name="Rectangle 2"/>
          <p:cNvSpPr>
            <a:spLocks noGrp="1" noChangeArrowheads="1"/>
          </p:cNvSpPr>
          <p:nvPr>
            <p:ph type="title"/>
          </p:nvPr>
        </p:nvSpPr>
        <p:spPr/>
        <p:txBody>
          <a:bodyPr/>
          <a:lstStyle/>
          <a:p>
            <a:pPr algn="ctr" eaLnBrk="1" hangingPunct="1">
              <a:defRPr/>
            </a:pPr>
            <a:r>
              <a:rPr lang="en-US" smtClean="0"/>
              <a:t>Disability Protections</a:t>
            </a:r>
          </a:p>
        </p:txBody>
      </p:sp>
      <p:sp>
        <p:nvSpPr>
          <p:cNvPr id="1008643" name="Rectangle 3"/>
          <p:cNvSpPr>
            <a:spLocks noGrp="1" noChangeArrowheads="1"/>
          </p:cNvSpPr>
          <p:nvPr>
            <p:ph type="body" idx="1"/>
          </p:nvPr>
        </p:nvSpPr>
        <p:spPr/>
        <p:txBody>
          <a:bodyPr/>
          <a:lstStyle/>
          <a:p>
            <a:pPr eaLnBrk="1" hangingPunct="1">
              <a:spcBef>
                <a:spcPct val="40000"/>
              </a:spcBef>
              <a:defRPr/>
            </a:pPr>
            <a:r>
              <a:rPr lang="en-US" sz="2400" dirty="0" smtClean="0"/>
              <a:t>Disabled Person – Federal Americans with Disabilities Act of 1990 (ADA) – including Amendments Act of 2008 (ADAAA) effective 1/1/09  </a:t>
            </a:r>
          </a:p>
          <a:p>
            <a:pPr lvl="1" eaLnBrk="1" hangingPunct="1">
              <a:spcBef>
                <a:spcPct val="40000"/>
              </a:spcBef>
              <a:defRPr/>
            </a:pPr>
            <a:r>
              <a:rPr lang="en-US" sz="2000" dirty="0" smtClean="0"/>
              <a:t>Someone who has a physical or mental impairment that </a:t>
            </a:r>
            <a:r>
              <a:rPr lang="en-US" sz="2000" i="1" dirty="0" smtClean="0"/>
              <a:t>substantially</a:t>
            </a:r>
            <a:r>
              <a:rPr lang="en-US" sz="2000" dirty="0" smtClean="0"/>
              <a:t> limits major life activities, who has a record of such impairment, or who is regarded as having such an impairment.</a:t>
            </a:r>
          </a:p>
          <a:p>
            <a:pPr lvl="1" eaLnBrk="1" hangingPunct="1">
              <a:spcBef>
                <a:spcPct val="40000"/>
              </a:spcBef>
              <a:defRPr/>
            </a:pPr>
            <a:r>
              <a:rPr lang="en-US" sz="2000" dirty="0" smtClean="0"/>
              <a:t>Final interpretive guidance </a:t>
            </a:r>
            <a:r>
              <a:rPr lang="en-US" sz="2000" smtClean="0"/>
              <a:t>on Amendment Act of 2008 </a:t>
            </a:r>
            <a:r>
              <a:rPr lang="en-US" sz="2000" dirty="0" smtClean="0"/>
              <a:t>issued by EEOC in March 2011</a:t>
            </a:r>
            <a:r>
              <a:rPr lang="en-US" sz="2000" smtClean="0"/>
              <a:t>. </a:t>
            </a:r>
            <a:endParaRPr lang="en-US" sz="2000" dirty="0" smtClean="0"/>
          </a:p>
          <a:p>
            <a:pPr eaLnBrk="1" hangingPunct="1">
              <a:spcBef>
                <a:spcPct val="40000"/>
              </a:spcBef>
              <a:defRPr/>
            </a:pPr>
            <a:r>
              <a:rPr lang="en-US" sz="2400" dirty="0" smtClean="0"/>
              <a:t>Disabled Person – California Fair Employment and Housing Act (FEHA)</a:t>
            </a:r>
          </a:p>
          <a:p>
            <a:pPr lvl="1" eaLnBrk="1" hangingPunct="1">
              <a:spcBef>
                <a:spcPct val="40000"/>
              </a:spcBef>
              <a:defRPr/>
            </a:pPr>
            <a:r>
              <a:rPr lang="en-US" sz="2000" dirty="0" smtClean="0"/>
              <a:t>Someone who has a physical or mental impairment that </a:t>
            </a:r>
            <a:r>
              <a:rPr lang="en-US" sz="2000" i="1" dirty="0" smtClean="0"/>
              <a:t>limits</a:t>
            </a:r>
            <a:r>
              <a:rPr lang="en-US" sz="2000" dirty="0" smtClean="0"/>
              <a:t> life activities, who has a record of such impairment, or who is regarded as having such an impairment. (Broader in scope.)</a:t>
            </a:r>
          </a:p>
          <a:p>
            <a:pPr eaLnBrk="1" hangingPunct="1">
              <a:defRPr/>
            </a:pPr>
            <a:endParaRPr lang="en-US" sz="2400" dirty="0" smtClean="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63ECC8B4-7DFB-416C-89FE-77AD08A3B9BC}" type="slidenum">
              <a:rPr lang="en-US" sz="900" smtClean="0"/>
              <a:pPr eaLnBrk="1" hangingPunct="1"/>
              <a:t>9</a:t>
            </a:fld>
            <a:endParaRPr lang="en-US" sz="900" smtClean="0"/>
          </a:p>
        </p:txBody>
      </p:sp>
      <p:sp>
        <p:nvSpPr>
          <p:cNvPr id="1013762" name="Rectangle 2"/>
          <p:cNvSpPr>
            <a:spLocks noGrp="1" noChangeArrowheads="1"/>
          </p:cNvSpPr>
          <p:nvPr>
            <p:ph type="title"/>
          </p:nvPr>
        </p:nvSpPr>
        <p:spPr/>
        <p:txBody>
          <a:bodyPr/>
          <a:lstStyle/>
          <a:p>
            <a:pPr algn="ctr" eaLnBrk="1" hangingPunct="1">
              <a:defRPr/>
            </a:pPr>
            <a:r>
              <a:rPr lang="en-US" smtClean="0"/>
              <a:t>Disability Protections</a:t>
            </a:r>
          </a:p>
        </p:txBody>
      </p:sp>
      <p:sp>
        <p:nvSpPr>
          <p:cNvPr id="1013763" name="Rectangle 3"/>
          <p:cNvSpPr>
            <a:spLocks noGrp="1" noChangeArrowheads="1"/>
          </p:cNvSpPr>
          <p:nvPr>
            <p:ph type="body" idx="1"/>
          </p:nvPr>
        </p:nvSpPr>
        <p:spPr/>
        <p:txBody>
          <a:bodyPr/>
          <a:lstStyle/>
          <a:p>
            <a:pPr eaLnBrk="1" hangingPunct="1">
              <a:spcBef>
                <a:spcPct val="40000"/>
              </a:spcBef>
              <a:defRPr/>
            </a:pPr>
            <a:r>
              <a:rPr lang="en-US" smtClean="0"/>
              <a:t>California Fair Employment and Housing Act (FEHA) – Higher standards than ADA/ADAAA</a:t>
            </a:r>
          </a:p>
          <a:p>
            <a:pPr lvl="1" eaLnBrk="1" hangingPunct="1">
              <a:spcBef>
                <a:spcPct val="40000"/>
              </a:spcBef>
              <a:defRPr/>
            </a:pPr>
            <a:r>
              <a:rPr lang="en-US" smtClean="0"/>
              <a:t>Duty for employer to reasonably accommodate a disability.</a:t>
            </a:r>
          </a:p>
          <a:p>
            <a:pPr lvl="1" eaLnBrk="1" hangingPunct="1">
              <a:spcBef>
                <a:spcPct val="40000"/>
              </a:spcBef>
              <a:defRPr/>
            </a:pPr>
            <a:r>
              <a:rPr lang="en-US" smtClean="0"/>
              <a:t>Duty to engage in a good faith interactive process with an employee regarding any reasonable accommodations that might be available to permit the employee to perform the essential functions of a position.  </a:t>
            </a:r>
          </a:p>
          <a:p>
            <a:pPr lvl="1" eaLnBrk="1" hangingPunct="1">
              <a:spcBef>
                <a:spcPct val="40000"/>
              </a:spcBef>
              <a:defRPr/>
            </a:pPr>
            <a:r>
              <a:rPr lang="en-US" smtClean="0"/>
              <a:t>Duty to engage in a good faith interactive process even with an employee who is not disabled but the whom the employer regards as disabled. </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Human Resource Management 13e.">
  <a:themeElements>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3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3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3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3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3969</TotalTime>
  <Words>2216</Words>
  <Application>Microsoft Office PowerPoint</Application>
  <PresentationFormat>On-screen Show (4:3)</PresentationFormat>
  <Paragraphs>333</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Tahoma</vt:lpstr>
      <vt:lpstr>Wingdings</vt:lpstr>
      <vt:lpstr>Times New Roman</vt:lpstr>
      <vt:lpstr>Trebuchet MS</vt:lpstr>
      <vt:lpstr>Verdana</vt:lpstr>
      <vt:lpstr>Human Resource Management 13e.</vt:lpstr>
      <vt:lpstr>CHAPTER 3 Human Resource Management in Organizations</vt:lpstr>
      <vt:lpstr>Civil Rights Act of 1964, Title VII</vt:lpstr>
      <vt:lpstr>Other Equal Employment Laws</vt:lpstr>
      <vt:lpstr>Major EEO Laws - State</vt:lpstr>
      <vt:lpstr>Discrimination</vt:lpstr>
      <vt:lpstr>Protected Classes</vt:lpstr>
      <vt:lpstr>ADA and Job Requirements</vt:lpstr>
      <vt:lpstr>Disability Protections</vt:lpstr>
      <vt:lpstr>Disability Protections</vt:lpstr>
      <vt:lpstr>PowerPoint Presentation</vt:lpstr>
      <vt:lpstr>PowerPoint Presentation</vt:lpstr>
      <vt:lpstr>Management Focus on ADAAA Adaptation</vt:lpstr>
      <vt:lpstr>Federal Age and Employment Discrimination Acts</vt:lpstr>
      <vt:lpstr>PowerPoint Presentation</vt:lpstr>
      <vt:lpstr>Nature of EEO (cont’d)</vt:lpstr>
      <vt:lpstr>Nature of EEO (cont’d)</vt:lpstr>
      <vt:lpstr>PowerPoint Presentation</vt:lpstr>
      <vt:lpstr>Burden of Proof</vt:lpstr>
      <vt:lpstr>Nonretaliation</vt:lpstr>
      <vt:lpstr>Progressing Toward EEO</vt:lpstr>
      <vt:lpstr>Managing Affirmative Action Requirements</vt:lpstr>
      <vt:lpstr>PowerPoint Presentation</vt:lpstr>
      <vt:lpstr>Federal Sex/Gender Discrimination Laws</vt:lpstr>
      <vt:lpstr>Sex/Gender Discrimination Laws - California</vt:lpstr>
      <vt:lpstr>Sex/Gender Discrimination Laws - California</vt:lpstr>
      <vt:lpstr>Sex/Gender Discrimination</vt:lpstr>
      <vt:lpstr>Sex/Gender Discrimination (cont’d)</vt:lpstr>
      <vt:lpstr>Sex/Gender Discrimination (cont’d)</vt:lpstr>
      <vt:lpstr>PowerPoint Presentation</vt:lpstr>
      <vt:lpstr>Managing Sex/Gender Issues</vt:lpstr>
      <vt:lpstr>The Glass Ceiling</vt:lpstr>
      <vt:lpstr>PowerPoint Presentation</vt:lpstr>
      <vt:lpstr>Managing Sex/Gender Issues (cont’d)</vt:lpstr>
      <vt:lpstr>PowerPoint Presentation</vt:lpstr>
      <vt:lpstr>Types of Sexual Harassment</vt:lpstr>
      <vt:lpstr>PowerPoint Presentation</vt:lpstr>
      <vt:lpstr>Sexual Harassment – California </vt:lpstr>
      <vt:lpstr>Employer Responses to Sexual Harassment</vt:lpstr>
      <vt:lpstr>PowerPoint Presentation</vt:lpstr>
      <vt:lpstr>Immigration and Discrimination</vt:lpstr>
      <vt:lpstr>Discrimination Laws and the Military</vt:lpstr>
      <vt:lpstr>PowerPoint Presentation</vt:lpstr>
      <vt:lpstr>Individual Rights and Discrimination</vt:lpstr>
      <vt:lpstr>Diversity Training</vt:lpstr>
    </vt:vector>
  </TitlesOfParts>
  <Manager>Julia Chase | Susan Smart</Manager>
  <Company>Cengage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13e.</dc:title>
  <dc:subject>Chapter 0</dc:subject>
  <dc:creator>Charlie Cook, The University of West Alabama</dc:creator>
  <cp:lastModifiedBy> Phyllis Sigerist</cp:lastModifiedBy>
  <cp:revision>351</cp:revision>
  <dcterms:created xsi:type="dcterms:W3CDTF">2003-02-17T02:06:55Z</dcterms:created>
  <dcterms:modified xsi:type="dcterms:W3CDTF">2013-04-08T00:08:51Z</dcterms:modified>
</cp:coreProperties>
</file>