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730" r:id="rId3"/>
    <p:sldId id="716" r:id="rId4"/>
    <p:sldId id="772" r:id="rId5"/>
    <p:sldId id="717" r:id="rId6"/>
    <p:sldId id="775" r:id="rId7"/>
    <p:sldId id="734" r:id="rId8"/>
    <p:sldId id="727" r:id="rId9"/>
    <p:sldId id="778" r:id="rId10"/>
    <p:sldId id="739" r:id="rId11"/>
    <p:sldId id="792" r:id="rId12"/>
    <p:sldId id="719" r:id="rId13"/>
    <p:sldId id="721" r:id="rId14"/>
    <p:sldId id="790" r:id="rId15"/>
    <p:sldId id="740" r:id="rId16"/>
    <p:sldId id="791" r:id="rId17"/>
    <p:sldId id="763" r:id="rId18"/>
    <p:sldId id="722" r:id="rId19"/>
    <p:sldId id="764" r:id="rId20"/>
    <p:sldId id="779" r:id="rId21"/>
    <p:sldId id="780" r:id="rId22"/>
    <p:sldId id="782" r:id="rId23"/>
    <p:sldId id="781" r:id="rId24"/>
    <p:sldId id="723" r:id="rId25"/>
    <p:sldId id="784" r:id="rId26"/>
    <p:sldId id="724" r:id="rId27"/>
    <p:sldId id="765" r:id="rId28"/>
    <p:sldId id="718" r:id="rId29"/>
    <p:sldId id="770" r:id="rId30"/>
    <p:sldId id="768" r:id="rId31"/>
    <p:sldId id="726" r:id="rId32"/>
    <p:sldId id="767" r:id="rId33"/>
    <p:sldId id="786" r:id="rId34"/>
    <p:sldId id="771" r:id="rId35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8000"/>
    <a:srgbClr val="663300"/>
    <a:srgbClr val="003366"/>
    <a:srgbClr val="CC6600"/>
    <a:srgbClr val="003300"/>
    <a:srgbClr val="33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32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392DE81-E6B5-481A-ABE5-CFC54A8C1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83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F9359C-0F32-49B1-B16E-7BDA22F5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7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114DF6-3F91-48D3-8EE2-BA716624DA71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B74AC0-8E27-476D-A090-DC5EEE464720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6B884-6EB5-4503-BC96-E872F4349C10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765DAD-A165-43DC-941A-E31C239E6C93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54E781-7966-4776-BEDB-B082B1EB9294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B4DDDF-D686-483B-AA7A-C6F630F905B8}" type="slidenum">
              <a:rPr lang="en-US" sz="1200" smtClean="0">
                <a:latin typeface="Times New Roman" pitchFamily="18" charset="0"/>
              </a:rPr>
              <a:pPr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25488"/>
            <a:ext cx="4598987" cy="344963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53D090-9B55-43F8-8039-6AD49E671945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FE7ABF-E6B9-4C2B-8809-3BC3B83B90BD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CDE913-DEED-4655-B91D-D3F4BA8B1611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D71189-3CB8-4169-9B10-D29D500BA5B9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C775B1-1F8B-4D04-B600-38D1E1C866D8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B384CF-6C93-4D3D-98E4-958A96CDBD97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00EB1-4A86-4AA4-AF84-AC3391B8058B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A9CA-DC08-4D7D-8990-DCBCD324D738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3FF455-E16F-446E-9C49-7BA03CA0E156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884B6D-D27C-45C0-88E7-40468DB24225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4F3C9-77CD-4891-AFE4-4DD1690338C3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69617-9549-43E8-9767-1692102879CE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266481-8A71-40F6-B0C1-3A46DF897BE2}" type="slidenum">
              <a:rPr lang="en-US" sz="1200" smtClean="0">
                <a:latin typeface="Times New Roman" pitchFamily="18" charset="0"/>
              </a:rPr>
              <a:pPr eaLnBrk="1" hangingPunct="1"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1557AE-87C8-4E9B-9A40-7001F23B4765}" type="slidenum">
              <a:rPr lang="en-US" sz="1200" smtClean="0">
                <a:latin typeface="Times New Roman" pitchFamily="18" charset="0"/>
              </a:rPr>
              <a:pPr eaLnBrk="1" hangingPunct="1"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5F4A78-93F5-4011-A65F-42B091BD8089}" type="slidenum">
              <a:rPr lang="en-US" sz="1200" smtClean="0">
                <a:latin typeface="Times New Roman" pitchFamily="18" charset="0"/>
              </a:rPr>
              <a:pPr eaLnBrk="1" hangingPunct="1"/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88815-1B92-4B8F-A05A-395E60CF4263}" type="slidenum">
              <a:rPr lang="en-US" sz="1200" smtClean="0">
                <a:latin typeface="Times New Roman" pitchFamily="18" charset="0"/>
              </a:rPr>
              <a:pPr eaLnBrk="1" hangingPunct="1"/>
              <a:t>29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47B348-6F28-4746-88C4-4C397A63E5A9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20B437-4AB4-4020-8F8B-B50E12A30177}" type="slidenum">
              <a:rPr lang="en-US" sz="1200" smtClean="0">
                <a:latin typeface="Times New Roman" pitchFamily="18" charset="0"/>
              </a:rPr>
              <a:pPr eaLnBrk="1" hangingPunct="1"/>
              <a:t>30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D1F44C-A08E-4203-BBDE-F7E81FE8F0B6}" type="slidenum">
              <a:rPr lang="en-US" sz="1200" smtClean="0">
                <a:latin typeface="Times New Roman" pitchFamily="18" charset="0"/>
              </a:rPr>
              <a:pPr eaLnBrk="1" hangingPunct="1"/>
              <a:t>31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F6276F-CEBC-4319-9E22-7289F6694ECA}" type="slidenum">
              <a:rPr lang="en-US" sz="1200" smtClean="0">
                <a:latin typeface="Times New Roman" pitchFamily="18" charset="0"/>
              </a:rPr>
              <a:pPr eaLnBrk="1" hangingPunct="1"/>
              <a:t>32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F11DA8-D443-4F9A-90EA-DDA11EE211E0}" type="slidenum">
              <a:rPr lang="en-US" sz="1200" smtClean="0">
                <a:latin typeface="Times New Roman" pitchFamily="18" charset="0"/>
              </a:rPr>
              <a:pPr eaLnBrk="1" hangingPunct="1"/>
              <a:t>33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404CE7-9E29-4739-A29C-9B6E1E7CC94E}" type="slidenum">
              <a:rPr lang="en-US" sz="1200" smtClean="0">
                <a:latin typeface="Times New Roman" pitchFamily="18" charset="0"/>
              </a:rPr>
              <a:pPr eaLnBrk="1" hangingPunct="1"/>
              <a:t>34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2C51C1-9A94-4946-BDDF-10C62A76EBAD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E38E85-B1BB-43C1-839B-6CC84CF20AE7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5C8B4C-E907-4564-881A-5E2E6FF72558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5C7732-00A5-4709-8194-0B0DFF7A8C09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0AE8C9-E388-4107-B491-3C765A6DE465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CF7510-5A75-4BA3-B9A4-2964FDEE56FC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solidFill>
                  <a:schemeClr val="bg1"/>
                </a:solidFill>
              </a:rPr>
              <a:t>PowerPoint Presentation by Charlie Cook</a:t>
            </a:r>
            <a:br>
              <a:rPr lang="en-US" sz="900" smtClean="0">
                <a:solidFill>
                  <a:schemeClr val="bg1"/>
                </a:solidFill>
              </a:rPr>
            </a:br>
            <a:r>
              <a:rPr lang="en-US" sz="900" smtClean="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smtClean="0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 smtClean="0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1</a:t>
            </a:r>
            <a:r>
              <a:rPr lang="en-US" sz="1200" b="1" smtClean="0">
                <a:latin typeface="Trebuchet MS" pitchFamily="34" charset="0"/>
                <a:cs typeface="Tahoma" pitchFamily="34" charset="0"/>
              </a:rPr>
              <a:t>  Environment for Human Resource Management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75298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2–</a:t>
            </a:r>
            <a:fld id="{E753A120-EC29-463A-8BDC-4E7974D3C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12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2–</a:t>
            </a:r>
            <a:fld id="{746D09AE-D47B-49BA-971B-4808A25C9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16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2–</a:t>
            </a:r>
            <a:fld id="{FD149ECC-511A-41BA-ADC5-A5DBFFD7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059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2–</a:t>
            </a:r>
            <a:fld id="{9678E0D9-9071-4C7E-9760-5C287AD3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21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2–</a:t>
            </a:r>
            <a:fld id="{3F6279F5-3D82-4B73-A0B5-09389FD77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166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2–</a:t>
            </a:r>
            <a:fld id="{79F41528-D8F9-4EC5-98B2-FBC8B5513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59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2–</a:t>
            </a:r>
            <a:fld id="{6DFF9B73-FED0-49B5-9871-CA258596F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0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2–</a:t>
            </a:r>
            <a:fld id="{CE66AC07-EAF5-4AF0-B396-1E1E9EE94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15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2–</a:t>
            </a:r>
            <a:fld id="{24979313-C68D-4B1F-A2BC-5AAF1DD38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92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2–</a:t>
            </a:r>
            <a:fld id="{8790D30C-3E5B-42CF-A3A3-0761C0D77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450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2–</a:t>
            </a:r>
            <a:fld id="{EC6B9C3E-5782-4741-8CFE-26318F231D06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270000" y="3776663"/>
            <a:ext cx="6594475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mtClean="0">
                <a:solidFill>
                  <a:srgbClr val="336699"/>
                </a:solidFill>
              </a:rPr>
              <a:t>2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Strategic HR Management</a:t>
            </a:r>
            <a:b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and Planning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BDAC49A2-3030-4295-A149-EF8181120BC3}" type="slidenum">
              <a:rPr lang="en-US" sz="900" smtClean="0"/>
              <a:pPr eaLnBrk="1" hangingPunct="1"/>
              <a:t>10</a:t>
            </a:fld>
            <a:endParaRPr lang="en-US" sz="900" smtClean="0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Effectiveness and Financial Performance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Effectiveness</a:t>
            </a:r>
          </a:p>
          <a:p>
            <a:pPr lvl="1" eaLnBrk="1" hangingPunct="1">
              <a:defRPr/>
            </a:pPr>
            <a:r>
              <a:rPr lang="en-US" dirty="0" smtClean="0"/>
              <a:t>The extent to which goals have been met.</a:t>
            </a:r>
          </a:p>
          <a:p>
            <a:pPr eaLnBrk="1" hangingPunct="1">
              <a:defRPr/>
            </a:pPr>
            <a:r>
              <a:rPr lang="en-US" dirty="0" smtClean="0"/>
              <a:t>Efficiency</a:t>
            </a:r>
          </a:p>
          <a:p>
            <a:pPr lvl="1" eaLnBrk="1" hangingPunct="1">
              <a:defRPr/>
            </a:pPr>
            <a:r>
              <a:rPr lang="en-US" dirty="0" smtClean="0"/>
              <a:t>The degree to which operations are done </a:t>
            </a:r>
            <a:br>
              <a:rPr lang="en-US" dirty="0" smtClean="0"/>
            </a:br>
            <a:r>
              <a:rPr lang="en-US" dirty="0" smtClean="0"/>
              <a:t>in an economical manner.</a:t>
            </a:r>
          </a:p>
        </p:txBody>
      </p:sp>
      <p:pic>
        <p:nvPicPr>
          <p:cNvPr id="22533" name="Picture 4" descr="PE0372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5606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92DB22D5-24E2-4226-B0CB-C83E4596256C}" type="slidenum">
              <a:rPr lang="en-US" sz="900" smtClean="0"/>
              <a:pPr eaLnBrk="1" hangingPunct="1"/>
              <a:t>11</a:t>
            </a:fld>
            <a:endParaRPr lang="en-US" sz="900" smtClean="0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84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SWOT Analysis 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Strategic </a:t>
            </a:r>
            <a:r>
              <a:rPr lang="en-US" dirty="0"/>
              <a:t>planning tool used to evaluate </a:t>
            </a:r>
            <a:r>
              <a:rPr lang="en-US" b="1" dirty="0"/>
              <a:t>s</a:t>
            </a:r>
            <a:r>
              <a:rPr lang="en-US" dirty="0"/>
              <a:t>trengths, </a:t>
            </a:r>
            <a:r>
              <a:rPr lang="en-US" b="1" dirty="0"/>
              <a:t>w</a:t>
            </a:r>
            <a:r>
              <a:rPr lang="en-US" dirty="0"/>
              <a:t>eaknesses, </a:t>
            </a:r>
            <a:r>
              <a:rPr lang="en-US" b="1" dirty="0"/>
              <a:t>o</a:t>
            </a:r>
            <a:r>
              <a:rPr lang="en-US" dirty="0"/>
              <a:t>pportunities and </a:t>
            </a:r>
            <a:r>
              <a:rPr lang="en-US" b="1" dirty="0"/>
              <a:t>t</a:t>
            </a:r>
            <a:r>
              <a:rPr lang="en-US" dirty="0"/>
              <a:t>hreats.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/>
              <a:t>SWOT analysis informs the goal-setting process and provides a context for future strategic planning discussions.</a:t>
            </a:r>
          </a:p>
          <a:p>
            <a:pPr lvl="1" eaLnBrk="1" hangingPunct="1">
              <a:defRPr/>
            </a:pPr>
            <a:r>
              <a:rPr lang="en-US" dirty="0" smtClean="0"/>
              <a:t>Strengths </a:t>
            </a:r>
            <a:r>
              <a:rPr lang="en-US" dirty="0"/>
              <a:t>and weaknesses are internal to an </a:t>
            </a:r>
            <a:r>
              <a:rPr lang="en-US" dirty="0" smtClean="0"/>
              <a:t>organization</a:t>
            </a:r>
          </a:p>
          <a:p>
            <a:pPr lvl="1" eaLnBrk="1" hangingPunct="1">
              <a:defRPr/>
            </a:pPr>
            <a:r>
              <a:rPr lang="en-US" dirty="0"/>
              <a:t>Opportunities and threats originate from outside the organization</a:t>
            </a:r>
            <a:endParaRPr lang="en-US" dirty="0" smtClean="0"/>
          </a:p>
          <a:p>
            <a:pPr marL="341312" lvl="1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F1C1835B-2F2A-4527-B085-C5898E0D5F9A}" type="slidenum">
              <a:rPr lang="en-US" sz="900" smtClean="0"/>
              <a:pPr eaLnBrk="1" hangingPunct="1"/>
              <a:t>12</a:t>
            </a:fld>
            <a:endParaRPr lang="en-US" sz="900" smtClean="0"/>
          </a:p>
        </p:txBody>
      </p:sp>
      <p:sp>
        <p:nvSpPr>
          <p:cNvPr id="24579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0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2–4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HR Factors in the SWOT Analysis</a:t>
            </a:r>
          </a:p>
        </p:txBody>
      </p:sp>
      <p:pic>
        <p:nvPicPr>
          <p:cNvPr id="1012741" name="Picture 5" descr="0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55713"/>
            <a:ext cx="8516938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831F53CD-10B0-450E-AB65-960404851B18}" type="slidenum">
              <a:rPr lang="en-US" sz="900" smtClean="0"/>
              <a:pPr eaLnBrk="1" hangingPunct="1"/>
              <a:t>13</a:t>
            </a:fld>
            <a:endParaRPr lang="en-US" sz="900" smtClean="0"/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2–5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Areas of External Environmental Scan</a:t>
            </a:r>
          </a:p>
        </p:txBody>
      </p:sp>
      <p:pic>
        <p:nvPicPr>
          <p:cNvPr id="25606" name="Picture 6" descr="0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868363"/>
            <a:ext cx="469582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2100" y="201613"/>
            <a:ext cx="6858000" cy="585787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/>
              <a:t>A Sample SWOT Analysis Matrix</a:t>
            </a:r>
            <a:endParaRPr lang="en-US" dirty="0" smtClean="0">
              <a:cs typeface="Times New Roman" pitchFamily="18" charset="0"/>
            </a:endParaRPr>
          </a:p>
        </p:txBody>
      </p:sp>
      <p:graphicFrame>
        <p:nvGraphicFramePr>
          <p:cNvPr id="38935" name="Group 23"/>
          <p:cNvGraphicFramePr>
            <a:graphicFrameLocks noGrp="1"/>
          </p:cNvGraphicFramePr>
          <p:nvPr>
            <p:ph idx="4294967295"/>
          </p:nvPr>
        </p:nvGraphicFramePr>
        <p:xfrm>
          <a:off x="1978025" y="1714500"/>
          <a:ext cx="6848475" cy="4901068"/>
        </p:xfrm>
        <a:graphic>
          <a:graphicData uri="http://schemas.openxmlformats.org/drawingml/2006/table">
            <a:tbl>
              <a:tblPr/>
              <a:tblGrid>
                <a:gridCol w="3195638"/>
                <a:gridCol w="3652837"/>
              </a:tblGrid>
              <a:tr h="2322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Strengths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High-quality employees.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Strong, committed HR staff.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Good reputation in the organization.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Location (close to our stakeholders).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Good rapport with other departments.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Work well as a team.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Good technical competence and tools.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Weaknesses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Vagueness of role in our acquisition strategy.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Lack of data or measurements.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Poor communication.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HR partner bandwidth.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The volume of HR initiative on the table.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Compensation design and benefit program.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Opportunities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Stability in leadership.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Expansion of services.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Referral centers.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Integrate talent management systems.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Secure new talent via our merger.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Further develop our self-service model.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Threats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Budgetary constraints.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Stagnation/complacency.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Turnover/leadership changes.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Rising health care costs.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Internal conflicts &amp; overworked employees.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</a:rPr>
                        <a:t>Marketplace uncertainty.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876550" y="1304925"/>
            <a:ext cx="750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Arial Narrow" pitchFamily="34" charset="0"/>
              </a:rPr>
              <a:t>Positive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167438" y="1258888"/>
            <a:ext cx="79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Arial Narrow" pitchFamily="34" charset="0"/>
              </a:rPr>
              <a:t>Negative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 rot="-5400000">
            <a:off x="1322388" y="2917825"/>
            <a:ext cx="7191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Arial Narrow" pitchFamily="34" charset="0"/>
              </a:rPr>
              <a:t>Internal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 rot="-5400000">
            <a:off x="1357313" y="5073650"/>
            <a:ext cx="7667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Arial Narrow" pitchFamily="34" charset="0"/>
              </a:rPr>
              <a:t>External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814832C5-CCF7-40C2-ABFD-A5A29FC19DD6}" type="slidenum">
              <a:rPr lang="en-US" sz="900" smtClean="0"/>
              <a:pPr eaLnBrk="1" hangingPunct="1"/>
              <a:t>15</a:t>
            </a:fld>
            <a:endParaRPr lang="en-US" sz="900" smtClean="0"/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Global Competitiveness and Strategic HR</a:t>
            </a:r>
          </a:p>
        </p:txBody>
      </p:sp>
      <p:grpSp>
        <p:nvGrpSpPr>
          <p:cNvPr id="1053699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7653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Global Framework</a:t>
              </a:r>
            </a:p>
          </p:txBody>
        </p:sp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464" y="2334"/>
              <a:ext cx="120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Global Legal and Regulatory Factors</a:t>
              </a:r>
            </a:p>
          </p:txBody>
        </p:sp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Offshoring Operations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Global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Staffing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5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AC967132-C84C-47E1-8652-51AB10FE65E7}" type="slidenum">
              <a:rPr lang="en-US" sz="900" smtClean="0"/>
              <a:pPr eaLnBrk="1" hangingPunct="1"/>
              <a:t>16</a:t>
            </a:fld>
            <a:endParaRPr lang="en-US" sz="900" smtClean="0"/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6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2–6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Strategic Approaches to International Staffing</a:t>
            </a:r>
          </a:p>
        </p:txBody>
      </p:sp>
      <p:pic>
        <p:nvPicPr>
          <p:cNvPr id="1156101" name="Picture 5" descr="0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868363"/>
            <a:ext cx="7046912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5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98EF12FD-1688-4D78-AA70-C946F81608CA}" type="slidenum">
              <a:rPr lang="en-US" sz="900" smtClean="0"/>
              <a:pPr eaLnBrk="1" hangingPunct="1"/>
              <a:t>17</a:t>
            </a:fld>
            <a:endParaRPr lang="en-US" sz="900" smtClean="0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Planning in Mergers and Acquisitions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Cultural Compatibility</a:t>
            </a:r>
          </a:p>
          <a:p>
            <a:pPr lvl="1" eaLnBrk="1" hangingPunct="1">
              <a:defRPr/>
            </a:pPr>
            <a:r>
              <a:rPr lang="en-US" smtClean="0"/>
              <a:t>The extent to which such factors as decision-making styles, levels of teamwork, information-sharing philosophies, and the formality of the two organizations are similar.</a:t>
            </a:r>
          </a:p>
          <a:p>
            <a:pPr eaLnBrk="1" hangingPunct="1">
              <a:defRPr/>
            </a:pPr>
            <a:r>
              <a:rPr lang="en-US" smtClean="0"/>
              <a:t>HR’s Role in Mergers and Acquisitions</a:t>
            </a:r>
          </a:p>
          <a:p>
            <a:pPr lvl="1" eaLnBrk="1" hangingPunct="1">
              <a:defRPr/>
            </a:pPr>
            <a:r>
              <a:rPr lang="en-US" smtClean="0"/>
              <a:t>Communicating decisions</a:t>
            </a:r>
          </a:p>
          <a:p>
            <a:pPr lvl="1" eaLnBrk="1" hangingPunct="1">
              <a:defRPr/>
            </a:pPr>
            <a:r>
              <a:rPr lang="en-US" smtClean="0"/>
              <a:t>Revising the organization structure</a:t>
            </a:r>
          </a:p>
          <a:p>
            <a:pPr lvl="1" eaLnBrk="1" hangingPunct="1">
              <a:defRPr/>
            </a:pPr>
            <a:r>
              <a:rPr lang="en-US" smtClean="0"/>
              <a:t>Merging HR activities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2C208A34-3154-49E0-8007-F846218322B1}" type="slidenum">
              <a:rPr lang="en-US" sz="900" smtClean="0"/>
              <a:pPr eaLnBrk="1" hangingPunct="1"/>
              <a:t>18</a:t>
            </a:fld>
            <a:endParaRPr lang="en-US" sz="900" smtClean="0"/>
          </a:p>
        </p:txBody>
      </p:sp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2–7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HR Activities during Mergers and Acquisitions</a:t>
            </a:r>
          </a:p>
        </p:txBody>
      </p:sp>
      <p:pic>
        <p:nvPicPr>
          <p:cNvPr id="1018885" name="Picture 5" descr="0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44625"/>
            <a:ext cx="859472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AF403757-7A37-4958-A8DB-30D1C2635508}" type="slidenum">
              <a:rPr lang="en-US" sz="900" smtClean="0"/>
              <a:pPr eaLnBrk="1" hangingPunct="1"/>
              <a:t>19</a:t>
            </a:fld>
            <a:endParaRPr lang="en-US" sz="900" smtClean="0"/>
          </a:p>
        </p:txBody>
      </p:sp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Key Factors in Cultural Fit</a:t>
            </a:r>
          </a:p>
        </p:txBody>
      </p:sp>
      <p:grpSp>
        <p:nvGrpSpPr>
          <p:cNvPr id="1102851" name="Group 3"/>
          <p:cNvGrpSpPr>
            <a:grpSpLocks/>
          </p:cNvGrpSpPr>
          <p:nvPr/>
        </p:nvGrpSpPr>
        <p:grpSpPr bwMode="auto">
          <a:xfrm>
            <a:off x="1006475" y="1050925"/>
            <a:ext cx="7132638" cy="5105400"/>
            <a:chOff x="576" y="820"/>
            <a:chExt cx="4493" cy="3216"/>
          </a:xfrm>
        </p:grpSpPr>
        <p:pic>
          <p:nvPicPr>
            <p:cNvPr id="31749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Text Box 5"/>
            <p:cNvSpPr txBox="1">
              <a:spLocks noChangeArrowheads="1"/>
            </p:cNvSpPr>
            <p:nvPr/>
          </p:nvSpPr>
          <p:spPr bwMode="auto">
            <a:xfrm>
              <a:off x="794" y="1052"/>
              <a:ext cx="18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Degree of internal integration</a:t>
              </a:r>
            </a:p>
          </p:txBody>
        </p:sp>
        <p:sp>
          <p:nvSpPr>
            <p:cNvPr id="31751" name="Text Box 6"/>
            <p:cNvSpPr txBox="1">
              <a:spLocks noChangeArrowheads="1"/>
            </p:cNvSpPr>
            <p:nvPr/>
          </p:nvSpPr>
          <p:spPr bwMode="auto">
            <a:xfrm>
              <a:off x="806" y="173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Autonomy</a:t>
              </a:r>
            </a:p>
          </p:txBody>
        </p:sp>
        <p:sp>
          <p:nvSpPr>
            <p:cNvPr id="31752" name="Text Box 7"/>
            <p:cNvSpPr txBox="1">
              <a:spLocks noChangeArrowheads="1"/>
            </p:cNvSpPr>
            <p:nvPr/>
          </p:nvSpPr>
          <p:spPr bwMode="auto">
            <a:xfrm>
              <a:off x="806" y="232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Adaptability</a:t>
              </a:r>
            </a:p>
          </p:txBody>
        </p:sp>
        <p:sp>
          <p:nvSpPr>
            <p:cNvPr id="31753" name="Text Box 8"/>
            <p:cNvSpPr txBox="1">
              <a:spLocks noChangeArrowheads="1"/>
            </p:cNvSpPr>
            <p:nvPr/>
          </p:nvSpPr>
          <p:spPr bwMode="auto">
            <a:xfrm>
              <a:off x="806" y="2863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Employee trust</a:t>
              </a:r>
            </a:p>
          </p:txBody>
        </p:sp>
        <p:sp>
          <p:nvSpPr>
            <p:cNvPr id="31754" name="Text Box 9"/>
            <p:cNvSpPr txBox="1">
              <a:spLocks noChangeArrowheads="1"/>
            </p:cNvSpPr>
            <p:nvPr/>
          </p:nvSpPr>
          <p:spPr bwMode="auto">
            <a:xfrm>
              <a:off x="806" y="342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Diversity</a:t>
              </a:r>
            </a:p>
          </p:txBody>
        </p:sp>
        <p:sp>
          <p:nvSpPr>
            <p:cNvPr id="31755" name="Text Box 10"/>
            <p:cNvSpPr txBox="1">
              <a:spLocks noChangeArrowheads="1"/>
            </p:cNvSpPr>
            <p:nvPr/>
          </p:nvSpPr>
          <p:spPr bwMode="auto">
            <a:xfrm>
              <a:off x="3456" y="2126"/>
              <a:ext cx="121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Cultural Fit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in Mergers and Acquisitions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0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7962474C-5EEF-40BD-9360-E65EC7700E1A}" type="slidenum">
              <a:rPr lang="en-US" sz="900" smtClean="0"/>
              <a:pPr eaLnBrk="1" hangingPunct="1"/>
              <a:t>2</a:t>
            </a:fld>
            <a:endParaRPr lang="en-US" sz="900" smtClean="0"/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Strategy and Strategic Planning</a:t>
            </a:r>
          </a:p>
        </p:txBody>
      </p:sp>
      <p:grpSp>
        <p:nvGrpSpPr>
          <p:cNvPr id="1033219" name="Group 3"/>
          <p:cNvGrpSpPr>
            <a:grpSpLocks/>
          </p:cNvGrpSpPr>
          <p:nvPr/>
        </p:nvGrpSpPr>
        <p:grpSpPr bwMode="auto">
          <a:xfrm>
            <a:off x="366713" y="1103313"/>
            <a:ext cx="8412162" cy="3789362"/>
            <a:chOff x="231" y="695"/>
            <a:chExt cx="5299" cy="2387"/>
          </a:xfrm>
        </p:grpSpPr>
        <p:pic>
          <p:nvPicPr>
            <p:cNvPr id="14341" name="Picture 4" descr="01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695"/>
              <a:ext cx="5299" cy="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2" name="Group 5"/>
            <p:cNvGrpSpPr>
              <a:grpSpLocks/>
            </p:cNvGrpSpPr>
            <p:nvPr/>
          </p:nvGrpSpPr>
          <p:grpSpPr bwMode="auto">
            <a:xfrm>
              <a:off x="518" y="950"/>
              <a:ext cx="4571" cy="1440"/>
              <a:chOff x="518" y="950"/>
              <a:chExt cx="4571" cy="1440"/>
            </a:xfrm>
          </p:grpSpPr>
          <p:sp>
            <p:nvSpPr>
              <p:cNvPr id="14343" name="Text Box 6"/>
              <p:cNvSpPr txBox="1">
                <a:spLocks noChangeArrowheads="1"/>
              </p:cNvSpPr>
              <p:nvPr/>
            </p:nvSpPr>
            <p:spPr bwMode="auto">
              <a:xfrm>
                <a:off x="576" y="960"/>
                <a:ext cx="19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latin typeface="Trebuchet MS" pitchFamily="34" charset="0"/>
                  </a:rPr>
                  <a:t>Strategy</a:t>
                </a:r>
              </a:p>
            </p:txBody>
          </p:sp>
          <p:sp>
            <p:nvSpPr>
              <p:cNvPr id="14344" name="Text Box 7"/>
              <p:cNvSpPr txBox="1">
                <a:spLocks noChangeArrowheads="1"/>
              </p:cNvSpPr>
              <p:nvPr/>
            </p:nvSpPr>
            <p:spPr bwMode="auto">
              <a:xfrm>
                <a:off x="518" y="1640"/>
                <a:ext cx="2074" cy="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>
                    <a:latin typeface="Trebuchet MS" pitchFamily="34" charset="0"/>
                  </a:rPr>
                  <a:t>The proposition an organization follows for how to compete successfully and thereby survive and grow.</a:t>
                </a:r>
              </a:p>
            </p:txBody>
          </p:sp>
          <p:sp>
            <p:nvSpPr>
              <p:cNvPr id="14345" name="Text Box 8"/>
              <p:cNvSpPr txBox="1">
                <a:spLocks noChangeArrowheads="1"/>
              </p:cNvSpPr>
              <p:nvPr/>
            </p:nvSpPr>
            <p:spPr bwMode="auto">
              <a:xfrm>
                <a:off x="3013" y="950"/>
                <a:ext cx="207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latin typeface="Trebuchet MS" pitchFamily="34" charset="0"/>
                  </a:rPr>
                  <a:t>Strategic Planning</a:t>
                </a:r>
              </a:p>
            </p:txBody>
          </p:sp>
          <p:sp>
            <p:nvSpPr>
              <p:cNvPr id="14346" name="Text Box 9"/>
              <p:cNvSpPr txBox="1">
                <a:spLocks noChangeArrowheads="1"/>
              </p:cNvSpPr>
              <p:nvPr/>
            </p:nvSpPr>
            <p:spPr bwMode="auto">
              <a:xfrm>
                <a:off x="3015" y="1640"/>
                <a:ext cx="2074" cy="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>
                    <a:latin typeface="Trebuchet MS" pitchFamily="34" charset="0"/>
                  </a:rPr>
                  <a:t>The process of defining organizational strategy and allocating resources toward its achievement.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CB05E72C-AEAD-4123-B79D-6609C6F35DEF}" type="slidenum">
              <a:rPr lang="en-US" sz="900" smtClean="0"/>
              <a:pPr eaLnBrk="1" hangingPunct="1"/>
              <a:t>20</a:t>
            </a:fld>
            <a:endParaRPr lang="en-US" sz="900" smtClean="0"/>
          </a:p>
        </p:txBody>
      </p:sp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Changing the Organizational Culture</a:t>
            </a:r>
          </a:p>
        </p:txBody>
      </p:sp>
      <p:grpSp>
        <p:nvGrpSpPr>
          <p:cNvPr id="1135619" name="Group 3"/>
          <p:cNvGrpSpPr>
            <a:grpSpLocks/>
          </p:cNvGrpSpPr>
          <p:nvPr/>
        </p:nvGrpSpPr>
        <p:grpSpPr bwMode="auto">
          <a:xfrm>
            <a:off x="1279525" y="1660525"/>
            <a:ext cx="6767513" cy="4054475"/>
            <a:chOff x="1038" y="700"/>
            <a:chExt cx="3916" cy="3361"/>
          </a:xfrm>
        </p:grpSpPr>
        <p:pic>
          <p:nvPicPr>
            <p:cNvPr id="32773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 Box 5"/>
            <p:cNvSpPr txBox="1">
              <a:spLocks noChangeArrowheads="1"/>
            </p:cNvSpPr>
            <p:nvPr/>
          </p:nvSpPr>
          <p:spPr bwMode="auto">
            <a:xfrm>
              <a:off x="2516" y="2053"/>
              <a:ext cx="9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3716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Culture</a:t>
              </a:r>
            </a:p>
          </p:txBody>
        </p:sp>
        <p:sp>
          <p:nvSpPr>
            <p:cNvPr id="32775" name="Text Box 6"/>
            <p:cNvSpPr txBox="1">
              <a:spLocks noChangeArrowheads="1"/>
            </p:cNvSpPr>
            <p:nvPr/>
          </p:nvSpPr>
          <p:spPr bwMode="auto">
            <a:xfrm>
              <a:off x="1210" y="945"/>
              <a:ext cx="1500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Define the desired behaviors</a:t>
              </a:r>
            </a:p>
          </p:txBody>
        </p:sp>
        <p:sp>
          <p:nvSpPr>
            <p:cNvPr id="32776" name="Text Box 7"/>
            <p:cNvSpPr txBox="1">
              <a:spLocks noChangeArrowheads="1"/>
            </p:cNvSpPr>
            <p:nvPr/>
          </p:nvSpPr>
          <p:spPr bwMode="auto">
            <a:xfrm>
              <a:off x="3168" y="945"/>
              <a:ext cx="1460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Deploy role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models</a:t>
              </a:r>
            </a:p>
          </p:txBody>
        </p:sp>
        <p:sp>
          <p:nvSpPr>
            <p:cNvPr id="32777" name="Text Box 8"/>
            <p:cNvSpPr txBox="1">
              <a:spLocks noChangeArrowheads="1"/>
            </p:cNvSpPr>
            <p:nvPr/>
          </p:nvSpPr>
          <p:spPr bwMode="auto">
            <a:xfrm>
              <a:off x="3186" y="3128"/>
              <a:ext cx="1440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Provide clear and consistent messages</a:t>
              </a:r>
            </a:p>
          </p:txBody>
        </p:sp>
        <p:sp>
          <p:nvSpPr>
            <p:cNvPr id="32778" name="Text Box 9"/>
            <p:cNvSpPr txBox="1">
              <a:spLocks noChangeArrowheads="1"/>
            </p:cNvSpPr>
            <p:nvPr/>
          </p:nvSpPr>
          <p:spPr bwMode="auto">
            <a:xfrm>
              <a:off x="1231" y="3129"/>
              <a:ext cx="1493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Provide meaningful incentives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3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8D03993F-50A7-4031-BEDD-F376281D65F1}" type="slidenum">
              <a:rPr lang="en-US" sz="900" smtClean="0"/>
              <a:pPr eaLnBrk="1" hangingPunct="1"/>
              <a:t>21</a:t>
            </a:fld>
            <a:endParaRPr lang="en-US" sz="900" smtClean="0"/>
          </a:p>
        </p:txBody>
      </p:sp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Managing a Talent Surplus</a:t>
            </a:r>
            <a:endParaRPr lang="en-US" smtClean="0"/>
          </a:p>
        </p:txBody>
      </p:sp>
      <p:grpSp>
        <p:nvGrpSpPr>
          <p:cNvPr id="33796" name="Group 11"/>
          <p:cNvGrpSpPr>
            <a:grpSpLocks/>
          </p:cNvGrpSpPr>
          <p:nvPr/>
        </p:nvGrpSpPr>
        <p:grpSpPr bwMode="auto">
          <a:xfrm>
            <a:off x="1096963" y="960438"/>
            <a:ext cx="7681912" cy="5211762"/>
            <a:chOff x="544" y="548"/>
            <a:chExt cx="5101" cy="3570"/>
          </a:xfrm>
        </p:grpSpPr>
        <p:pic>
          <p:nvPicPr>
            <p:cNvPr id="33797" name="Picture 12" descr="Four bar righ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548"/>
              <a:ext cx="5101" cy="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Text Box 13"/>
            <p:cNvSpPr txBox="1">
              <a:spLocks noChangeArrowheads="1"/>
            </p:cNvSpPr>
            <p:nvPr/>
          </p:nvSpPr>
          <p:spPr bwMode="auto">
            <a:xfrm>
              <a:off x="943" y="865"/>
              <a:ext cx="178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Reduction in Work Hours or Compensation</a:t>
              </a:r>
            </a:p>
          </p:txBody>
        </p:sp>
        <p:sp>
          <p:nvSpPr>
            <p:cNvPr id="33799" name="Text Box 14"/>
            <p:cNvSpPr txBox="1">
              <a:spLocks noChangeArrowheads="1"/>
            </p:cNvSpPr>
            <p:nvPr/>
          </p:nvSpPr>
          <p:spPr bwMode="auto">
            <a:xfrm>
              <a:off x="943" y="1713"/>
              <a:ext cx="178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Attrition and Hiring Freezes</a:t>
              </a:r>
            </a:p>
          </p:txBody>
        </p:sp>
        <p:sp>
          <p:nvSpPr>
            <p:cNvPr id="33800" name="Text Box 15"/>
            <p:cNvSpPr txBox="1">
              <a:spLocks noChangeArrowheads="1"/>
            </p:cNvSpPr>
            <p:nvPr/>
          </p:nvSpPr>
          <p:spPr bwMode="auto">
            <a:xfrm>
              <a:off x="943" y="2556"/>
              <a:ext cx="178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Voluntary Separation Programs</a:t>
              </a:r>
            </a:p>
          </p:txBody>
        </p:sp>
        <p:sp>
          <p:nvSpPr>
            <p:cNvPr id="33801" name="Text Box 16"/>
            <p:cNvSpPr txBox="1">
              <a:spLocks noChangeArrowheads="1"/>
            </p:cNvSpPr>
            <p:nvPr/>
          </p:nvSpPr>
          <p:spPr bwMode="auto">
            <a:xfrm>
              <a:off x="943" y="3342"/>
              <a:ext cx="178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Workforce Downsizing</a:t>
              </a:r>
            </a:p>
          </p:txBody>
        </p:sp>
        <p:sp>
          <p:nvSpPr>
            <p:cNvPr id="33802" name="Text Box 17"/>
            <p:cNvSpPr txBox="1">
              <a:spLocks noChangeArrowheads="1"/>
            </p:cNvSpPr>
            <p:nvPr/>
          </p:nvSpPr>
          <p:spPr bwMode="auto">
            <a:xfrm>
              <a:off x="3707" y="2153"/>
              <a:ext cx="149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Workforce Reductions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303A3D22-22A8-44B5-BCDB-4E5AF5C3FC12}" type="slidenum">
              <a:rPr lang="en-US" sz="900" smtClean="0"/>
              <a:pPr eaLnBrk="1" hangingPunct="1"/>
              <a:t>22</a:t>
            </a:fld>
            <a:endParaRPr lang="en-US" sz="900" smtClean="0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Legal Considerations </a:t>
            </a:r>
            <a:br>
              <a:rPr lang="en-US" smtClean="0"/>
            </a:br>
            <a:r>
              <a:rPr lang="en-US" smtClean="0"/>
              <a:t>for Workforce Reductions</a:t>
            </a:r>
          </a:p>
        </p:txBody>
      </p:sp>
      <p:grpSp>
        <p:nvGrpSpPr>
          <p:cNvPr id="1142794" name="Group 10"/>
          <p:cNvGrpSpPr>
            <a:grpSpLocks/>
          </p:cNvGrpSpPr>
          <p:nvPr/>
        </p:nvGrpSpPr>
        <p:grpSpPr bwMode="auto">
          <a:xfrm>
            <a:off x="365125" y="1782763"/>
            <a:ext cx="8448675" cy="4000500"/>
            <a:chOff x="208" y="720"/>
            <a:chExt cx="5322" cy="2520"/>
          </a:xfrm>
        </p:grpSpPr>
        <p:pic>
          <p:nvPicPr>
            <p:cNvPr id="34821" name="Picture 11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 Box 12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Workforce Adjustments</a:t>
              </a:r>
            </a:p>
          </p:txBody>
        </p:sp>
        <p:sp>
          <p:nvSpPr>
            <p:cNvPr id="34823" name="Text Box 13"/>
            <p:cNvSpPr txBox="1">
              <a:spLocks noChangeArrowheads="1"/>
            </p:cNvSpPr>
            <p:nvPr/>
          </p:nvSpPr>
          <p:spPr bwMode="auto">
            <a:xfrm>
              <a:off x="518" y="2430"/>
              <a:ext cx="9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Severance benefits</a:t>
              </a:r>
            </a:p>
          </p:txBody>
        </p:sp>
        <p:sp>
          <p:nvSpPr>
            <p:cNvPr id="34824" name="Text Box 14"/>
            <p:cNvSpPr txBox="1">
              <a:spLocks noChangeArrowheads="1"/>
            </p:cNvSpPr>
            <p:nvPr/>
          </p:nvSpPr>
          <p:spPr bwMode="auto">
            <a:xfrm>
              <a:off x="1740" y="2430"/>
              <a:ext cx="9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COBRA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coverage</a:t>
              </a:r>
            </a:p>
          </p:txBody>
        </p:sp>
        <p:sp>
          <p:nvSpPr>
            <p:cNvPr id="34825" name="Text Box 15"/>
            <p:cNvSpPr txBox="1">
              <a:spLocks noChangeArrowheads="1"/>
            </p:cNvSpPr>
            <p:nvPr/>
          </p:nvSpPr>
          <p:spPr bwMode="auto">
            <a:xfrm>
              <a:off x="3073" y="2498"/>
              <a:ext cx="9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OWBPA</a:t>
              </a:r>
            </a:p>
          </p:txBody>
        </p:sp>
        <p:sp>
          <p:nvSpPr>
            <p:cNvPr id="34826" name="Text Box 16"/>
            <p:cNvSpPr txBox="1">
              <a:spLocks noChangeArrowheads="1"/>
            </p:cNvSpPr>
            <p:nvPr/>
          </p:nvSpPr>
          <p:spPr bwMode="auto">
            <a:xfrm>
              <a:off x="4292" y="2431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Warn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Act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4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4AC14070-F6A2-4EC6-A560-F295233A2B5C}" type="slidenum">
              <a:rPr lang="en-US" sz="900" smtClean="0"/>
              <a:pPr eaLnBrk="1" hangingPunct="1"/>
              <a:t>23</a:t>
            </a:fld>
            <a:endParaRPr lang="en-US" sz="900" smtClean="0"/>
          </a:p>
        </p:txBody>
      </p:sp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Managing a Talent Shortage</a:t>
            </a:r>
            <a:endParaRPr lang="en-US" smtClean="0"/>
          </a:p>
        </p:txBody>
      </p:sp>
      <p:grpSp>
        <p:nvGrpSpPr>
          <p:cNvPr id="1140785" name="Group 49"/>
          <p:cNvGrpSpPr>
            <a:grpSpLocks/>
          </p:cNvGrpSpPr>
          <p:nvPr/>
        </p:nvGrpSpPr>
        <p:grpSpPr bwMode="auto">
          <a:xfrm>
            <a:off x="977900" y="1427163"/>
            <a:ext cx="7483475" cy="4927600"/>
            <a:chOff x="616" y="899"/>
            <a:chExt cx="4714" cy="2828"/>
          </a:xfrm>
        </p:grpSpPr>
        <p:grpSp>
          <p:nvGrpSpPr>
            <p:cNvPr id="35848" name="Group 50"/>
            <p:cNvGrpSpPr>
              <a:grpSpLocks/>
            </p:cNvGrpSpPr>
            <p:nvPr/>
          </p:nvGrpSpPr>
          <p:grpSpPr bwMode="auto">
            <a:xfrm>
              <a:off x="1823" y="1473"/>
              <a:ext cx="2115" cy="1575"/>
              <a:chOff x="1878" y="1496"/>
              <a:chExt cx="2002" cy="1360"/>
            </a:xfrm>
          </p:grpSpPr>
          <p:sp>
            <p:nvSpPr>
              <p:cNvPr id="35879" name="_s1028"/>
              <p:cNvSpPr>
                <a:spLocks noChangeShapeType="1"/>
              </p:cNvSpPr>
              <p:nvPr/>
            </p:nvSpPr>
            <p:spPr bwMode="auto">
              <a:xfrm flipH="1" flipV="1">
                <a:off x="1878" y="1835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5880" name="_s1030"/>
              <p:cNvSpPr>
                <a:spLocks noChangeShapeType="1"/>
              </p:cNvSpPr>
              <p:nvPr/>
            </p:nvSpPr>
            <p:spPr bwMode="auto">
              <a:xfrm flipH="1">
                <a:off x="1878" y="2346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5881" name="_s1032"/>
              <p:cNvSpPr>
                <a:spLocks noChangeShapeType="1"/>
              </p:cNvSpPr>
              <p:nvPr/>
            </p:nvSpPr>
            <p:spPr bwMode="auto">
              <a:xfrm>
                <a:off x="2879" y="251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5882" name="_s1034"/>
              <p:cNvSpPr>
                <a:spLocks noChangeShapeType="1"/>
              </p:cNvSpPr>
              <p:nvPr/>
            </p:nvSpPr>
            <p:spPr bwMode="auto">
              <a:xfrm>
                <a:off x="3380" y="234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5883" name="_s1036"/>
              <p:cNvSpPr>
                <a:spLocks noChangeShapeType="1"/>
              </p:cNvSpPr>
              <p:nvPr/>
            </p:nvSpPr>
            <p:spPr bwMode="auto">
              <a:xfrm flipV="1">
                <a:off x="3380" y="183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5884" name="_s1038"/>
              <p:cNvSpPr>
                <a:spLocks noChangeShapeType="1"/>
              </p:cNvSpPr>
              <p:nvPr/>
            </p:nvSpPr>
            <p:spPr bwMode="auto">
              <a:xfrm flipV="1">
                <a:off x="2879" y="149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35849" name="Group 57"/>
            <p:cNvGrpSpPr>
              <a:grpSpLocks/>
            </p:cNvGrpSpPr>
            <p:nvPr/>
          </p:nvGrpSpPr>
          <p:grpSpPr bwMode="auto">
            <a:xfrm>
              <a:off x="2228" y="899"/>
              <a:ext cx="1401" cy="703"/>
              <a:chOff x="715" y="1457"/>
              <a:chExt cx="1401" cy="703"/>
            </a:xfrm>
          </p:grpSpPr>
          <p:pic>
            <p:nvPicPr>
              <p:cNvPr id="35875" name="Picture 58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76" name="Group 59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5877" name="Rectangle 60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5878" name="Text Box 61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Use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overtime</a:t>
                  </a:r>
                </a:p>
              </p:txBody>
            </p:sp>
          </p:grpSp>
        </p:grpSp>
        <p:grpSp>
          <p:nvGrpSpPr>
            <p:cNvPr id="35850" name="Group 62"/>
            <p:cNvGrpSpPr>
              <a:grpSpLocks/>
            </p:cNvGrpSpPr>
            <p:nvPr/>
          </p:nvGrpSpPr>
          <p:grpSpPr bwMode="auto">
            <a:xfrm>
              <a:off x="3917" y="1566"/>
              <a:ext cx="1401" cy="703"/>
              <a:chOff x="715" y="1457"/>
              <a:chExt cx="1401" cy="703"/>
            </a:xfrm>
          </p:grpSpPr>
          <p:pic>
            <p:nvPicPr>
              <p:cNvPr id="35871" name="Picture 63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72" name="Group 64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5873" name="Rectangle 65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5874" name="Text Box 66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Implement alternative work arrangements</a:t>
                  </a:r>
                </a:p>
              </p:txBody>
            </p:sp>
          </p:grpSp>
        </p:grpSp>
        <p:grpSp>
          <p:nvGrpSpPr>
            <p:cNvPr id="35851" name="Group 67"/>
            <p:cNvGrpSpPr>
              <a:grpSpLocks/>
            </p:cNvGrpSpPr>
            <p:nvPr/>
          </p:nvGrpSpPr>
          <p:grpSpPr bwMode="auto">
            <a:xfrm>
              <a:off x="616" y="1566"/>
              <a:ext cx="1401" cy="703"/>
              <a:chOff x="715" y="1457"/>
              <a:chExt cx="1401" cy="703"/>
            </a:xfrm>
          </p:grpSpPr>
          <p:pic>
            <p:nvPicPr>
              <p:cNvPr id="35867" name="Picture 68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68" name="Group 69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5869" name="Rectangle 70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5870" name="Text Box 71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Outsource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work</a:t>
                  </a:r>
                </a:p>
              </p:txBody>
            </p:sp>
          </p:grpSp>
        </p:grpSp>
        <p:grpSp>
          <p:nvGrpSpPr>
            <p:cNvPr id="35852" name="Group 72"/>
            <p:cNvGrpSpPr>
              <a:grpSpLocks/>
            </p:cNvGrpSpPr>
            <p:nvPr/>
          </p:nvGrpSpPr>
          <p:grpSpPr bwMode="auto">
            <a:xfrm>
              <a:off x="634" y="2379"/>
              <a:ext cx="1401" cy="703"/>
              <a:chOff x="715" y="1457"/>
              <a:chExt cx="1401" cy="703"/>
            </a:xfrm>
          </p:grpSpPr>
          <p:pic>
            <p:nvPicPr>
              <p:cNvPr id="35863" name="Picture 73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64" name="Group 74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5865" name="Rectangle 75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5866" name="Text Box 76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Bring back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recent retirees</a:t>
                  </a:r>
                </a:p>
              </p:txBody>
            </p:sp>
          </p:grpSp>
        </p:grpSp>
        <p:grpSp>
          <p:nvGrpSpPr>
            <p:cNvPr id="35853" name="Group 77"/>
            <p:cNvGrpSpPr>
              <a:grpSpLocks/>
            </p:cNvGrpSpPr>
            <p:nvPr/>
          </p:nvGrpSpPr>
          <p:grpSpPr bwMode="auto">
            <a:xfrm>
              <a:off x="3929" y="2379"/>
              <a:ext cx="1401" cy="703"/>
              <a:chOff x="715" y="1457"/>
              <a:chExt cx="1401" cy="703"/>
            </a:xfrm>
          </p:grpSpPr>
          <p:pic>
            <p:nvPicPr>
              <p:cNvPr id="35859" name="Picture 78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60" name="Group 79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5861" name="Rectangle 80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5862" name="Text Box 81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Use contingent workers</a:t>
                  </a:r>
                </a:p>
              </p:txBody>
            </p:sp>
          </p:grpSp>
        </p:grpSp>
        <p:grpSp>
          <p:nvGrpSpPr>
            <p:cNvPr id="35854" name="Group 82"/>
            <p:cNvGrpSpPr>
              <a:grpSpLocks/>
            </p:cNvGrpSpPr>
            <p:nvPr/>
          </p:nvGrpSpPr>
          <p:grpSpPr bwMode="auto">
            <a:xfrm>
              <a:off x="2240" y="3024"/>
              <a:ext cx="1401" cy="703"/>
              <a:chOff x="715" y="1457"/>
              <a:chExt cx="1401" cy="703"/>
            </a:xfrm>
          </p:grpSpPr>
          <p:pic>
            <p:nvPicPr>
              <p:cNvPr id="35855" name="Picture 83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56" name="Group 84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5857" name="Rectangle 85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5858" name="Text Box 86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Reduce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turnover</a:t>
                  </a:r>
                </a:p>
              </p:txBody>
            </p:sp>
          </p:grpSp>
        </p:grpSp>
      </p:grpSp>
      <p:grpSp>
        <p:nvGrpSpPr>
          <p:cNvPr id="1140823" name="Group 87"/>
          <p:cNvGrpSpPr>
            <a:grpSpLocks/>
          </p:cNvGrpSpPr>
          <p:nvPr/>
        </p:nvGrpSpPr>
        <p:grpSpPr bwMode="auto">
          <a:xfrm>
            <a:off x="3455988" y="2789238"/>
            <a:ext cx="2212975" cy="1828800"/>
            <a:chOff x="2177" y="1757"/>
            <a:chExt cx="1394" cy="1152"/>
          </a:xfrm>
        </p:grpSpPr>
        <p:pic>
          <p:nvPicPr>
            <p:cNvPr id="35846" name="Picture 88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757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 Box 89"/>
            <p:cNvSpPr txBox="1">
              <a:spLocks noChangeArrowheads="1"/>
            </p:cNvSpPr>
            <p:nvPr/>
          </p:nvSpPr>
          <p:spPr bwMode="auto">
            <a:xfrm>
              <a:off x="2270" y="1860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Tactics to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Reduce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a Talent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Shortage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4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14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70E81400-7254-4386-87C2-F44E8D6D31A3}" type="slidenum">
              <a:rPr lang="en-US" sz="900" smtClean="0"/>
              <a:pPr eaLnBrk="1" hangingPunct="1"/>
              <a:t>24</a:t>
            </a:fld>
            <a:endParaRPr lang="en-US" sz="900" smtClean="0"/>
          </a:p>
        </p:txBody>
      </p:sp>
      <p:sp>
        <p:nvSpPr>
          <p:cNvPr id="36867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68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2–8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Managing Talent Supply Imbalances</a:t>
            </a:r>
          </a:p>
        </p:txBody>
      </p:sp>
      <p:pic>
        <p:nvPicPr>
          <p:cNvPr id="1020933" name="Picture 5" descr="0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79475"/>
            <a:ext cx="586581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3A1E8392-9E3B-4DD4-B565-1B407F001E04}" type="slidenum">
              <a:rPr lang="en-US" sz="900" smtClean="0"/>
              <a:pPr eaLnBrk="1" hangingPunct="1"/>
              <a:t>25</a:t>
            </a:fld>
            <a:endParaRPr lang="en-US" sz="900" smtClean="0"/>
          </a:p>
        </p:txBody>
      </p:sp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Technology Challenges</a:t>
            </a:r>
          </a:p>
        </p:txBody>
      </p:sp>
      <p:grpSp>
        <p:nvGrpSpPr>
          <p:cNvPr id="1146897" name="Group 17"/>
          <p:cNvGrpSpPr>
            <a:grpSpLocks/>
          </p:cNvGrpSpPr>
          <p:nvPr/>
        </p:nvGrpSpPr>
        <p:grpSpPr bwMode="auto">
          <a:xfrm>
            <a:off x="487363" y="1592263"/>
            <a:ext cx="8564562" cy="3300412"/>
            <a:chOff x="182" y="893"/>
            <a:chExt cx="5395" cy="2079"/>
          </a:xfrm>
        </p:grpSpPr>
        <p:pic>
          <p:nvPicPr>
            <p:cNvPr id="37893" name="Picture 10" descr="XFour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893"/>
              <a:ext cx="5395" cy="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Text Box 11"/>
            <p:cNvSpPr txBox="1">
              <a:spLocks noChangeArrowheads="1"/>
            </p:cNvSpPr>
            <p:nvPr/>
          </p:nvSpPr>
          <p:spPr bwMode="auto">
            <a:xfrm>
              <a:off x="461" y="1094"/>
              <a:ext cx="1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Effects on Work and Organizations</a:t>
              </a:r>
            </a:p>
          </p:txBody>
        </p:sp>
        <p:sp>
          <p:nvSpPr>
            <p:cNvPr id="37895" name="Text Box 13"/>
            <p:cNvSpPr txBox="1">
              <a:spLocks noChangeArrowheads="1"/>
            </p:cNvSpPr>
            <p:nvPr/>
          </p:nvSpPr>
          <p:spPr bwMode="auto">
            <a:xfrm>
              <a:off x="468" y="2354"/>
              <a:ext cx="1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Effects on Communication</a:t>
              </a:r>
            </a:p>
          </p:txBody>
        </p:sp>
        <p:sp>
          <p:nvSpPr>
            <p:cNvPr id="37896" name="Text Box 14"/>
            <p:cNvSpPr txBox="1">
              <a:spLocks noChangeArrowheads="1"/>
            </p:cNvSpPr>
            <p:nvPr/>
          </p:nvSpPr>
          <p:spPr bwMode="auto">
            <a:xfrm>
              <a:off x="3592" y="1094"/>
              <a:ext cx="1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Effects on Work Processes</a:t>
              </a:r>
            </a:p>
          </p:txBody>
        </p:sp>
        <p:sp>
          <p:nvSpPr>
            <p:cNvPr id="37897" name="Text Box 15"/>
            <p:cNvSpPr txBox="1">
              <a:spLocks noChangeArrowheads="1"/>
            </p:cNvSpPr>
            <p:nvPr/>
          </p:nvSpPr>
          <p:spPr bwMode="auto">
            <a:xfrm>
              <a:off x="3571" y="2347"/>
              <a:ext cx="1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Effects on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HR Activities</a:t>
              </a:r>
            </a:p>
          </p:txBody>
        </p:sp>
        <p:sp>
          <p:nvSpPr>
            <p:cNvPr id="37898" name="Text Box 16"/>
            <p:cNvSpPr txBox="1">
              <a:spLocks noChangeArrowheads="1"/>
            </p:cNvSpPr>
            <p:nvPr/>
          </p:nvSpPr>
          <p:spPr bwMode="auto">
            <a:xfrm>
              <a:off x="2327" y="1791"/>
              <a:ext cx="9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Technology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4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E942F2D1-615C-4BDF-9E95-6E2A999ABEB9}" type="slidenum">
              <a:rPr lang="en-US" sz="900" smtClean="0"/>
              <a:pPr eaLnBrk="1" hangingPunct="1"/>
              <a:t>26</a:t>
            </a:fld>
            <a:endParaRPr lang="en-US" sz="900" smtClean="0"/>
          </a:p>
        </p:txBody>
      </p:sp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6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2–9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6218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Factors Involved in Proper Monitoring of Employee E-Mail</a:t>
            </a:r>
          </a:p>
        </p:txBody>
      </p:sp>
      <p:pic>
        <p:nvPicPr>
          <p:cNvPr id="1022981" name="Picture 5" descr="0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927100"/>
            <a:ext cx="6002338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5D27216F-2DEA-4FA2-B89A-1EFA5D5CFBE5}" type="slidenum">
              <a:rPr lang="en-US" sz="900" smtClean="0"/>
              <a:pPr eaLnBrk="1" hangingPunct="1"/>
              <a:t>27</a:t>
            </a:fld>
            <a:endParaRPr lang="en-US" sz="900" smtClean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Measuring Effectiveness of HR Initiatives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Metrics</a:t>
            </a:r>
          </a:p>
          <a:p>
            <a:pPr lvl="1" eaLnBrk="1" hangingPunct="1">
              <a:defRPr/>
            </a:pPr>
            <a:r>
              <a:rPr lang="en-US" smtClean="0"/>
              <a:t>Specific measures tied to HR performance indicators.</a:t>
            </a:r>
          </a:p>
          <a:p>
            <a:pPr lvl="2" eaLnBrk="1" hangingPunct="1">
              <a:defRPr/>
            </a:pPr>
            <a:r>
              <a:rPr lang="en-US" smtClean="0"/>
              <a:t>Development and use of metrics that can better demonstrate HR’s value and track its performance.</a:t>
            </a:r>
          </a:p>
          <a:p>
            <a:pPr lvl="1" eaLnBrk="1" hangingPunct="1">
              <a:defRPr/>
            </a:pPr>
            <a:r>
              <a:rPr lang="en-US" smtClean="0"/>
              <a:t>Characteristics of good HR metrics:</a:t>
            </a:r>
          </a:p>
          <a:p>
            <a:pPr lvl="2" eaLnBrk="1" hangingPunct="1">
              <a:defRPr/>
            </a:pPr>
            <a:r>
              <a:rPr lang="en-US" smtClean="0"/>
              <a:t>Are accurate.</a:t>
            </a:r>
          </a:p>
          <a:p>
            <a:pPr lvl="2" eaLnBrk="1" hangingPunct="1">
              <a:defRPr/>
            </a:pPr>
            <a:r>
              <a:rPr lang="en-US" smtClean="0"/>
              <a:t>Are linked to strategic and operational objectives.</a:t>
            </a:r>
          </a:p>
          <a:p>
            <a:pPr lvl="2" eaLnBrk="1" hangingPunct="1">
              <a:defRPr/>
            </a:pPr>
            <a:r>
              <a:rPr lang="en-US" smtClean="0"/>
              <a:t>Have clearly understood calculations.</a:t>
            </a:r>
          </a:p>
          <a:p>
            <a:pPr lvl="2" eaLnBrk="1" hangingPunct="1">
              <a:defRPr/>
            </a:pPr>
            <a:r>
              <a:rPr lang="en-US" smtClean="0"/>
              <a:t>Meet information needs.</a:t>
            </a:r>
          </a:p>
          <a:p>
            <a:pPr lvl="2" eaLnBrk="1" hangingPunct="1">
              <a:defRPr/>
            </a:pPr>
            <a:r>
              <a:rPr lang="en-US" smtClean="0"/>
              <a:t>Can be compared internally and internally.</a:t>
            </a:r>
          </a:p>
          <a:p>
            <a:pPr lvl="2" eaLnBrk="1" hangingPunct="1">
              <a:defRPr/>
            </a:pPr>
            <a:r>
              <a:rPr lang="en-US" smtClean="0"/>
              <a:t>Can be used to drive HR management efforts.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7F27D1F5-94C2-401A-A26E-0A2E691B54B2}" type="slidenum">
              <a:rPr lang="en-US" sz="900" smtClean="0"/>
              <a:pPr eaLnBrk="1" hangingPunct="1"/>
              <a:t>28</a:t>
            </a:fld>
            <a:endParaRPr lang="en-US" sz="900" smtClean="0"/>
          </a:p>
        </p:txBody>
      </p:sp>
      <p:sp>
        <p:nvSpPr>
          <p:cNvPr id="40963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2–10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Key HR Metrics</a:t>
            </a:r>
          </a:p>
        </p:txBody>
      </p:sp>
      <p:pic>
        <p:nvPicPr>
          <p:cNvPr id="1010693" name="Picture 5" descr="0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60438"/>
            <a:ext cx="5818188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13530A10-001A-4665-930A-7219A80726CD}" type="slidenum">
              <a:rPr lang="en-US" sz="900" smtClean="0"/>
              <a:pPr eaLnBrk="1" hangingPunct="1"/>
              <a:t>29</a:t>
            </a:fld>
            <a:endParaRPr lang="en-US" sz="900" smtClean="0"/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and Benchmarking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Benchmarking</a:t>
            </a:r>
          </a:p>
          <a:p>
            <a:pPr lvl="1" eaLnBrk="1" hangingPunct="1">
              <a:defRPr/>
            </a:pPr>
            <a:r>
              <a:rPr lang="en-US" smtClean="0"/>
              <a:t>Comparing specific measures of performance to an industry standard or best practices in other “best-in-class” organizations.</a:t>
            </a:r>
          </a:p>
          <a:p>
            <a:pPr eaLnBrk="1" hangingPunct="1">
              <a:defRPr/>
            </a:pPr>
            <a:r>
              <a:rPr lang="en-US" smtClean="0"/>
              <a:t>Common Benchmarks</a:t>
            </a:r>
          </a:p>
          <a:p>
            <a:pPr lvl="1" eaLnBrk="1" hangingPunct="1">
              <a:defRPr/>
            </a:pPr>
            <a:r>
              <a:rPr lang="en-US" smtClean="0"/>
              <a:t>Total compensation as a percentage of net income before taxes</a:t>
            </a:r>
          </a:p>
          <a:p>
            <a:pPr lvl="1" eaLnBrk="1" hangingPunct="1">
              <a:defRPr/>
            </a:pPr>
            <a:r>
              <a:rPr lang="en-US" smtClean="0"/>
              <a:t>Percent of management positions filled internally</a:t>
            </a:r>
          </a:p>
          <a:p>
            <a:pPr lvl="1" eaLnBrk="1" hangingPunct="1">
              <a:defRPr/>
            </a:pPr>
            <a:r>
              <a:rPr lang="en-US" smtClean="0"/>
              <a:t>Dollar sales per employee</a:t>
            </a:r>
          </a:p>
          <a:p>
            <a:pPr lvl="1" eaLnBrk="1" hangingPunct="1">
              <a:defRPr/>
            </a:pPr>
            <a:r>
              <a:rPr lang="en-US" smtClean="0"/>
              <a:t>Benefits as a percentage of payroll cost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C4BC03B3-6773-4E46-9EAC-ACD80CC38F5A}" type="slidenum">
              <a:rPr lang="en-US" sz="900" smtClean="0"/>
              <a:pPr eaLnBrk="1" hangingPunct="1"/>
              <a:t>3</a:t>
            </a:fld>
            <a:endParaRPr lang="en-US" sz="900" smtClean="0"/>
          </a:p>
        </p:txBody>
      </p:sp>
      <p:sp>
        <p:nvSpPr>
          <p:cNvPr id="15363" name="Line 2"/>
          <p:cNvSpPr>
            <a:spLocks noChangeShapeType="1"/>
          </p:cNvSpPr>
          <p:nvPr/>
        </p:nvSpPr>
        <p:spPr bwMode="auto">
          <a:xfrm>
            <a:off x="438150" y="1417638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2–1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42900" y="806450"/>
            <a:ext cx="2582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Strategic Planning Process</a:t>
            </a:r>
          </a:p>
        </p:txBody>
      </p:sp>
      <p:pic>
        <p:nvPicPr>
          <p:cNvPr id="1006597" name="Picture 5" descr="0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20675"/>
            <a:ext cx="254635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D78DB5B4-6540-4A6F-AB4D-3609812E2487}" type="slidenum">
              <a:rPr lang="en-US" sz="900" smtClean="0"/>
              <a:pPr eaLnBrk="1" hangingPunct="1"/>
              <a:t>30</a:t>
            </a:fld>
            <a:endParaRPr lang="en-US" sz="900" smtClean="0"/>
          </a:p>
        </p:txBody>
      </p:sp>
      <p:sp>
        <p:nvSpPr>
          <p:cNvPr id="111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and the Balanced Scorecard</a:t>
            </a:r>
          </a:p>
        </p:txBody>
      </p:sp>
      <p:sp>
        <p:nvSpPr>
          <p:cNvPr id="1111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4350" y="868363"/>
            <a:ext cx="8102600" cy="5303837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The Balanced Scorecard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Measurement tool to evaluate organizational strategy; looks at financial, customer, operations, and learning and growth measures; performance measures to align performance efforts with organizational strategy.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Avoids a limited focus on financial measures by focusing on long-term drivers of performance and organizational sustainability.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Requires spending considerable time and effort to identify the appropriate HR measures and how they tie to strategic organizational success.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Address three elements—accountability, validity, and actionable results.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9A35A0C4-B243-473F-B239-EA3C334E79F5}" type="slidenum">
              <a:rPr lang="en-US" sz="900" smtClean="0"/>
              <a:pPr eaLnBrk="1" hangingPunct="1"/>
              <a:t>31</a:t>
            </a:fld>
            <a:endParaRPr lang="en-US" sz="900" smtClean="0"/>
          </a:p>
        </p:txBody>
      </p:sp>
      <p:sp>
        <p:nvSpPr>
          <p:cNvPr id="44035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6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2–11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Balanced Scorecard Framework</a:t>
            </a:r>
          </a:p>
        </p:txBody>
      </p:sp>
      <p:pic>
        <p:nvPicPr>
          <p:cNvPr id="1027077" name="Picture 5" descr="0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838835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D3B28838-0584-48B7-9D85-E5B9A03C1AAD}" type="slidenum">
              <a:rPr lang="en-US" sz="900" smtClean="0"/>
              <a:pPr eaLnBrk="1" hangingPunct="1"/>
              <a:t>32</a:t>
            </a:fld>
            <a:endParaRPr lang="en-US" sz="900" smtClean="0"/>
          </a:p>
        </p:txBody>
      </p:sp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Human Capital Effectiveness Measures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102600" cy="1460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Return on Investment (ROI)</a:t>
            </a:r>
          </a:p>
          <a:p>
            <a:pPr lvl="1" eaLnBrk="1" hangingPunct="1">
              <a:defRPr/>
            </a:pPr>
            <a:r>
              <a:rPr lang="en-US" smtClean="0"/>
              <a:t>Shows the value of investments in HR activities.</a:t>
            </a:r>
          </a:p>
        </p:txBody>
      </p:sp>
      <p:sp>
        <p:nvSpPr>
          <p:cNvPr id="1108996" name="Text Box 4"/>
          <p:cNvSpPr txBox="1">
            <a:spLocks noChangeArrowheads="1"/>
          </p:cNvSpPr>
          <p:nvPr/>
        </p:nvSpPr>
        <p:spPr bwMode="gray">
          <a:xfrm>
            <a:off x="838200" y="4068763"/>
            <a:ext cx="74676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= Operating costs for a new or enhance system for the time period</a:t>
            </a:r>
          </a:p>
          <a:p>
            <a:pPr>
              <a:spcBef>
                <a:spcPct val="50000"/>
              </a:spcBef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= One-time cost of acquisition and implementation</a:t>
            </a:r>
          </a:p>
          <a:p>
            <a:pPr>
              <a:spcBef>
                <a:spcPct val="50000"/>
              </a:spcBef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= Value of gains from productivity improvements for the time period</a:t>
            </a:r>
          </a:p>
        </p:txBody>
      </p:sp>
      <p:graphicFrame>
        <p:nvGraphicFramePr>
          <p:cNvPr id="1108997" name="Object 5"/>
          <p:cNvGraphicFramePr>
            <a:graphicFrameLocks noChangeAspect="1"/>
          </p:cNvGraphicFramePr>
          <p:nvPr/>
        </p:nvGraphicFramePr>
        <p:xfrm>
          <a:off x="2903538" y="2530475"/>
          <a:ext cx="288766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4" imgW="837836" imgH="393529" progId="Equation.3">
                  <p:embed/>
                </p:oleObj>
              </mc:Choice>
              <mc:Fallback>
                <p:oleObj name="Equation" r:id="rId4" imgW="837836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2530475"/>
                        <a:ext cx="288766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0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5" grpId="0" build="p" bldLvl="3" autoUpdateAnimBg="0"/>
      <p:bldP spid="11089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002EDAF0-2F90-4005-A880-486F91ED0BA6}" type="slidenum">
              <a:rPr lang="en-US" sz="900" smtClean="0"/>
              <a:pPr eaLnBrk="1" hangingPunct="1"/>
              <a:t>33</a:t>
            </a:fld>
            <a:endParaRPr lang="en-US" sz="900" smtClean="0"/>
          </a:p>
        </p:txBody>
      </p:sp>
      <p:pic>
        <p:nvPicPr>
          <p:cNvPr id="1150990" name="Picture 14" descr="HCVA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065338"/>
            <a:ext cx="722471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9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Effectiveness Measures</a:t>
            </a:r>
          </a:p>
        </p:txBody>
      </p:sp>
      <p:grpSp>
        <p:nvGrpSpPr>
          <p:cNvPr id="1150985" name="Group 9"/>
          <p:cNvGrpSpPr>
            <a:grpSpLocks/>
          </p:cNvGrpSpPr>
          <p:nvPr/>
        </p:nvGrpSpPr>
        <p:grpSpPr bwMode="auto">
          <a:xfrm>
            <a:off x="914400" y="1325563"/>
            <a:ext cx="2743200" cy="822325"/>
            <a:chOff x="715" y="1457"/>
            <a:chExt cx="1401" cy="703"/>
          </a:xfrm>
        </p:grpSpPr>
        <p:pic>
          <p:nvPicPr>
            <p:cNvPr id="46098" name="Picture 10" descr="Boxshdow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" y="1466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099" name="Group 11"/>
            <p:cNvGrpSpPr>
              <a:grpSpLocks/>
            </p:cNvGrpSpPr>
            <p:nvPr/>
          </p:nvGrpSpPr>
          <p:grpSpPr bwMode="auto">
            <a:xfrm>
              <a:off x="715" y="1457"/>
              <a:ext cx="1210" cy="576"/>
              <a:chOff x="634" y="1123"/>
              <a:chExt cx="2303" cy="1152"/>
            </a:xfrm>
          </p:grpSpPr>
          <p:sp>
            <p:nvSpPr>
              <p:cNvPr id="46100" name="Rectangle 12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101" name="Text Box 13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Human capital value added (HCVA)</a:t>
                </a:r>
              </a:p>
            </p:txBody>
          </p:sp>
        </p:grpSp>
      </p:grpSp>
      <p:grpSp>
        <p:nvGrpSpPr>
          <p:cNvPr id="1150991" name="Group 15"/>
          <p:cNvGrpSpPr>
            <a:grpSpLocks/>
          </p:cNvGrpSpPr>
          <p:nvPr/>
        </p:nvGrpSpPr>
        <p:grpSpPr bwMode="auto">
          <a:xfrm>
            <a:off x="914400" y="2971800"/>
            <a:ext cx="2743200" cy="822325"/>
            <a:chOff x="715" y="1457"/>
            <a:chExt cx="1401" cy="703"/>
          </a:xfrm>
        </p:grpSpPr>
        <p:pic>
          <p:nvPicPr>
            <p:cNvPr id="46094" name="Picture 16" descr="Boxshdow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" y="1466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095" name="Group 17"/>
            <p:cNvGrpSpPr>
              <a:grpSpLocks/>
            </p:cNvGrpSpPr>
            <p:nvPr/>
          </p:nvGrpSpPr>
          <p:grpSpPr bwMode="auto">
            <a:xfrm>
              <a:off x="715" y="1457"/>
              <a:ext cx="1210" cy="576"/>
              <a:chOff x="634" y="1123"/>
              <a:chExt cx="2303" cy="1152"/>
            </a:xfrm>
          </p:grpSpPr>
          <p:sp>
            <p:nvSpPr>
              <p:cNvPr id="46096" name="Rectangle 18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097" name="Text Box 19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Human capital return on investment (HCROI)</a:t>
                </a:r>
              </a:p>
            </p:txBody>
          </p:sp>
        </p:grpSp>
      </p:grpSp>
      <p:pic>
        <p:nvPicPr>
          <p:cNvPr id="1150996" name="Picture 20" descr="HCROI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05238"/>
            <a:ext cx="73152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0997" name="Group 21"/>
          <p:cNvGrpSpPr>
            <a:grpSpLocks/>
          </p:cNvGrpSpPr>
          <p:nvPr/>
        </p:nvGrpSpPr>
        <p:grpSpPr bwMode="auto">
          <a:xfrm>
            <a:off x="914400" y="4708525"/>
            <a:ext cx="2743200" cy="822325"/>
            <a:chOff x="715" y="1457"/>
            <a:chExt cx="1401" cy="703"/>
          </a:xfrm>
        </p:grpSpPr>
        <p:pic>
          <p:nvPicPr>
            <p:cNvPr id="46090" name="Picture 22" descr="Boxshdow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" y="1466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091" name="Group 23"/>
            <p:cNvGrpSpPr>
              <a:grpSpLocks/>
            </p:cNvGrpSpPr>
            <p:nvPr/>
          </p:nvGrpSpPr>
          <p:grpSpPr bwMode="auto">
            <a:xfrm>
              <a:off x="715" y="1457"/>
              <a:ext cx="1210" cy="576"/>
              <a:chOff x="634" y="1123"/>
              <a:chExt cx="2303" cy="1152"/>
            </a:xfrm>
          </p:grpSpPr>
          <p:sp>
            <p:nvSpPr>
              <p:cNvPr id="46092" name="Rectangle 24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093" name="Text Box 25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Human economic value added (HEVA)</a:t>
                </a:r>
              </a:p>
            </p:txBody>
          </p:sp>
        </p:grpSp>
      </p:grpSp>
      <p:pic>
        <p:nvPicPr>
          <p:cNvPr id="1151002" name="Picture 26" descr="HEVA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559425"/>
            <a:ext cx="45910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5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15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15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15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15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2FE8C391-C52F-4B26-9413-0F483D005613}" type="slidenum">
              <a:rPr lang="en-US" sz="900" smtClean="0"/>
              <a:pPr eaLnBrk="1" hangingPunct="1"/>
              <a:t>34</a:t>
            </a:fld>
            <a:endParaRPr lang="en-US" sz="900" smtClean="0"/>
          </a:p>
        </p:txBody>
      </p:sp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Assessing HR Effectiveness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Audit</a:t>
            </a:r>
          </a:p>
          <a:p>
            <a:pPr lvl="1" eaLnBrk="1" hangingPunct="1">
              <a:defRPr/>
            </a:pPr>
            <a:r>
              <a:rPr lang="en-US" smtClean="0"/>
              <a:t>A formal research effort that evaluates the current state of HR management in an organization</a:t>
            </a:r>
          </a:p>
          <a:p>
            <a:pPr lvl="1" eaLnBrk="1" hangingPunct="1">
              <a:defRPr/>
            </a:pPr>
            <a:r>
              <a:rPr lang="en-US" smtClean="0"/>
              <a:t>Audit areas:</a:t>
            </a:r>
          </a:p>
          <a:p>
            <a:pPr lvl="2" eaLnBrk="1" hangingPunct="1">
              <a:defRPr/>
            </a:pPr>
            <a:r>
              <a:rPr lang="en-US" smtClean="0"/>
              <a:t>Staffing</a:t>
            </a:r>
          </a:p>
          <a:p>
            <a:pPr lvl="2" eaLnBrk="1" hangingPunct="1">
              <a:defRPr/>
            </a:pPr>
            <a:r>
              <a:rPr lang="en-US" smtClean="0"/>
              <a:t>Compensation</a:t>
            </a:r>
          </a:p>
          <a:p>
            <a:pPr lvl="2" eaLnBrk="1" hangingPunct="1">
              <a:defRPr/>
            </a:pPr>
            <a:r>
              <a:rPr lang="en-US" smtClean="0"/>
              <a:t>Health and safety</a:t>
            </a:r>
          </a:p>
          <a:p>
            <a:pPr lvl="2" eaLnBrk="1" hangingPunct="1">
              <a:defRPr/>
            </a:pPr>
            <a:r>
              <a:rPr lang="en-US" smtClean="0"/>
              <a:t>Legal compliance </a:t>
            </a:r>
          </a:p>
          <a:p>
            <a:pPr lvl="2" eaLnBrk="1" hangingPunct="1">
              <a:defRPr/>
            </a:pPr>
            <a:r>
              <a:rPr lang="en-US" smtClean="0"/>
              <a:t>Administrative processes and recordkeeping</a:t>
            </a:r>
          </a:p>
          <a:p>
            <a:pPr lvl="2" eaLnBrk="1" hangingPunct="1">
              <a:defRPr/>
            </a:pPr>
            <a:r>
              <a:rPr lang="en-US" smtClean="0"/>
              <a:t>Employee retention</a:t>
            </a:r>
          </a:p>
          <a:p>
            <a:pPr lvl="2" eaLnBrk="1" hangingPunct="1">
              <a:defRPr/>
            </a:pPr>
            <a:r>
              <a:rPr lang="en-US" smtClean="0"/>
              <a:t>Benefits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45E0A446-40FF-443D-8B34-C9BD04E5F012}" type="slidenum">
              <a:rPr lang="en-US" sz="900" smtClean="0"/>
              <a:pPr eaLnBrk="1" hangingPunct="1"/>
              <a:t>4</a:t>
            </a:fld>
            <a:endParaRPr lang="en-US" sz="900" smtClean="0"/>
          </a:p>
        </p:txBody>
      </p:sp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Strategy Formulation</a:t>
            </a:r>
          </a:p>
        </p:txBody>
      </p:sp>
      <p:grpSp>
        <p:nvGrpSpPr>
          <p:cNvPr id="1119235" name="Group 3"/>
          <p:cNvGrpSpPr>
            <a:grpSpLocks/>
          </p:cNvGrpSpPr>
          <p:nvPr/>
        </p:nvGrpSpPr>
        <p:grpSpPr bwMode="auto">
          <a:xfrm>
            <a:off x="366713" y="1103313"/>
            <a:ext cx="8412162" cy="3789362"/>
            <a:chOff x="231" y="695"/>
            <a:chExt cx="5299" cy="2387"/>
          </a:xfrm>
        </p:grpSpPr>
        <p:pic>
          <p:nvPicPr>
            <p:cNvPr id="16389" name="Picture 4" descr="01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695"/>
              <a:ext cx="5299" cy="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0" name="Group 5"/>
            <p:cNvGrpSpPr>
              <a:grpSpLocks/>
            </p:cNvGrpSpPr>
            <p:nvPr/>
          </p:nvGrpSpPr>
          <p:grpSpPr bwMode="auto">
            <a:xfrm>
              <a:off x="518" y="950"/>
              <a:ext cx="4571" cy="1613"/>
              <a:chOff x="518" y="950"/>
              <a:chExt cx="4571" cy="1613"/>
            </a:xfrm>
          </p:grpSpPr>
          <p:sp>
            <p:nvSpPr>
              <p:cNvPr id="16391" name="Text Box 6"/>
              <p:cNvSpPr txBox="1">
                <a:spLocks noChangeArrowheads="1"/>
              </p:cNvSpPr>
              <p:nvPr/>
            </p:nvSpPr>
            <p:spPr bwMode="auto">
              <a:xfrm>
                <a:off x="576" y="960"/>
                <a:ext cx="19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latin typeface="Trebuchet MS" pitchFamily="34" charset="0"/>
                  </a:rPr>
                  <a:t>Organizational Mission</a:t>
                </a:r>
              </a:p>
            </p:txBody>
          </p:sp>
          <p:sp>
            <p:nvSpPr>
              <p:cNvPr id="16392" name="Text Box 7"/>
              <p:cNvSpPr txBox="1">
                <a:spLocks noChangeArrowheads="1"/>
              </p:cNvSpPr>
              <p:nvPr/>
            </p:nvSpPr>
            <p:spPr bwMode="auto">
              <a:xfrm>
                <a:off x="518" y="1640"/>
                <a:ext cx="2074" cy="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>
                    <a:latin typeface="Trebuchet MS" pitchFamily="34" charset="0"/>
                  </a:rPr>
                  <a:t>The guiding force and core reason for the existence of the organization and what makes it unique.</a:t>
                </a:r>
              </a:p>
            </p:txBody>
          </p:sp>
          <p:sp>
            <p:nvSpPr>
              <p:cNvPr id="16393" name="Text Box 8"/>
              <p:cNvSpPr txBox="1">
                <a:spLocks noChangeArrowheads="1"/>
              </p:cNvSpPr>
              <p:nvPr/>
            </p:nvSpPr>
            <p:spPr bwMode="auto">
              <a:xfrm>
                <a:off x="3013" y="950"/>
                <a:ext cx="207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latin typeface="Trebuchet MS" pitchFamily="34" charset="0"/>
                  </a:rPr>
                  <a:t>Strategic HR Management</a:t>
                </a:r>
              </a:p>
            </p:txBody>
          </p:sp>
          <p:sp>
            <p:nvSpPr>
              <p:cNvPr id="16394" name="Text Box 9"/>
              <p:cNvSpPr txBox="1">
                <a:spLocks noChangeArrowheads="1"/>
              </p:cNvSpPr>
              <p:nvPr/>
            </p:nvSpPr>
            <p:spPr bwMode="auto">
              <a:xfrm>
                <a:off x="3015" y="1640"/>
                <a:ext cx="2074" cy="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>
                    <a:latin typeface="Trebuchet MS" pitchFamily="34" charset="0"/>
                  </a:rPr>
                  <a:t>The use of employees to gain or keep a competitive advantage, resulting in greater organizational effectiveness.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1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47C00538-96E9-4D35-B396-55608A655428}" type="slidenum">
              <a:rPr lang="en-US" sz="900" smtClean="0"/>
              <a:pPr eaLnBrk="1" hangingPunct="1"/>
              <a:t>5</a:t>
            </a:fld>
            <a:endParaRPr lang="en-US" sz="900" smtClean="0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460375" y="1692275"/>
            <a:ext cx="182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2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2–2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65125" y="806450"/>
            <a:ext cx="2195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Traditional HR versus </a:t>
            </a:r>
            <a:br>
              <a:rPr lang="de-DE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</a:br>
            <a:r>
              <a:rPr lang="de-DE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Strategic HR</a:t>
            </a:r>
            <a:endParaRPr lang="en-US" sz="1600">
              <a:solidFill>
                <a:srgbClr val="990000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1008645" name="Picture 5" descr="0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6225"/>
            <a:ext cx="6126163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29220EE4-321B-4C22-AFA6-4C5282AD5CE8}" type="slidenum">
              <a:rPr lang="en-US" sz="900" smtClean="0"/>
              <a:pPr eaLnBrk="1" hangingPunct="1"/>
              <a:t>6</a:t>
            </a:fld>
            <a:endParaRPr lang="en-US" sz="900" smtClean="0"/>
          </a:p>
        </p:txBody>
      </p:sp>
      <p:sp>
        <p:nvSpPr>
          <p:cNvPr id="1127428" name="Rectangle 4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191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Strategic Competencies for HR Professionals</a:t>
            </a:r>
          </a:p>
        </p:txBody>
      </p:sp>
      <p:grpSp>
        <p:nvGrpSpPr>
          <p:cNvPr id="1127442" name="Group 18"/>
          <p:cNvGrpSpPr>
            <a:grpSpLocks/>
          </p:cNvGrpSpPr>
          <p:nvPr/>
        </p:nvGrpSpPr>
        <p:grpSpPr bwMode="auto">
          <a:xfrm>
            <a:off x="1279525" y="960438"/>
            <a:ext cx="7132638" cy="5303837"/>
            <a:chOff x="461" y="605"/>
            <a:chExt cx="4838" cy="3499"/>
          </a:xfrm>
        </p:grpSpPr>
        <p:pic>
          <p:nvPicPr>
            <p:cNvPr id="18437" name="Picture 5" descr="Six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605"/>
              <a:ext cx="4838" cy="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749" y="778"/>
              <a:ext cx="20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Credible Activist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742" y="1862"/>
              <a:ext cx="20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Talent Manager/Org Designer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749" y="2941"/>
              <a:ext cx="200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Operational Executor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2943" y="778"/>
              <a:ext cx="20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Culture and Change Steward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2967" y="1847"/>
              <a:ext cx="19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Strategy Architect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2959" y="2937"/>
              <a:ext cx="19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Business Ally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749" y="1123"/>
              <a:ext cx="20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Challenges assumptions and offers a point of view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2952" y="1123"/>
              <a:ext cx="20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Shapes the organizational culture, makes changes happen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749" y="2174"/>
              <a:ext cx="20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Acquires and deploys talent, embeds capabilities into the organizational structure</a:t>
              </a: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2952" y="2174"/>
              <a:ext cx="20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Recognizes trends, forecasts obstacles to business success, and builds overall strategy</a:t>
              </a: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749" y="3254"/>
              <a:ext cx="20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Efficiently and effectively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carries out tactical HR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activities</a:t>
              </a: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2952" y="3254"/>
              <a:ext cx="20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Understands the business value chain, and establishes internal partnerships with line managers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1067CB05-81CA-4D47-AFA1-316A0FFF6B6F}" type="slidenum">
              <a:rPr lang="en-US" sz="900" smtClean="0"/>
              <a:pPr eaLnBrk="1" hangingPunct="1"/>
              <a:t>7</a:t>
            </a:fld>
            <a:endParaRPr lang="en-US" sz="900" smtClean="0"/>
          </a:p>
        </p:txBody>
      </p:sp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390525"/>
            <a:ext cx="8394700" cy="5794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Operationalizing HR Management Strategies</a:t>
            </a:r>
          </a:p>
        </p:txBody>
      </p:sp>
      <p:grpSp>
        <p:nvGrpSpPr>
          <p:cNvPr id="1041411" name="Group 3"/>
          <p:cNvGrpSpPr>
            <a:grpSpLocks/>
          </p:cNvGrpSpPr>
          <p:nvPr/>
        </p:nvGrpSpPr>
        <p:grpSpPr bwMode="auto">
          <a:xfrm>
            <a:off x="365125" y="1349375"/>
            <a:ext cx="8448675" cy="4000500"/>
            <a:chOff x="208" y="720"/>
            <a:chExt cx="5322" cy="2520"/>
          </a:xfrm>
        </p:grpSpPr>
        <p:pic>
          <p:nvPicPr>
            <p:cNvPr id="19461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Thinking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Strategically</a:t>
              </a:r>
            </a:p>
          </p:txBody>
        </p:sp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518" y="2430"/>
              <a:ext cx="9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Understand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the business</a:t>
              </a:r>
            </a:p>
          </p:txBody>
        </p:sp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1740" y="2430"/>
              <a:ext cx="9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Focus on key business goals</a:t>
              </a:r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3073" y="2431"/>
              <a:ext cx="91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Know what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to measure</a:t>
              </a:r>
            </a:p>
          </p:txBody>
        </p:sp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4292" y="2431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Prepare for the future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EE734ECE-4C2A-46FF-B95B-1280AC9EB5D4}" type="slidenum">
              <a:rPr lang="en-US" sz="900" smtClean="0"/>
              <a:pPr eaLnBrk="1" hangingPunct="1"/>
              <a:t>8</a:t>
            </a:fld>
            <a:endParaRPr lang="en-US" sz="900" smtClean="0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427038" y="1417638"/>
            <a:ext cx="237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2–3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54013" y="806450"/>
            <a:ext cx="2652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Strategic Human Resource Management</a:t>
            </a:r>
            <a:endParaRPr lang="en-US" sz="1600">
              <a:solidFill>
                <a:srgbClr val="990000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1029126" name="Picture 6" descr="0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63538"/>
            <a:ext cx="429577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2–</a:t>
            </a:r>
            <a:fld id="{6493F7E1-EE50-43D3-AA7E-53C6DB9799D7}" type="slidenum">
              <a:rPr lang="en-US" sz="900" smtClean="0"/>
              <a:pPr eaLnBrk="1" hangingPunct="1"/>
              <a:t>9</a:t>
            </a:fld>
            <a:endParaRPr lang="en-US" sz="900" smtClean="0"/>
          </a:p>
        </p:txBody>
      </p:sp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High-Performance Work Practices</a:t>
            </a:r>
          </a:p>
        </p:txBody>
      </p:sp>
      <p:grpSp>
        <p:nvGrpSpPr>
          <p:cNvPr id="1133571" name="Group 3"/>
          <p:cNvGrpSpPr>
            <a:grpSpLocks/>
          </p:cNvGrpSpPr>
          <p:nvPr/>
        </p:nvGrpSpPr>
        <p:grpSpPr bwMode="auto">
          <a:xfrm>
            <a:off x="1189038" y="960438"/>
            <a:ext cx="7132637" cy="5105400"/>
            <a:chOff x="576" y="820"/>
            <a:chExt cx="4493" cy="3216"/>
          </a:xfrm>
        </p:grpSpPr>
        <p:pic>
          <p:nvPicPr>
            <p:cNvPr id="21509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794" y="1129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Incentive Compensation</a:t>
              </a:r>
            </a:p>
          </p:txBody>
        </p: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806" y="173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Training and Development</a:t>
              </a:r>
            </a:p>
          </p:txBody>
        </p:sp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806" y="232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Employee participation</a:t>
              </a:r>
            </a:p>
          </p:txBody>
        </p:sp>
        <p:sp>
          <p:nvSpPr>
            <p:cNvPr id="21513" name="Text Box 8"/>
            <p:cNvSpPr txBox="1">
              <a:spLocks noChangeArrowheads="1"/>
            </p:cNvSpPr>
            <p:nvPr/>
          </p:nvSpPr>
          <p:spPr bwMode="auto">
            <a:xfrm>
              <a:off x="806" y="2863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Selectivity in Hiring</a:t>
              </a:r>
            </a:p>
          </p:txBody>
        </p: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806" y="342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Flexible Work Arrangements</a:t>
              </a: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3456" y="2126"/>
              <a:ext cx="121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High Performance Organization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</TotalTime>
  <Words>1036</Words>
  <Application>Microsoft Office PowerPoint</Application>
  <PresentationFormat>On-screen Show (4:3)</PresentationFormat>
  <Paragraphs>267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Tahoma</vt:lpstr>
      <vt:lpstr>Wingdings</vt:lpstr>
      <vt:lpstr>Times New Roman</vt:lpstr>
      <vt:lpstr>Trebuchet MS</vt:lpstr>
      <vt:lpstr>Verdana</vt:lpstr>
      <vt:lpstr>Arial Narrow</vt:lpstr>
      <vt:lpstr>Monotype Sorts</vt:lpstr>
      <vt:lpstr>Human Resource Management 13e.</vt:lpstr>
      <vt:lpstr>Microsoft Equation 3.0</vt:lpstr>
      <vt:lpstr>CHAPTER 2 Strategic HR Management and Planning</vt:lpstr>
      <vt:lpstr>Strategy and Strategic Planning</vt:lpstr>
      <vt:lpstr>PowerPoint Presentation</vt:lpstr>
      <vt:lpstr>Strategy Formulation</vt:lpstr>
      <vt:lpstr>PowerPoint Presentation</vt:lpstr>
      <vt:lpstr>Strategic Competencies for HR Professionals</vt:lpstr>
      <vt:lpstr>Operationalizing HR Management Strategies</vt:lpstr>
      <vt:lpstr>PowerPoint Presentation</vt:lpstr>
      <vt:lpstr>High-Performance Work Practices</vt:lpstr>
      <vt:lpstr>HR Effectiveness and Financial Performance</vt:lpstr>
      <vt:lpstr>SWOT Analysis </vt:lpstr>
      <vt:lpstr>PowerPoint Presentation</vt:lpstr>
      <vt:lpstr>PowerPoint Presentation</vt:lpstr>
      <vt:lpstr>A Sample SWOT Analysis Matrix</vt:lpstr>
      <vt:lpstr>Global Competitiveness and Strategic HR</vt:lpstr>
      <vt:lpstr>PowerPoint Presentation</vt:lpstr>
      <vt:lpstr>HR Planning in Mergers and Acquisitions</vt:lpstr>
      <vt:lpstr>PowerPoint Presentation</vt:lpstr>
      <vt:lpstr>Key Factors in Cultural Fit</vt:lpstr>
      <vt:lpstr>Changing the Organizational Culture</vt:lpstr>
      <vt:lpstr>Managing a Talent Surplus</vt:lpstr>
      <vt:lpstr>Legal Considerations  for Workforce Reductions</vt:lpstr>
      <vt:lpstr>Managing a Talent Shortage</vt:lpstr>
      <vt:lpstr>PowerPoint Presentation</vt:lpstr>
      <vt:lpstr>Technology Challenges</vt:lpstr>
      <vt:lpstr>PowerPoint Presentation</vt:lpstr>
      <vt:lpstr>Measuring Effectiveness of HR Initiatives</vt:lpstr>
      <vt:lpstr>PowerPoint Presentation</vt:lpstr>
      <vt:lpstr>HR and Benchmarking</vt:lpstr>
      <vt:lpstr>HR and the Balanced Scorecard</vt:lpstr>
      <vt:lpstr>PowerPoint Presentation</vt:lpstr>
      <vt:lpstr>Human Capital Effectiveness Measures</vt:lpstr>
      <vt:lpstr>Other Effectiveness Measures</vt:lpstr>
      <vt:lpstr>Assessing HR Effectiveness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2</dc:subject>
  <dc:creator>Charlie Cook, The University of West Alabama</dc:creator>
  <cp:lastModifiedBy> Phyllis Sigerist</cp:lastModifiedBy>
  <cp:revision>341</cp:revision>
  <dcterms:created xsi:type="dcterms:W3CDTF">2003-02-17T02:06:55Z</dcterms:created>
  <dcterms:modified xsi:type="dcterms:W3CDTF">2013-03-31T23:59:17Z</dcterms:modified>
</cp:coreProperties>
</file>