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56" r:id="rId2"/>
    <p:sldId id="726" r:id="rId3"/>
    <p:sldId id="761" r:id="rId4"/>
    <p:sldId id="762" r:id="rId5"/>
    <p:sldId id="763" r:id="rId6"/>
    <p:sldId id="773" r:id="rId7"/>
    <p:sldId id="774" r:id="rId8"/>
    <p:sldId id="775" r:id="rId9"/>
    <p:sldId id="776" r:id="rId10"/>
    <p:sldId id="777" r:id="rId11"/>
    <p:sldId id="778" r:id="rId12"/>
    <p:sldId id="779" r:id="rId13"/>
    <p:sldId id="780" r:id="rId14"/>
    <p:sldId id="781" r:id="rId15"/>
    <p:sldId id="782" r:id="rId16"/>
    <p:sldId id="727" r:id="rId17"/>
    <p:sldId id="717" r:id="rId18"/>
    <p:sldId id="729" r:id="rId19"/>
    <p:sldId id="783" r:id="rId20"/>
    <p:sldId id="784" r:id="rId21"/>
    <p:sldId id="785" r:id="rId22"/>
    <p:sldId id="786" r:id="rId23"/>
    <p:sldId id="787" r:id="rId24"/>
    <p:sldId id="788" r:id="rId25"/>
    <p:sldId id="789" r:id="rId26"/>
    <p:sldId id="790" r:id="rId27"/>
    <p:sldId id="750" r:id="rId28"/>
    <p:sldId id="760" r:id="rId29"/>
    <p:sldId id="771" r:id="rId30"/>
    <p:sldId id="772" r:id="rId31"/>
    <p:sldId id="752" r:id="rId32"/>
    <p:sldId id="718" r:id="rId33"/>
    <p:sldId id="753" r:id="rId34"/>
    <p:sldId id="756" r:id="rId35"/>
    <p:sldId id="757" r:id="rId36"/>
    <p:sldId id="719" r:id="rId37"/>
    <p:sldId id="755" r:id="rId38"/>
    <p:sldId id="754" r:id="rId39"/>
    <p:sldId id="720" r:id="rId40"/>
    <p:sldId id="758" r:id="rId41"/>
    <p:sldId id="764" r:id="rId42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336699"/>
    <a:srgbClr val="008000"/>
    <a:srgbClr val="663300"/>
    <a:srgbClr val="003366"/>
    <a:srgbClr val="CC6600"/>
    <a:srgbClr val="00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5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736"/>
    </p:cViewPr>
  </p:sorterViewPr>
  <p:notesViewPr>
    <p:cSldViewPr>
      <p:cViewPr varScale="1">
        <p:scale>
          <a:sx n="99" d="100"/>
          <a:sy n="99" d="100"/>
        </p:scale>
        <p:origin x="-564" y="-96"/>
      </p:cViewPr>
      <p:guideLst>
        <p:guide orient="horz" pos="2909"/>
        <p:guide pos="2208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946C34C-6EE6-4F63-9A9C-6FEE93AC5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1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387850"/>
            <a:ext cx="51435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4CA5C33-C334-4F08-8905-80E181872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67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5EDB0C-31F0-4FAF-A0AE-27BDD87698D6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2EC37E-D70A-4190-BAAA-46BB2CD43E41}" type="slidenum">
              <a:rPr lang="en-US" sz="1200" smtClean="0">
                <a:latin typeface="Times New Roman" pitchFamily="18" charset="0"/>
              </a:rPr>
              <a:pPr eaLnBrk="1" hangingPunct="1"/>
              <a:t>18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4488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9CF8B9-2AE9-4CE6-BCD0-0C2916C464C1}" type="slidenum">
              <a:rPr lang="en-US" sz="1200" smtClean="0">
                <a:latin typeface="Times New Roman" pitchFamily="18" charset="0"/>
              </a:rPr>
              <a:pPr eaLnBrk="1" hangingPunct="1"/>
              <a:t>19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FF3CDE-8DF5-424F-9FB3-1B7EA40080C3}" type="slidenum">
              <a:rPr lang="en-US" sz="1200" smtClean="0">
                <a:latin typeface="Times New Roman" pitchFamily="18" charset="0"/>
              </a:rPr>
              <a:pPr eaLnBrk="1" hangingPunct="1"/>
              <a:t>20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9F03C2-9F77-4935-ACA8-DEEAB7962D6A}" type="slidenum">
              <a:rPr lang="en-US" sz="1200" smtClean="0">
                <a:latin typeface="Times New Roman" pitchFamily="18" charset="0"/>
              </a:rPr>
              <a:pPr eaLnBrk="1" hangingPunct="1"/>
              <a:t>21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2C92D9-EF94-4824-B355-92F42FA71A79}" type="slidenum">
              <a:rPr lang="en-US" sz="1200" smtClean="0">
                <a:latin typeface="Times New Roman" pitchFamily="18" charset="0"/>
              </a:rPr>
              <a:pPr eaLnBrk="1" hangingPunct="1"/>
              <a:t>22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529235-639E-4E20-BF08-BE5A77DB747F}" type="slidenum">
              <a:rPr lang="en-US" sz="1200" smtClean="0">
                <a:latin typeface="Times New Roman" pitchFamily="18" charset="0"/>
              </a:rPr>
              <a:pPr eaLnBrk="1" hangingPunct="1"/>
              <a:t>23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4488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3E396D-C786-49B5-8207-3DA0EB9C5C05}" type="slidenum">
              <a:rPr lang="en-US" sz="1200" smtClean="0">
                <a:latin typeface="Times New Roman" pitchFamily="18" charset="0"/>
              </a:rPr>
              <a:pPr eaLnBrk="1" hangingPunct="1"/>
              <a:t>24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608572-4489-4CF0-AA48-B890304105D9}" type="slidenum">
              <a:rPr lang="en-US" sz="1200" smtClean="0">
                <a:latin typeface="Times New Roman" pitchFamily="18" charset="0"/>
              </a:rPr>
              <a:pPr eaLnBrk="1" hangingPunct="1"/>
              <a:t>25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94696E-A2F8-4A88-8364-743F7EE22EEB}" type="slidenum">
              <a:rPr lang="en-US" sz="1200" smtClean="0">
                <a:latin typeface="Times New Roman" pitchFamily="18" charset="0"/>
              </a:rPr>
              <a:pPr eaLnBrk="1" hangingPunct="1"/>
              <a:t>26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4488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BA15E0-7EAA-4F97-A99A-361D43FD6846}" type="slidenum">
              <a:rPr lang="en-US" sz="1200" smtClean="0">
                <a:latin typeface="Times New Roman" pitchFamily="18" charset="0"/>
              </a:rPr>
              <a:pPr eaLnBrk="1" hangingPunct="1"/>
              <a:t>27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73CB26-EE9A-46A4-9BD1-1060667F2888}" type="slidenum">
              <a:rPr lang="en-US" sz="1200" smtClean="0">
                <a:latin typeface="Times New Roman" pitchFamily="18" charset="0"/>
              </a:rPr>
              <a:pPr eaLnBrk="1" hangingPunct="1"/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4488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EE0357-916F-4BE9-B7AC-89FEA3DEDFCB}" type="slidenum">
              <a:rPr lang="en-US" sz="1200" smtClean="0">
                <a:latin typeface="Times New Roman" pitchFamily="18" charset="0"/>
              </a:rPr>
              <a:pPr eaLnBrk="1" hangingPunct="1"/>
              <a:t>28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8E47C7-15C9-4D45-A359-0CE179674D88}" type="slidenum">
              <a:rPr lang="en-US" sz="1200" smtClean="0">
                <a:latin typeface="Times New Roman" pitchFamily="18" charset="0"/>
              </a:rPr>
              <a:pPr eaLnBrk="1" hangingPunct="1"/>
              <a:t>31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35540F-1491-4B3B-849A-206B86F78DBC}" type="slidenum">
              <a:rPr lang="en-US" sz="1200" smtClean="0">
                <a:latin typeface="Times New Roman" pitchFamily="18" charset="0"/>
              </a:rPr>
              <a:pPr eaLnBrk="1" hangingPunct="1"/>
              <a:t>32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0DAC0F-288E-4ABF-97F3-6075F80E51FE}" type="slidenum">
              <a:rPr lang="en-US" sz="1200" smtClean="0">
                <a:latin typeface="Times New Roman" pitchFamily="18" charset="0"/>
              </a:rPr>
              <a:pPr eaLnBrk="1" hangingPunct="1"/>
              <a:t>33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96F5C2-001E-472C-9D80-B1ED4153D0AE}" type="slidenum">
              <a:rPr lang="en-US" sz="1200" smtClean="0">
                <a:latin typeface="Times New Roman" pitchFamily="18" charset="0"/>
              </a:rPr>
              <a:pPr eaLnBrk="1" hangingPunct="1"/>
              <a:t>34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4488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D315A0-A2BA-4E5A-9E4F-1CF249EC3BFE}" type="slidenum">
              <a:rPr lang="en-US" sz="1200" smtClean="0">
                <a:latin typeface="Times New Roman" pitchFamily="18" charset="0"/>
              </a:rPr>
              <a:pPr eaLnBrk="1" hangingPunct="1"/>
              <a:t>35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30309E-CA1F-4436-B573-DBFFFBEC00AA}" type="slidenum">
              <a:rPr lang="en-US" sz="1200" smtClean="0">
                <a:latin typeface="Times New Roman" pitchFamily="18" charset="0"/>
              </a:rPr>
              <a:pPr eaLnBrk="1" hangingPunct="1"/>
              <a:t>36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E24BB4-8C9A-4B1F-91D6-961058A7BC77}" type="slidenum">
              <a:rPr lang="en-US" sz="1200" smtClean="0">
                <a:latin typeface="Times New Roman" pitchFamily="18" charset="0"/>
              </a:rPr>
              <a:pPr eaLnBrk="1" hangingPunct="1"/>
              <a:t>37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4BF3C9-C639-4A3A-9B89-BD120AA0DD07}" type="slidenum">
              <a:rPr lang="en-US" sz="1200" smtClean="0">
                <a:latin typeface="Times New Roman" pitchFamily="18" charset="0"/>
              </a:rPr>
              <a:pPr eaLnBrk="1" hangingPunct="1"/>
              <a:t>38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46DF11-589A-438D-9010-13336D859A5C}" type="slidenum">
              <a:rPr lang="en-US" sz="1200" smtClean="0">
                <a:latin typeface="Times New Roman" pitchFamily="18" charset="0"/>
              </a:rPr>
              <a:pPr eaLnBrk="1" hangingPunct="1"/>
              <a:t>39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299A29-E5A1-44F2-A36B-DDE17FDF5ACF}" type="slidenum">
              <a:rPr lang="en-US" sz="1200" smtClean="0">
                <a:latin typeface="Times New Roman" pitchFamily="18" charset="0"/>
              </a:rPr>
              <a:pPr eaLnBrk="1" hangingPunct="1"/>
              <a:t>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C45B0-8C74-4E7C-BA1E-AF332E2C0254}" type="slidenum">
              <a:rPr lang="en-US" sz="1200" smtClean="0">
                <a:latin typeface="Times New Roman" pitchFamily="18" charset="0"/>
              </a:rPr>
              <a:pPr eaLnBrk="1" hangingPunct="1"/>
              <a:t>40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4488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52668D-8E35-4697-9425-3E9ABCDA709D}" type="slidenum">
              <a:rPr lang="en-US" sz="1200" smtClean="0">
                <a:latin typeface="Times New Roman" pitchFamily="18" charset="0"/>
              </a:rPr>
              <a:pPr eaLnBrk="1" hangingPunct="1"/>
              <a:t>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10F235-E3D3-4889-AEC7-3400BF452F3C}" type="slidenum">
              <a:rPr lang="en-US" sz="1200" smtClean="0">
                <a:latin typeface="Times New Roman" pitchFamily="18" charset="0"/>
              </a:rPr>
              <a:pPr eaLnBrk="1" hangingPunct="1"/>
              <a:t>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4488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1F62B8-CD27-484F-988B-D89FE68C7B91}" type="slidenum">
              <a:rPr lang="en-US" sz="1200" smtClean="0">
                <a:latin typeface="Times New Roman" pitchFamily="18" charset="0"/>
              </a:rPr>
              <a:pPr eaLnBrk="1" hangingPunct="1"/>
              <a:t>10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4488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7551C6-BE59-40C5-A709-C818826172C6}" type="slidenum">
              <a:rPr lang="en-US" sz="1200" smtClean="0">
                <a:latin typeface="Times New Roman" pitchFamily="18" charset="0"/>
              </a:rPr>
              <a:pPr eaLnBrk="1" hangingPunct="1"/>
              <a:t>15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8D542F-38D8-4948-8973-A56839ACBB5A}" type="slidenum">
              <a:rPr lang="en-US" sz="1200" smtClean="0">
                <a:latin typeface="Times New Roman" pitchFamily="18" charset="0"/>
              </a:rPr>
              <a:pPr eaLnBrk="1" hangingPunct="1"/>
              <a:t>16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8D8A36-E7EF-41F2-A02D-9CC7E70F6D64}" type="slidenum">
              <a:rPr lang="en-US" sz="1200" smtClean="0">
                <a:latin typeface="Times New Roman" pitchFamily="18" charset="0"/>
              </a:rPr>
              <a:pPr eaLnBrk="1" hangingPunct="1"/>
              <a:t>17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2" descr="UnderShadow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3243" r="2092"/>
          <a:stretch>
            <a:fillRect/>
          </a:stretch>
        </p:blipFill>
        <p:spPr bwMode="hidden">
          <a:xfrm>
            <a:off x="0" y="12700"/>
            <a:ext cx="9144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6" descr="Booktitle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11263"/>
            <a:ext cx="617061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7" descr="Authors0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125788"/>
            <a:ext cx="45894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8" descr="Topbar0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4"/>
          <p:cNvSpPr txBox="1">
            <a:spLocks noChangeArrowheads="1"/>
          </p:cNvSpPr>
          <p:nvPr userDrawn="1"/>
        </p:nvSpPr>
        <p:spPr bwMode="auto">
          <a:xfrm>
            <a:off x="182563" y="5775325"/>
            <a:ext cx="877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smtClean="0">
                <a:latin typeface="Trebuchet MS" pitchFamily="34" charset="0"/>
                <a:cs typeface="Tahoma" pitchFamily="34" charset="0"/>
              </a:rPr>
              <a:t>SECTION </a:t>
            </a:r>
            <a:r>
              <a:rPr lang="en-US" sz="1400" b="1" smtClean="0">
                <a:solidFill>
                  <a:srgbClr val="990000"/>
                </a:solidFill>
                <a:latin typeface="Trebuchet MS" pitchFamily="34" charset="0"/>
                <a:cs typeface="Tahoma" pitchFamily="34" charset="0"/>
              </a:rPr>
              <a:t>1</a:t>
            </a:r>
            <a:r>
              <a:rPr lang="en-US" sz="1200" b="1" smtClean="0">
                <a:latin typeface="Trebuchet MS" pitchFamily="34" charset="0"/>
                <a:cs typeface="Tahoma" pitchFamily="34" charset="0"/>
              </a:rPr>
              <a:t>  Environment for Human Resource Management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73175" y="3703638"/>
            <a:ext cx="6584950" cy="1736725"/>
          </a:xfrm>
          <a:effectLst>
            <a:outerShdw dist="17961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AEAEA">
                    <a:alpha val="2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algn="ctr">
              <a:defRPr sz="2800" b="1">
                <a:solidFill>
                  <a:srgbClr val="996633"/>
                </a:solidFill>
                <a:latin typeface="Arial" charset="0"/>
              </a:defRPr>
            </a:lvl1pPr>
          </a:lstStyle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618719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1–</a:t>
            </a:r>
            <a:fld id="{5A57B873-41F0-48D2-BFB7-A38976EB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29688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90525"/>
            <a:ext cx="2025650" cy="5964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90525"/>
            <a:ext cx="5924550" cy="5964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1–</a:t>
            </a:r>
            <a:fld id="{4DEB3B66-34D3-40D7-B93C-204976242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8803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1–</a:t>
            </a:r>
            <a:fld id="{A0923980-BF22-4DAE-A7DD-8798E8F35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8698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1–</a:t>
            </a:r>
            <a:fld id="{6114C5D7-4D52-411F-AC3E-72447ED11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2966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1–</a:t>
            </a:r>
            <a:fld id="{95190258-EC13-40A7-9C16-7A62C22A7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2283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1–</a:t>
            </a:r>
            <a:fld id="{CF35C9FF-2757-4A94-839C-9482B65AE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9096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1–</a:t>
            </a:r>
            <a:fld id="{D50820AA-D5FE-45A2-9628-AE71656D8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33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1–</a:t>
            </a:r>
            <a:fld id="{14E30AC3-4CB6-4E6F-A592-8CE5C22C1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3152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1–</a:t>
            </a:r>
            <a:fld id="{F511694E-D0AB-4530-ABA6-7B89F4293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3417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1–</a:t>
            </a:r>
            <a:fld id="{8D12A42B-CCDF-4B0B-A52D-4340729B9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3594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390525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050925"/>
            <a:ext cx="8102600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54763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900" b="1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1–</a:t>
            </a:r>
            <a:fld id="{AE4B4397-E8CF-48D3-94A7-534C965F215B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90000"/>
        <a:buFont typeface="Wingdings" pitchFamily="2" charset="2"/>
        <a:buChar char="Ø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itchFamily="2" charset="2"/>
        <a:buChar char="v"/>
        <a:defRPr sz="24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1145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717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0289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861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askbobrankin.com/hard-drive-flames.jpg&amp;imgrefurl=http://askbobrankin.com/hard_drive_makes_a_clicking_sound.html&amp;h=300&amp;w=300&amp;sz=19&amp;hl=en&amp;start=23&amp;sig2=A8_DZwQ98_3JLbq0TVXEiA&amp;usg=__8pF4nEYO_J7IkwyLknpP1rwe0s4=&amp;tbnid=7o3XANKMNcnfyM:&amp;tbnh=116&amp;tbnw=116&amp;ei=5mnNSPLjIJOseazxoOAI&amp;prev=/images%3Fq%3Dhard%2Bdrive%26start%3D18%26gbv%3D2%26ndsp%3D18%26hl%3Den%26sa%3DN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731838" y="6446838"/>
            <a:ext cx="3286125" cy="293687"/>
          </a:xfrm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chemeClr val="bg1"/>
                </a:solidFill>
              </a:rPr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1270000" y="3611563"/>
            <a:ext cx="6594475" cy="1755775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smtClean="0">
                <a:solidFill>
                  <a:srgbClr val="003366"/>
                </a:solidFill>
              </a:rPr>
              <a:t>CHAPTER</a:t>
            </a:r>
            <a:r>
              <a:rPr lang="en-US" sz="2400" smtClean="0">
                <a:solidFill>
                  <a:srgbClr val="CC6600"/>
                </a:solidFill>
              </a:rPr>
              <a:t> </a:t>
            </a:r>
            <a:r>
              <a:rPr lang="en-US" smtClean="0">
                <a:solidFill>
                  <a:srgbClr val="336699"/>
                </a:solidFill>
              </a:rPr>
              <a:t>1</a:t>
            </a:r>
            <a:r>
              <a:rPr lang="en-US" sz="2400" u="sng" smtClean="0"/>
              <a:t/>
            </a:r>
            <a:br>
              <a:rPr lang="en-US" sz="2400" u="sng" smtClean="0"/>
            </a:br>
            <a:r>
              <a:rPr lang="en-US" sz="3200" b="0" smtClean="0">
                <a:solidFill>
                  <a:schemeClr val="tx1"/>
                </a:solidFill>
                <a:latin typeface="Verdana" pitchFamily="34" charset="0"/>
              </a:rPr>
              <a:t>Human Resource Management in Organizations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8DE031EA-5CA0-416B-8870-55CC63E51B52}" type="slidenum">
              <a:rPr lang="en-US" sz="900" smtClean="0"/>
              <a:pPr eaLnBrk="1" hangingPunct="1"/>
              <a:t>10</a:t>
            </a:fld>
            <a:endParaRPr lang="en-US" sz="900" smtClean="0"/>
          </a:p>
        </p:txBody>
      </p:sp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HR Management as a Career Field</a:t>
            </a:r>
          </a:p>
        </p:txBody>
      </p:sp>
      <p:grpSp>
        <p:nvGrpSpPr>
          <p:cNvPr id="1070083" name="Group 3"/>
          <p:cNvGrpSpPr>
            <a:grpSpLocks/>
          </p:cNvGrpSpPr>
          <p:nvPr/>
        </p:nvGrpSpPr>
        <p:grpSpPr bwMode="auto">
          <a:xfrm>
            <a:off x="441325" y="1692275"/>
            <a:ext cx="8497888" cy="2651125"/>
            <a:chOff x="173" y="662"/>
            <a:chExt cx="5353" cy="1498"/>
          </a:xfrm>
        </p:grpSpPr>
        <p:pic>
          <p:nvPicPr>
            <p:cNvPr id="50182" name="Picture 4" descr="01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" y="662"/>
              <a:ext cx="5353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3" name="Text Box 5"/>
            <p:cNvSpPr txBox="1">
              <a:spLocks noChangeArrowheads="1"/>
            </p:cNvSpPr>
            <p:nvPr/>
          </p:nvSpPr>
          <p:spPr bwMode="auto">
            <a:xfrm>
              <a:off x="749" y="747"/>
              <a:ext cx="161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HR Generalist</a:t>
              </a:r>
            </a:p>
          </p:txBody>
        </p:sp>
        <p:sp>
          <p:nvSpPr>
            <p:cNvPr id="50184" name="Text Box 6"/>
            <p:cNvSpPr txBox="1">
              <a:spLocks noChangeArrowheads="1"/>
            </p:cNvSpPr>
            <p:nvPr/>
          </p:nvSpPr>
          <p:spPr bwMode="auto">
            <a:xfrm>
              <a:off x="3283" y="747"/>
              <a:ext cx="161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HR Specialist</a:t>
              </a:r>
            </a:p>
          </p:txBody>
        </p:sp>
        <p:sp>
          <p:nvSpPr>
            <p:cNvPr id="50185" name="Rectangle 7"/>
            <p:cNvSpPr>
              <a:spLocks noChangeArrowheads="1"/>
            </p:cNvSpPr>
            <p:nvPr/>
          </p:nvSpPr>
          <p:spPr bwMode="auto">
            <a:xfrm>
              <a:off x="497" y="1127"/>
              <a:ext cx="2034" cy="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r>
                <a:rPr lang="en-US" sz="2000" b="1">
                  <a:latin typeface="Trebuchet MS" pitchFamily="34" charset="0"/>
                </a:rPr>
                <a:t>A person who has responsibility for performing a variety </a:t>
              </a:r>
              <a:br>
                <a:rPr lang="en-US" sz="2000" b="1">
                  <a:latin typeface="Trebuchet MS" pitchFamily="34" charset="0"/>
                </a:rPr>
              </a:br>
              <a:r>
                <a:rPr lang="en-US" sz="2000" b="1">
                  <a:latin typeface="Trebuchet MS" pitchFamily="34" charset="0"/>
                </a:rPr>
                <a:t>of HR activities.</a:t>
              </a:r>
            </a:p>
          </p:txBody>
        </p:sp>
        <p:sp>
          <p:nvSpPr>
            <p:cNvPr id="50186" name="Rectangle 8"/>
            <p:cNvSpPr>
              <a:spLocks noChangeArrowheads="1"/>
            </p:cNvSpPr>
            <p:nvPr/>
          </p:nvSpPr>
          <p:spPr bwMode="auto">
            <a:xfrm>
              <a:off x="3224" y="1127"/>
              <a:ext cx="1843" cy="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r>
                <a:rPr lang="en-US" sz="2000" b="1">
                  <a:latin typeface="Trebuchet MS" pitchFamily="34" charset="0"/>
                </a:rPr>
                <a:t>A person who has in-depth knowledge and expertise in a limited area of HR.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265700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7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" y="209550"/>
            <a:ext cx="790956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628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0590"/>
            <a:ext cx="8382000" cy="50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03279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8A1F3C28-C81D-46F0-871B-B5C4D68D955C}" type="slidenum">
              <a:rPr lang="en-US" sz="900" smtClean="0"/>
              <a:pPr eaLnBrk="1" hangingPunct="1"/>
              <a:t>13</a:t>
            </a:fld>
            <a:endParaRPr lang="en-US" sz="900" smtClean="0"/>
          </a:p>
        </p:txBody>
      </p:sp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5847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HRCI Certification - Eligibility Requirements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700" b="1" dirty="0" smtClean="0">
                <a:solidFill>
                  <a:srgbClr val="336699"/>
                </a:solidFill>
              </a:rPr>
              <a:t>PHR Eligibility</a:t>
            </a:r>
            <a:r>
              <a:rPr lang="en-US" sz="1700" dirty="0" smtClean="0">
                <a:solidFill>
                  <a:srgbClr val="336699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700" dirty="0" smtClean="0">
                <a:solidFill>
                  <a:srgbClr val="336699"/>
                </a:solidFill>
              </a:rPr>
              <a:t>	• 4 years of </a:t>
            </a:r>
            <a:r>
              <a:rPr lang="en-US" sz="1700" b="1" dirty="0" smtClean="0">
                <a:solidFill>
                  <a:srgbClr val="336699"/>
                </a:solidFill>
              </a:rPr>
              <a:t>demonstrated </a:t>
            </a:r>
            <a:r>
              <a:rPr lang="en-US" sz="1700" dirty="0" smtClean="0">
                <a:solidFill>
                  <a:srgbClr val="336699"/>
                </a:solidFill>
              </a:rPr>
              <a:t>exempt-level HR experience with less than a Bachelor’s degree </a:t>
            </a:r>
            <a:br>
              <a:rPr lang="en-US" sz="1700" dirty="0" smtClean="0">
                <a:solidFill>
                  <a:srgbClr val="336699"/>
                </a:solidFill>
              </a:rPr>
            </a:br>
            <a:r>
              <a:rPr lang="en-US" sz="1700" dirty="0" smtClean="0">
                <a:solidFill>
                  <a:srgbClr val="336699"/>
                </a:solidFill>
              </a:rPr>
              <a:t>• 2 years of </a:t>
            </a:r>
            <a:r>
              <a:rPr lang="en-US" sz="1700" b="1" dirty="0" smtClean="0">
                <a:solidFill>
                  <a:srgbClr val="336699"/>
                </a:solidFill>
              </a:rPr>
              <a:t>demonstrated </a:t>
            </a:r>
            <a:r>
              <a:rPr lang="en-US" sz="1700" dirty="0" smtClean="0">
                <a:solidFill>
                  <a:srgbClr val="336699"/>
                </a:solidFill>
              </a:rPr>
              <a:t>exempt-level HR experience with a Bachelor’s degree </a:t>
            </a:r>
            <a:br>
              <a:rPr lang="en-US" sz="1700" dirty="0" smtClean="0">
                <a:solidFill>
                  <a:srgbClr val="336699"/>
                </a:solidFill>
              </a:rPr>
            </a:br>
            <a:r>
              <a:rPr lang="en-US" sz="1700" dirty="0" smtClean="0">
                <a:solidFill>
                  <a:srgbClr val="336699"/>
                </a:solidFill>
              </a:rPr>
              <a:t>• 1 year of </a:t>
            </a:r>
            <a:r>
              <a:rPr lang="en-US" sz="1700" b="1" dirty="0" smtClean="0">
                <a:solidFill>
                  <a:srgbClr val="336699"/>
                </a:solidFill>
              </a:rPr>
              <a:t>demonstrated</a:t>
            </a:r>
            <a:r>
              <a:rPr lang="en-US" sz="1700" dirty="0" smtClean="0">
                <a:solidFill>
                  <a:srgbClr val="336699"/>
                </a:solidFill>
              </a:rPr>
              <a:t> exempt-level HR experience with a Master’s degree or higher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700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700" b="1" dirty="0" smtClean="0">
                <a:solidFill>
                  <a:srgbClr val="336699"/>
                </a:solidFill>
              </a:rPr>
              <a:t>SPHR Eligibility</a:t>
            </a:r>
            <a:r>
              <a:rPr lang="en-US" sz="1700" dirty="0" smtClean="0">
                <a:solidFill>
                  <a:srgbClr val="336699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700" dirty="0" smtClean="0">
                <a:solidFill>
                  <a:srgbClr val="336699"/>
                </a:solidFill>
              </a:rPr>
              <a:t>	• 7 years of </a:t>
            </a:r>
            <a:r>
              <a:rPr lang="en-US" sz="1700" b="1" dirty="0" smtClean="0">
                <a:solidFill>
                  <a:srgbClr val="336699"/>
                </a:solidFill>
              </a:rPr>
              <a:t>demonstrated</a:t>
            </a:r>
            <a:r>
              <a:rPr lang="en-US" sz="1700" dirty="0" smtClean="0">
                <a:solidFill>
                  <a:srgbClr val="336699"/>
                </a:solidFill>
              </a:rPr>
              <a:t> exempt-level HR experience with less than a Bachelor’s degree </a:t>
            </a:r>
            <a:br>
              <a:rPr lang="en-US" sz="1700" dirty="0" smtClean="0">
                <a:solidFill>
                  <a:srgbClr val="336699"/>
                </a:solidFill>
              </a:rPr>
            </a:br>
            <a:r>
              <a:rPr lang="en-US" sz="1700" dirty="0" smtClean="0">
                <a:solidFill>
                  <a:srgbClr val="336699"/>
                </a:solidFill>
              </a:rPr>
              <a:t>• 5 years of </a:t>
            </a:r>
            <a:r>
              <a:rPr lang="en-US" sz="1700" b="1" dirty="0" smtClean="0">
                <a:solidFill>
                  <a:srgbClr val="336699"/>
                </a:solidFill>
              </a:rPr>
              <a:t>demonstrated </a:t>
            </a:r>
            <a:r>
              <a:rPr lang="en-US" sz="1700" dirty="0" smtClean="0">
                <a:solidFill>
                  <a:srgbClr val="336699"/>
                </a:solidFill>
              </a:rPr>
              <a:t>exempt-level HR experience with a Bachelor’s degree </a:t>
            </a:r>
            <a:br>
              <a:rPr lang="en-US" sz="1700" dirty="0" smtClean="0">
                <a:solidFill>
                  <a:srgbClr val="336699"/>
                </a:solidFill>
              </a:rPr>
            </a:br>
            <a:r>
              <a:rPr lang="en-US" sz="1700" dirty="0" smtClean="0">
                <a:solidFill>
                  <a:srgbClr val="336699"/>
                </a:solidFill>
              </a:rPr>
              <a:t>• 4 years of </a:t>
            </a:r>
            <a:r>
              <a:rPr lang="en-US" sz="1700" b="1" dirty="0" smtClean="0">
                <a:solidFill>
                  <a:srgbClr val="336699"/>
                </a:solidFill>
              </a:rPr>
              <a:t>demonstrated </a:t>
            </a:r>
            <a:r>
              <a:rPr lang="en-US" sz="1700" dirty="0" smtClean="0">
                <a:solidFill>
                  <a:srgbClr val="336699"/>
                </a:solidFill>
              </a:rPr>
              <a:t>exempt-level HR experience with a Master’s degree or higher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700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700" b="1" dirty="0" smtClean="0">
                <a:solidFill>
                  <a:srgbClr val="336699"/>
                </a:solidFill>
              </a:rPr>
              <a:t>GPHR Eligibility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700" dirty="0" smtClean="0">
                <a:solidFill>
                  <a:srgbClr val="336699"/>
                </a:solidFill>
              </a:rPr>
              <a:t>	• 4 years of </a:t>
            </a:r>
            <a:r>
              <a:rPr lang="en-US" sz="1700" b="1" dirty="0" smtClean="0">
                <a:solidFill>
                  <a:srgbClr val="336699"/>
                </a:solidFill>
              </a:rPr>
              <a:t>demonstrated</a:t>
            </a:r>
            <a:r>
              <a:rPr lang="en-US" sz="1700" dirty="0" smtClean="0">
                <a:solidFill>
                  <a:srgbClr val="336699"/>
                </a:solidFill>
              </a:rPr>
              <a:t> exempt-level HR experience (with 2 of the 4 being global HR experience) with less than a Bachelor’s degree </a:t>
            </a:r>
            <a:br>
              <a:rPr lang="en-US" sz="1700" dirty="0" smtClean="0">
                <a:solidFill>
                  <a:srgbClr val="336699"/>
                </a:solidFill>
              </a:rPr>
            </a:br>
            <a:r>
              <a:rPr lang="en-US" sz="1700" dirty="0" smtClean="0">
                <a:solidFill>
                  <a:srgbClr val="336699"/>
                </a:solidFill>
              </a:rPr>
              <a:t>• 3 years of </a:t>
            </a:r>
            <a:r>
              <a:rPr lang="en-US" sz="1700" b="1" dirty="0" smtClean="0">
                <a:solidFill>
                  <a:srgbClr val="336699"/>
                </a:solidFill>
              </a:rPr>
              <a:t>demonstrated </a:t>
            </a:r>
            <a:r>
              <a:rPr lang="en-US" sz="1700" dirty="0" smtClean="0">
                <a:solidFill>
                  <a:srgbClr val="336699"/>
                </a:solidFill>
              </a:rPr>
              <a:t>exempt-level HR experience (with 2 of the 3 being global HR experience) with a Bachelor’s degree </a:t>
            </a:r>
            <a:br>
              <a:rPr lang="en-US" sz="1700" dirty="0" smtClean="0">
                <a:solidFill>
                  <a:srgbClr val="336699"/>
                </a:solidFill>
              </a:rPr>
            </a:br>
            <a:r>
              <a:rPr lang="en-US" sz="1700" dirty="0" smtClean="0">
                <a:solidFill>
                  <a:srgbClr val="336699"/>
                </a:solidFill>
              </a:rPr>
              <a:t>• 2 years of </a:t>
            </a:r>
            <a:r>
              <a:rPr lang="en-US" sz="1700" b="1" dirty="0" smtClean="0">
                <a:solidFill>
                  <a:srgbClr val="336699"/>
                </a:solidFill>
              </a:rPr>
              <a:t>demonstrated</a:t>
            </a:r>
            <a:r>
              <a:rPr lang="en-US" sz="1700" dirty="0" smtClean="0">
                <a:solidFill>
                  <a:srgbClr val="336699"/>
                </a:solidFill>
              </a:rPr>
              <a:t> global exempt-level HR experience with a Master’s degree or higher</a:t>
            </a:r>
          </a:p>
        </p:txBody>
      </p:sp>
    </p:spTree>
    <p:extLst>
      <p:ext uri="{BB962C8B-B14F-4D97-AF65-F5344CB8AC3E}">
        <p14:creationId xmlns:p14="http://schemas.microsoft.com/office/powerpoint/2010/main" val="40045592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5E6820D1-84BE-4403-A766-D1073AD90DE6}" type="slidenum">
              <a:rPr lang="en-US" sz="900" smtClean="0"/>
              <a:pPr eaLnBrk="1" hangingPunct="1"/>
              <a:t>14</a:t>
            </a:fld>
            <a:endParaRPr lang="en-US" sz="900" smtClean="0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HRCI - California-Specific </a:t>
            </a:r>
            <a:r>
              <a:rPr lang="en-US" dirty="0" smtClean="0">
                <a:solidFill>
                  <a:srgbClr val="C00000"/>
                </a:solidFill>
              </a:rPr>
              <a:t>Certification</a:t>
            </a:r>
            <a:r>
              <a:rPr lang="en-US" dirty="0" smtClean="0"/>
              <a:t>	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6699"/>
                </a:solidFill>
              </a:rPr>
              <a:t>Must already have SPHR or PHR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336699"/>
                </a:solidFill>
              </a:rPr>
              <a:t>Can add CA, becomes SPHR-CA or PHR-CA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336699"/>
                </a:solidFill>
              </a:rPr>
              <a:t>Body of knowledge:	</a:t>
            </a:r>
          </a:p>
          <a:p>
            <a:pPr lvl="1" eaLnBrk="1" hangingPunct="1">
              <a:defRPr/>
            </a:pPr>
            <a:r>
              <a:rPr lang="en-US" dirty="0" smtClean="0"/>
              <a:t>Compensation and Benefits – 26%</a:t>
            </a:r>
          </a:p>
          <a:p>
            <a:pPr lvl="1" eaLnBrk="1" hangingPunct="1">
              <a:defRPr/>
            </a:pPr>
            <a:r>
              <a:rPr lang="en-US" dirty="0" smtClean="0"/>
              <a:t>Employee and Labor Relations – 46%</a:t>
            </a:r>
          </a:p>
          <a:p>
            <a:pPr lvl="1" eaLnBrk="1" hangingPunct="1">
              <a:defRPr/>
            </a:pPr>
            <a:r>
              <a:rPr lang="en-US" dirty="0" smtClean="0"/>
              <a:t>Leaves of Absence and Workers’ Compensation – 17%</a:t>
            </a:r>
          </a:p>
          <a:p>
            <a:pPr lvl="1" eaLnBrk="1" hangingPunct="1">
              <a:defRPr/>
            </a:pPr>
            <a:r>
              <a:rPr lang="en-US" dirty="0" smtClean="0"/>
              <a:t>Health</a:t>
            </a:r>
            <a:r>
              <a:rPr lang="en-US" dirty="0" smtClean="0"/>
              <a:t>, Safety, and Security – 11%</a:t>
            </a:r>
          </a:p>
        </p:txBody>
      </p:sp>
    </p:spTree>
    <p:extLst>
      <p:ext uri="{BB962C8B-B14F-4D97-AF65-F5344CB8AC3E}">
        <p14:creationId xmlns:p14="http://schemas.microsoft.com/office/powerpoint/2010/main" val="33657860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DB423B9E-E15B-4286-95C9-3555D8DE7575}" type="slidenum">
              <a:rPr lang="en-US" sz="900" smtClean="0"/>
              <a:pPr eaLnBrk="1" hangingPunct="1"/>
              <a:t>15</a:t>
            </a:fld>
            <a:endParaRPr lang="en-US" sz="900" smtClean="0"/>
          </a:p>
        </p:txBody>
      </p:sp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Other HR Certifications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000" b="1" smtClean="0">
                <a:solidFill>
                  <a:schemeClr val="tx1"/>
                </a:solidFill>
              </a:rPr>
              <a:t>Certified Compensation Professional (CCP),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9933FF"/>
                </a:solidFill>
              </a:rPr>
              <a:t>sponsored by the World at Work Association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000" b="1" smtClean="0">
                <a:solidFill>
                  <a:schemeClr val="tx1"/>
                </a:solidFill>
              </a:rPr>
              <a:t>Certified Employee Benefits Specialist (CEBS),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9933FF"/>
                </a:solidFill>
              </a:rPr>
              <a:t>sponsored by the International Foundation of Employee Benefits Plans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000" b="1" smtClean="0">
                <a:solidFill>
                  <a:schemeClr val="tx1"/>
                </a:solidFill>
              </a:rPr>
              <a:t>Certified Benefits Professional (CBP),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9933FF"/>
                </a:solidFill>
              </a:rPr>
              <a:t>sponsored by the WorldatWork Association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000" b="1" smtClean="0">
                <a:solidFill>
                  <a:schemeClr val="tx1"/>
                </a:solidFill>
              </a:rPr>
              <a:t>Certified Performance Technologist (CPT),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9933FF"/>
                </a:solidFill>
              </a:rPr>
              <a:t>co- sponsored by the American Society for Training &amp; Development and the International Society for Performance Improvement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000" b="1" smtClean="0">
                <a:solidFill>
                  <a:schemeClr val="tx1"/>
                </a:solidFill>
              </a:rPr>
              <a:t>Certified Safety Professional (CSP),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9933FF"/>
                </a:solidFill>
              </a:rPr>
              <a:t>sponsored by the Board of Certified Safety Professionals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000" b="1" smtClean="0">
                <a:solidFill>
                  <a:schemeClr val="tx1"/>
                </a:solidFill>
              </a:rPr>
              <a:t>Occupational Health and Safety Technologist (OHST),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9933FF"/>
                </a:solidFill>
              </a:rPr>
              <a:t>given by the American Board of Industrial Hygiene and the Board of Certified Safety Professionals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000" b="1" smtClean="0">
                <a:solidFill>
                  <a:schemeClr val="tx1"/>
                </a:solidFill>
              </a:rPr>
              <a:t>Certified Professional Outsourcing</a:t>
            </a:r>
            <a:r>
              <a:rPr lang="en-US" sz="2000" smtClean="0"/>
              <a:t>, </a:t>
            </a:r>
            <a:r>
              <a:rPr lang="en-US" sz="2000" smtClean="0">
                <a:solidFill>
                  <a:srgbClr val="9933FF"/>
                </a:solidFill>
              </a:rPr>
              <a:t>provided by New York University and the Human Resource Outsourcing Association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smtClean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69235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FDDD447D-4522-4312-B3FB-17B22A89ACB6}" type="slidenum">
              <a:rPr lang="en-US" sz="900" smtClean="0"/>
              <a:pPr eaLnBrk="1" hangingPunct="1"/>
              <a:t>16</a:t>
            </a:fld>
            <a:endParaRPr lang="en-US" sz="900" smtClean="0"/>
          </a:p>
        </p:txBody>
      </p:sp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Types of Organizational Assets</a:t>
            </a:r>
          </a:p>
        </p:txBody>
      </p:sp>
      <p:grpSp>
        <p:nvGrpSpPr>
          <p:cNvPr id="1033219" name="Group 3"/>
          <p:cNvGrpSpPr>
            <a:grpSpLocks/>
          </p:cNvGrpSpPr>
          <p:nvPr/>
        </p:nvGrpSpPr>
        <p:grpSpPr bwMode="auto">
          <a:xfrm>
            <a:off x="601663" y="1622425"/>
            <a:ext cx="7939087" cy="3616325"/>
            <a:chOff x="379" y="893"/>
            <a:chExt cx="5001" cy="2278"/>
          </a:xfrm>
        </p:grpSpPr>
        <p:pic>
          <p:nvPicPr>
            <p:cNvPr id="18438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" y="893"/>
              <a:ext cx="5001" cy="2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Text Box 5"/>
            <p:cNvSpPr txBox="1">
              <a:spLocks noChangeArrowheads="1"/>
            </p:cNvSpPr>
            <p:nvPr/>
          </p:nvSpPr>
          <p:spPr bwMode="auto">
            <a:xfrm>
              <a:off x="2442" y="1264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Assets</a:t>
              </a:r>
            </a:p>
          </p:txBody>
        </p:sp>
        <p:sp>
          <p:nvSpPr>
            <p:cNvPr id="18440" name="Text Box 6"/>
            <p:cNvSpPr txBox="1">
              <a:spLocks noChangeArrowheads="1"/>
            </p:cNvSpPr>
            <p:nvPr/>
          </p:nvSpPr>
          <p:spPr bwMode="auto">
            <a:xfrm>
              <a:off x="697" y="2466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Physical</a:t>
              </a:r>
            </a:p>
          </p:txBody>
        </p:sp>
        <p:sp>
          <p:nvSpPr>
            <p:cNvPr id="18441" name="Text Box 7"/>
            <p:cNvSpPr txBox="1">
              <a:spLocks noChangeArrowheads="1"/>
            </p:cNvSpPr>
            <p:nvPr/>
          </p:nvSpPr>
          <p:spPr bwMode="auto">
            <a:xfrm>
              <a:off x="1879" y="2466"/>
              <a:ext cx="7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Financial</a:t>
              </a:r>
            </a:p>
          </p:txBody>
        </p:sp>
        <p:sp>
          <p:nvSpPr>
            <p:cNvPr id="18442" name="Text Box 8"/>
            <p:cNvSpPr txBox="1">
              <a:spLocks noChangeArrowheads="1"/>
            </p:cNvSpPr>
            <p:nvPr/>
          </p:nvSpPr>
          <p:spPr bwMode="auto">
            <a:xfrm>
              <a:off x="3071" y="2466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Intangible</a:t>
              </a:r>
            </a:p>
          </p:txBody>
        </p:sp>
        <p:sp>
          <p:nvSpPr>
            <p:cNvPr id="18443" name="Text Box 9"/>
            <p:cNvSpPr txBox="1">
              <a:spLocks noChangeArrowheads="1"/>
            </p:cNvSpPr>
            <p:nvPr/>
          </p:nvSpPr>
          <p:spPr bwMode="auto">
            <a:xfrm>
              <a:off x="4217" y="2466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Human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3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D7372E6A-F8A3-4BED-BECA-5B29E868737A}" type="slidenum">
              <a:rPr lang="en-US" sz="900" smtClean="0"/>
              <a:pPr eaLnBrk="1" hangingPunct="1"/>
              <a:t>17</a:t>
            </a:fld>
            <a:endParaRPr lang="en-US" sz="900" smtClean="0"/>
          </a:p>
        </p:txBody>
      </p:sp>
      <p:pic>
        <p:nvPicPr>
          <p:cNvPr id="1008645" name="Picture 5" descr="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228600"/>
            <a:ext cx="5913438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Line 2"/>
          <p:cNvSpPr>
            <a:spLocks noChangeShapeType="1"/>
          </p:cNvSpPr>
          <p:nvPr/>
        </p:nvSpPr>
        <p:spPr bwMode="auto">
          <a:xfrm>
            <a:off x="460375" y="1417638"/>
            <a:ext cx="191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0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1–2</a:t>
            </a: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457200" y="806450"/>
            <a:ext cx="2651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HR Management Functions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0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8149E80A-4D3B-4095-801B-37D490C6A25F}" type="slidenum">
              <a:rPr lang="en-US" sz="900" smtClean="0"/>
              <a:pPr eaLnBrk="1" hangingPunct="1"/>
              <a:t>18</a:t>
            </a:fld>
            <a:endParaRPr lang="en-US" sz="900" smtClean="0"/>
          </a:p>
        </p:txBody>
      </p:sp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HR Management: Interlinked Functions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143000"/>
            <a:ext cx="8102600" cy="5211763"/>
          </a:xfrm>
        </p:spPr>
        <p:txBody>
          <a:bodyPr/>
          <a:lstStyle/>
          <a:p>
            <a:pPr marL="533400" indent="-533400" eaLnBrk="1" hangingPunct="1">
              <a:spcBef>
                <a:spcPct val="30000"/>
              </a:spcBef>
              <a:buFontTx/>
              <a:buAutoNum type="arabicPeriod"/>
              <a:defRPr/>
            </a:pPr>
            <a:r>
              <a:rPr lang="en-US" smtClean="0"/>
              <a:t>Strategic HR Management</a:t>
            </a:r>
          </a:p>
          <a:p>
            <a:pPr marL="533400" indent="-533400" eaLnBrk="1" hangingPunct="1">
              <a:spcBef>
                <a:spcPct val="30000"/>
              </a:spcBef>
              <a:buFontTx/>
              <a:buAutoNum type="arabicPeriod"/>
              <a:defRPr/>
            </a:pPr>
            <a:r>
              <a:rPr lang="en-US" smtClean="0"/>
              <a:t>Equal Employment Opportunity</a:t>
            </a:r>
          </a:p>
          <a:p>
            <a:pPr marL="533400" indent="-533400" eaLnBrk="1" hangingPunct="1">
              <a:spcBef>
                <a:spcPct val="30000"/>
              </a:spcBef>
              <a:buFontTx/>
              <a:buAutoNum type="arabicPeriod"/>
              <a:defRPr/>
            </a:pPr>
            <a:r>
              <a:rPr lang="en-US" smtClean="0"/>
              <a:t>Staffing</a:t>
            </a:r>
          </a:p>
          <a:p>
            <a:pPr marL="533400" indent="-533400" eaLnBrk="1" hangingPunct="1">
              <a:spcBef>
                <a:spcPct val="30000"/>
              </a:spcBef>
              <a:buFontTx/>
              <a:buAutoNum type="arabicPeriod"/>
              <a:defRPr/>
            </a:pPr>
            <a:r>
              <a:rPr lang="en-US" smtClean="0"/>
              <a:t>Talent Management and Development</a:t>
            </a:r>
          </a:p>
          <a:p>
            <a:pPr marL="533400" indent="-533400" eaLnBrk="1" hangingPunct="1">
              <a:spcBef>
                <a:spcPct val="30000"/>
              </a:spcBef>
              <a:buFontTx/>
              <a:buAutoNum type="arabicPeriod"/>
              <a:defRPr/>
            </a:pPr>
            <a:r>
              <a:rPr lang="en-US" smtClean="0"/>
              <a:t>Total Rewards: Compensation and Benefits</a:t>
            </a:r>
          </a:p>
          <a:p>
            <a:pPr marL="533400" indent="-533400" eaLnBrk="1" hangingPunct="1">
              <a:spcBef>
                <a:spcPct val="30000"/>
              </a:spcBef>
              <a:buFontTx/>
              <a:buAutoNum type="arabicPeriod"/>
              <a:defRPr/>
            </a:pPr>
            <a:r>
              <a:rPr lang="en-US" smtClean="0"/>
              <a:t>Risk Management and Worker Protection</a:t>
            </a:r>
          </a:p>
          <a:p>
            <a:pPr marL="533400" indent="-533400" eaLnBrk="1" hangingPunct="1">
              <a:spcBef>
                <a:spcPct val="30000"/>
              </a:spcBef>
              <a:buFontTx/>
              <a:buAutoNum type="arabicPeriod"/>
              <a:defRPr/>
            </a:pPr>
            <a:r>
              <a:rPr lang="en-US" smtClean="0"/>
              <a:t>Employee and Labor Relations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2441281B-A7F2-477C-90C2-7D3EA132B656}" type="slidenum">
              <a:rPr lang="en-US" sz="900" smtClean="0"/>
              <a:pPr eaLnBrk="1" hangingPunct="1"/>
              <a:t>19</a:t>
            </a:fld>
            <a:endParaRPr lang="en-US" sz="900" smtClean="0"/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Current HR Management Challenges</a:t>
            </a:r>
          </a:p>
        </p:txBody>
      </p:sp>
      <p:grpSp>
        <p:nvGrpSpPr>
          <p:cNvPr id="1055754" name="Group 10"/>
          <p:cNvGrpSpPr>
            <a:grpSpLocks/>
          </p:cNvGrpSpPr>
          <p:nvPr/>
        </p:nvGrpSpPr>
        <p:grpSpPr bwMode="auto">
          <a:xfrm>
            <a:off x="1828800" y="1111250"/>
            <a:ext cx="6035675" cy="5060950"/>
            <a:chOff x="1038" y="700"/>
            <a:chExt cx="3916" cy="3361"/>
          </a:xfrm>
        </p:grpSpPr>
        <p:pic>
          <p:nvPicPr>
            <p:cNvPr id="38918" name="Picture 4" descr="010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" y="700"/>
              <a:ext cx="3916" cy="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Text Box 5"/>
            <p:cNvSpPr txBox="1">
              <a:spLocks noChangeArrowheads="1"/>
            </p:cNvSpPr>
            <p:nvPr/>
          </p:nvSpPr>
          <p:spPr bwMode="auto">
            <a:xfrm>
              <a:off x="2516" y="1986"/>
              <a:ext cx="900" cy="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Human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Resource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Management</a:t>
              </a:r>
            </a:p>
          </p:txBody>
        </p:sp>
        <p:sp>
          <p:nvSpPr>
            <p:cNvPr id="38920" name="Text Box 6"/>
            <p:cNvSpPr txBox="1">
              <a:spLocks noChangeArrowheads="1"/>
            </p:cNvSpPr>
            <p:nvPr/>
          </p:nvSpPr>
          <p:spPr bwMode="auto">
            <a:xfrm>
              <a:off x="1267" y="950"/>
              <a:ext cx="1386" cy="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Organizational Cost Pressures and Restructuring</a:t>
              </a:r>
            </a:p>
          </p:txBody>
        </p:sp>
        <p:sp>
          <p:nvSpPr>
            <p:cNvPr id="38921" name="Text Box 7"/>
            <p:cNvSpPr txBox="1">
              <a:spLocks noChangeArrowheads="1"/>
            </p:cNvSpPr>
            <p:nvPr/>
          </p:nvSpPr>
          <p:spPr bwMode="auto">
            <a:xfrm>
              <a:off x="3295" y="950"/>
              <a:ext cx="1206" cy="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Economics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and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Job Changes</a:t>
              </a:r>
            </a:p>
          </p:txBody>
        </p:sp>
        <p:sp>
          <p:nvSpPr>
            <p:cNvPr id="38922" name="Text Box 8"/>
            <p:cNvSpPr txBox="1">
              <a:spLocks noChangeArrowheads="1"/>
            </p:cNvSpPr>
            <p:nvPr/>
          </p:nvSpPr>
          <p:spPr bwMode="auto">
            <a:xfrm>
              <a:off x="3186" y="3134"/>
              <a:ext cx="1440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Workforce Demographics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and Diversity</a:t>
              </a:r>
            </a:p>
          </p:txBody>
        </p:sp>
        <p:sp>
          <p:nvSpPr>
            <p:cNvPr id="38923" name="Text Box 9"/>
            <p:cNvSpPr txBox="1">
              <a:spLocks noChangeArrowheads="1"/>
            </p:cNvSpPr>
            <p:nvPr/>
          </p:nvSpPr>
          <p:spPr bwMode="auto">
            <a:xfrm>
              <a:off x="1386" y="3149"/>
              <a:ext cx="1206" cy="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Globalization of Organizations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and HR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9880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5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42B5BE93-172A-4EC9-85E1-FBC2EFD3616E}" type="slidenum">
              <a:rPr lang="en-US" sz="900" smtClean="0"/>
              <a:pPr eaLnBrk="1" hangingPunct="1"/>
              <a:t>2</a:t>
            </a:fld>
            <a:endParaRPr lang="en-US" sz="900" smtClean="0"/>
          </a:p>
        </p:txBody>
      </p:sp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Nature of Human Resource Management</a:t>
            </a:r>
          </a:p>
        </p:txBody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08405"/>
            <a:ext cx="8102600" cy="5303838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dirty="0" smtClean="0"/>
              <a:t>Human Resource (HR) Management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dirty="0" smtClean="0"/>
              <a:t>Designing management systems to ensure that </a:t>
            </a:r>
            <a:r>
              <a:rPr lang="en-US" b="1" dirty="0" smtClean="0"/>
              <a:t>human talent is used effectively and efficiently to accomplish organizational goals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58C85163-AC84-4381-A036-D65845AF1145}" type="slidenum">
              <a:rPr lang="en-US" sz="900" smtClean="0"/>
              <a:pPr eaLnBrk="1" hangingPunct="1"/>
              <a:t>20</a:t>
            </a:fld>
            <a:endParaRPr lang="en-US" sz="900" smtClean="0"/>
          </a:p>
        </p:txBody>
      </p:sp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Economics and Job Changes</a:t>
            </a:r>
          </a:p>
        </p:txBody>
      </p:sp>
      <p:grpSp>
        <p:nvGrpSpPr>
          <p:cNvPr id="1097731" name="Group 3"/>
          <p:cNvGrpSpPr>
            <a:grpSpLocks/>
          </p:cNvGrpSpPr>
          <p:nvPr/>
        </p:nvGrpSpPr>
        <p:grpSpPr bwMode="auto">
          <a:xfrm>
            <a:off x="182563" y="1349375"/>
            <a:ext cx="8813800" cy="4000500"/>
            <a:chOff x="208" y="720"/>
            <a:chExt cx="5322" cy="2520"/>
          </a:xfrm>
        </p:grpSpPr>
        <p:pic>
          <p:nvPicPr>
            <p:cNvPr id="39942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3" name="Text Box 5"/>
            <p:cNvSpPr txBox="1">
              <a:spLocks noChangeArrowheads="1"/>
            </p:cNvSpPr>
            <p:nvPr/>
          </p:nvSpPr>
          <p:spPr bwMode="auto">
            <a:xfrm>
              <a:off x="2304" y="958"/>
              <a:ext cx="111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Future </a:t>
              </a:r>
              <a:br>
                <a:rPr lang="en-US" sz="2000" b="1">
                  <a:latin typeface="Trebuchet MS" pitchFamily="34" charset="0"/>
                </a:rPr>
              </a:br>
              <a:r>
                <a:rPr lang="en-US" sz="2000" b="1">
                  <a:latin typeface="Trebuchet MS" pitchFamily="34" charset="0"/>
                </a:rPr>
                <a:t>Job Change Concerns</a:t>
              </a:r>
            </a:p>
          </p:txBody>
        </p:sp>
        <p:sp>
          <p:nvSpPr>
            <p:cNvPr id="39944" name="Text Box 6"/>
            <p:cNvSpPr txBox="1">
              <a:spLocks noChangeArrowheads="1"/>
            </p:cNvSpPr>
            <p:nvPr/>
          </p:nvSpPr>
          <p:spPr bwMode="auto">
            <a:xfrm>
              <a:off x="518" y="2430"/>
              <a:ext cx="97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Occupational Shifts</a:t>
              </a:r>
            </a:p>
          </p:txBody>
        </p:sp>
        <p:sp>
          <p:nvSpPr>
            <p:cNvPr id="39945" name="Text Box 7"/>
            <p:cNvSpPr txBox="1">
              <a:spLocks noChangeArrowheads="1"/>
            </p:cNvSpPr>
            <p:nvPr/>
          </p:nvSpPr>
          <p:spPr bwMode="auto">
            <a:xfrm>
              <a:off x="1740" y="2363"/>
              <a:ext cx="979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Workforce Availability and Quality</a:t>
              </a:r>
            </a:p>
          </p:txBody>
        </p:sp>
        <p:sp>
          <p:nvSpPr>
            <p:cNvPr id="39946" name="Text Box 8"/>
            <p:cNvSpPr txBox="1">
              <a:spLocks noChangeArrowheads="1"/>
            </p:cNvSpPr>
            <p:nvPr/>
          </p:nvSpPr>
          <p:spPr bwMode="auto">
            <a:xfrm>
              <a:off x="3073" y="2431"/>
              <a:ext cx="91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Talent Management</a:t>
              </a:r>
            </a:p>
          </p:txBody>
        </p:sp>
        <p:sp>
          <p:nvSpPr>
            <p:cNvPr id="39947" name="Text Box 9"/>
            <p:cNvSpPr txBox="1">
              <a:spLocks noChangeArrowheads="1"/>
            </p:cNvSpPr>
            <p:nvPr/>
          </p:nvSpPr>
          <p:spPr bwMode="auto">
            <a:xfrm>
              <a:off x="4292" y="2364"/>
              <a:ext cx="92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Growth in Contingent Workforce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435098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9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A7FD80D5-9919-4913-B992-0EEDD95A92F2}" type="slidenum">
              <a:rPr lang="en-US" sz="900" smtClean="0"/>
              <a:pPr eaLnBrk="1" hangingPunct="1"/>
              <a:t>21</a:t>
            </a:fld>
            <a:endParaRPr lang="en-US" sz="900" smtClean="0"/>
          </a:p>
        </p:txBody>
      </p:sp>
      <p:sp>
        <p:nvSpPr>
          <p:cNvPr id="40964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96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1–6</a:t>
            </a: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Fastest Growth in Job Changes to 2016</a:t>
            </a:r>
          </a:p>
        </p:txBody>
      </p:sp>
      <p:pic>
        <p:nvPicPr>
          <p:cNvPr id="1016838" name="Picture 6" descr="0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106488"/>
            <a:ext cx="84296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457200" y="5807075"/>
            <a:ext cx="3195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Source: </a:t>
            </a:r>
            <a:r>
              <a:rPr lang="en-US"/>
              <a:t>U.S. Bureau of Labor Statistics, www.bls.gov.</a:t>
            </a:r>
          </a:p>
        </p:txBody>
      </p:sp>
    </p:spTree>
    <p:extLst>
      <p:ext uri="{BB962C8B-B14F-4D97-AF65-F5344CB8AC3E}">
        <p14:creationId xmlns:p14="http://schemas.microsoft.com/office/powerpoint/2010/main" val="39527899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DB0476A7-5771-4E20-B853-E74905DDFA14}" type="slidenum">
              <a:rPr lang="en-US" sz="900" smtClean="0"/>
              <a:pPr eaLnBrk="1" hangingPunct="1"/>
              <a:t>22</a:t>
            </a:fld>
            <a:endParaRPr lang="en-US" sz="900" smtClean="0"/>
          </a:p>
        </p:txBody>
      </p:sp>
      <p:sp>
        <p:nvSpPr>
          <p:cNvPr id="41988" name="Line 2"/>
          <p:cNvSpPr>
            <a:spLocks noChangeShapeType="1"/>
          </p:cNvSpPr>
          <p:nvPr/>
        </p:nvSpPr>
        <p:spPr bwMode="auto">
          <a:xfrm>
            <a:off x="460375" y="105092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89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1–7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Hourly Compensation Costs for Manufacturing Production Workers</a:t>
            </a:r>
          </a:p>
        </p:txBody>
      </p:sp>
      <p:pic>
        <p:nvPicPr>
          <p:cNvPr id="1018885" name="Picture 5" descr="01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00200"/>
            <a:ext cx="83185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6"/>
          <p:cNvSpPr>
            <a:spLocks noChangeArrowheads="1"/>
          </p:cNvSpPr>
          <p:nvPr/>
        </p:nvSpPr>
        <p:spPr bwMode="auto">
          <a:xfrm>
            <a:off x="457200" y="5807075"/>
            <a:ext cx="3195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Source: </a:t>
            </a:r>
            <a:r>
              <a:rPr lang="en-US"/>
              <a:t>U.S. Bureau of Labor Statistics, www.bls.gov.</a:t>
            </a:r>
          </a:p>
        </p:txBody>
      </p:sp>
    </p:spTree>
    <p:extLst>
      <p:ext uri="{BB962C8B-B14F-4D97-AF65-F5344CB8AC3E}">
        <p14:creationId xmlns:p14="http://schemas.microsoft.com/office/powerpoint/2010/main" val="33127198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1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DA7D008E-FEEA-47F7-8E78-2A709284E5E8}" type="slidenum">
              <a:rPr lang="en-US" sz="900" smtClean="0"/>
              <a:pPr eaLnBrk="1" hangingPunct="1"/>
              <a:t>23</a:t>
            </a:fld>
            <a:endParaRPr lang="en-US" sz="900" smtClean="0"/>
          </a:p>
        </p:txBody>
      </p:sp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HR Technology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Human Resource Management System (HRMS)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An integrated system providing information used by HR management in decision making.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Purposes of HRMS Data Collection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Administrative and operational efficiency in :</a:t>
            </a:r>
          </a:p>
          <a:p>
            <a:pPr lvl="2" eaLnBrk="1" hangingPunct="1">
              <a:spcBef>
                <a:spcPct val="30000"/>
              </a:spcBef>
              <a:defRPr/>
            </a:pPr>
            <a:r>
              <a:rPr lang="en-US" smtClean="0"/>
              <a:t>Automation of payroll and benefit activities</a:t>
            </a:r>
          </a:p>
          <a:p>
            <a:pPr lvl="2" eaLnBrk="1" hangingPunct="1">
              <a:spcBef>
                <a:spcPct val="30000"/>
              </a:spcBef>
              <a:defRPr/>
            </a:pPr>
            <a:r>
              <a:rPr lang="en-US" smtClean="0"/>
              <a:t>EEO/affirmative action tracking</a:t>
            </a:r>
          </a:p>
          <a:p>
            <a:pPr lvl="2" eaLnBrk="1" hangingPunct="1">
              <a:spcBef>
                <a:spcPct val="30000"/>
              </a:spcBef>
              <a:defRPr/>
            </a:pPr>
            <a:r>
              <a:rPr lang="en-US" smtClean="0"/>
              <a:t>Web-based communication with employees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Availability of data for HR strategic planning</a:t>
            </a:r>
          </a:p>
        </p:txBody>
      </p:sp>
    </p:spTree>
    <p:extLst>
      <p:ext uri="{BB962C8B-B14F-4D97-AF65-F5344CB8AC3E}">
        <p14:creationId xmlns:p14="http://schemas.microsoft.com/office/powerpoint/2010/main" val="1183192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1C704E1C-7682-4023-A396-0E0D4F7FA7CC}" type="slidenum">
              <a:rPr lang="en-US" sz="900" smtClean="0"/>
              <a:pPr eaLnBrk="1" hangingPunct="1"/>
              <a:t>24</a:t>
            </a:fld>
            <a:endParaRPr lang="en-US" sz="900" smtClean="0"/>
          </a:p>
        </p:txBody>
      </p:sp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Uses of a Web-Based HRMS</a:t>
            </a:r>
          </a:p>
        </p:txBody>
      </p:sp>
      <p:grpSp>
        <p:nvGrpSpPr>
          <p:cNvPr id="1061891" name="Group 3"/>
          <p:cNvGrpSpPr>
            <a:grpSpLocks/>
          </p:cNvGrpSpPr>
          <p:nvPr/>
        </p:nvGrpSpPr>
        <p:grpSpPr bwMode="auto">
          <a:xfrm>
            <a:off x="601663" y="1549400"/>
            <a:ext cx="7939087" cy="3616325"/>
            <a:chOff x="379" y="976"/>
            <a:chExt cx="5001" cy="2278"/>
          </a:xfrm>
        </p:grpSpPr>
        <p:pic>
          <p:nvPicPr>
            <p:cNvPr id="44038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" y="976"/>
              <a:ext cx="5001" cy="2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9" name="Text Box 5"/>
            <p:cNvSpPr txBox="1">
              <a:spLocks noChangeArrowheads="1"/>
            </p:cNvSpPr>
            <p:nvPr/>
          </p:nvSpPr>
          <p:spPr bwMode="auto">
            <a:xfrm>
              <a:off x="2350" y="1263"/>
              <a:ext cx="104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HRMS on the Internet</a:t>
              </a:r>
            </a:p>
          </p:txBody>
        </p:sp>
        <p:sp>
          <p:nvSpPr>
            <p:cNvPr id="44040" name="Text Box 6"/>
            <p:cNvSpPr txBox="1">
              <a:spLocks noChangeArrowheads="1"/>
            </p:cNvSpPr>
            <p:nvPr/>
          </p:nvSpPr>
          <p:spPr bwMode="auto">
            <a:xfrm>
              <a:off x="697" y="2478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Bulletin Boards</a:t>
              </a:r>
            </a:p>
          </p:txBody>
        </p:sp>
        <p:sp>
          <p:nvSpPr>
            <p:cNvPr id="44041" name="Text Box 7"/>
            <p:cNvSpPr txBox="1">
              <a:spLocks noChangeArrowheads="1"/>
            </p:cNvSpPr>
            <p:nvPr/>
          </p:nvSpPr>
          <p:spPr bwMode="auto">
            <a:xfrm>
              <a:off x="1879" y="2478"/>
              <a:ext cx="78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Data Access</a:t>
              </a:r>
            </a:p>
          </p:txBody>
        </p:sp>
        <p:sp>
          <p:nvSpPr>
            <p:cNvPr id="44042" name="Text Box 8"/>
            <p:cNvSpPr txBox="1">
              <a:spLocks noChangeArrowheads="1"/>
            </p:cNvSpPr>
            <p:nvPr/>
          </p:nvSpPr>
          <p:spPr bwMode="auto">
            <a:xfrm>
              <a:off x="3071" y="2478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Employee Self-Service</a:t>
              </a:r>
            </a:p>
          </p:txBody>
        </p:sp>
        <p:sp>
          <p:nvSpPr>
            <p:cNvPr id="44043" name="Text Box 9"/>
            <p:cNvSpPr txBox="1">
              <a:spLocks noChangeArrowheads="1"/>
            </p:cNvSpPr>
            <p:nvPr/>
          </p:nvSpPr>
          <p:spPr bwMode="auto">
            <a:xfrm>
              <a:off x="4217" y="2478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Extended Linkage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093719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6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B2610AFD-B17E-4EFA-9BB8-B459674E296E}" type="slidenum">
              <a:rPr lang="en-US" sz="900" smtClean="0"/>
              <a:pPr eaLnBrk="1" hangingPunct="1"/>
              <a:t>25</a:t>
            </a:fld>
            <a:endParaRPr lang="en-US" sz="900" smtClean="0"/>
          </a:p>
        </p:txBody>
      </p:sp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Smaller Organizations and HR Management</a:t>
            </a:r>
          </a:p>
        </p:txBody>
      </p:sp>
      <p:grpSp>
        <p:nvGrpSpPr>
          <p:cNvPr id="1041420" name="Group 12"/>
          <p:cNvGrpSpPr>
            <a:grpSpLocks/>
          </p:cNvGrpSpPr>
          <p:nvPr/>
        </p:nvGrpSpPr>
        <p:grpSpPr bwMode="auto">
          <a:xfrm>
            <a:off x="330200" y="1508125"/>
            <a:ext cx="8448675" cy="4000500"/>
            <a:chOff x="208" y="850"/>
            <a:chExt cx="5322" cy="2520"/>
          </a:xfrm>
        </p:grpSpPr>
        <p:pic>
          <p:nvPicPr>
            <p:cNvPr id="45062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85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63" name="Group 11"/>
            <p:cNvGrpSpPr>
              <a:grpSpLocks/>
            </p:cNvGrpSpPr>
            <p:nvPr/>
          </p:nvGrpSpPr>
          <p:grpSpPr bwMode="auto">
            <a:xfrm>
              <a:off x="546" y="1238"/>
              <a:ext cx="4666" cy="1719"/>
              <a:chOff x="546" y="1238"/>
              <a:chExt cx="4666" cy="1719"/>
            </a:xfrm>
          </p:grpSpPr>
          <p:sp>
            <p:nvSpPr>
              <p:cNvPr id="45064" name="Text Box 6"/>
              <p:cNvSpPr txBox="1">
                <a:spLocks noChangeArrowheads="1"/>
              </p:cNvSpPr>
              <p:nvPr/>
            </p:nvSpPr>
            <p:spPr bwMode="auto">
              <a:xfrm>
                <a:off x="2131" y="1238"/>
                <a:ext cx="146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b="1">
                    <a:latin typeface="Trebuchet MS" pitchFamily="34" charset="0"/>
                  </a:rPr>
                  <a:t>HR Issues</a:t>
                </a:r>
              </a:p>
            </p:txBody>
          </p:sp>
          <p:sp>
            <p:nvSpPr>
              <p:cNvPr id="45065" name="Text Box 7"/>
              <p:cNvSpPr txBox="1">
                <a:spLocks noChangeArrowheads="1"/>
              </p:cNvSpPr>
              <p:nvPr/>
            </p:nvSpPr>
            <p:spPr bwMode="auto">
              <a:xfrm>
                <a:off x="546" y="2497"/>
                <a:ext cx="920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Shortage of Qualified Workers</a:t>
                </a:r>
              </a:p>
            </p:txBody>
          </p:sp>
          <p:sp>
            <p:nvSpPr>
              <p:cNvPr id="45066" name="Text Box 8"/>
              <p:cNvSpPr txBox="1">
                <a:spLocks noChangeArrowheads="1"/>
              </p:cNvSpPr>
              <p:nvPr/>
            </p:nvSpPr>
            <p:spPr bwMode="auto">
              <a:xfrm>
                <a:off x="1804" y="2497"/>
                <a:ext cx="834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Increasing  Costs of Benefits</a:t>
                </a:r>
              </a:p>
            </p:txBody>
          </p:sp>
          <p:sp>
            <p:nvSpPr>
              <p:cNvPr id="45067" name="Text Box 9"/>
              <p:cNvSpPr txBox="1">
                <a:spLocks noChangeArrowheads="1"/>
              </p:cNvSpPr>
              <p:nvPr/>
            </p:nvSpPr>
            <p:spPr bwMode="auto">
              <a:xfrm>
                <a:off x="3073" y="2616"/>
                <a:ext cx="91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Rising Taxes</a:t>
                </a:r>
              </a:p>
            </p:txBody>
          </p:sp>
          <p:sp>
            <p:nvSpPr>
              <p:cNvPr id="45068" name="Text Box 10"/>
              <p:cNvSpPr txBox="1">
                <a:spLocks noChangeArrowheads="1"/>
              </p:cNvSpPr>
              <p:nvPr/>
            </p:nvSpPr>
            <p:spPr bwMode="auto">
              <a:xfrm>
                <a:off x="4292" y="2497"/>
                <a:ext cx="920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Government Regulation</a:t>
                </a:r>
                <a:br>
                  <a:rPr lang="en-US" sz="1400" b="1">
                    <a:latin typeface="Trebuchet MS" pitchFamily="34" charset="0"/>
                  </a:rPr>
                </a:br>
                <a:r>
                  <a:rPr lang="en-US" sz="1400" b="1">
                    <a:latin typeface="Trebuchet MS" pitchFamily="34" charset="0"/>
                  </a:rPr>
                  <a:t>Compliance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48536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4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C3D6FAED-B665-4B4D-A998-BCA3EEDC52B6}" type="slidenum">
              <a:rPr lang="en-US" sz="900" smtClean="0"/>
              <a:pPr eaLnBrk="1" hangingPunct="1"/>
              <a:t>26</a:t>
            </a:fld>
            <a:endParaRPr lang="en-US" sz="900" smtClean="0"/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345488" cy="5191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HR Cooperation with Operating and Line Managers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050925"/>
            <a:ext cx="3971925" cy="5303838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z="2400" smtClean="0"/>
              <a:t>HR Unit</a:t>
            </a:r>
          </a:p>
          <a:p>
            <a:pPr marL="566738" lvl="1" indent="-222250" eaLnBrk="1" hangingPunct="1">
              <a:spcBef>
                <a:spcPct val="30000"/>
              </a:spcBef>
              <a:defRPr/>
            </a:pPr>
            <a:r>
              <a:rPr lang="en-US" sz="2000" smtClean="0"/>
              <a:t>Develops legal, effective interviewing techniques</a:t>
            </a:r>
          </a:p>
          <a:p>
            <a:pPr marL="566738" lvl="1" indent="-222250" eaLnBrk="1" hangingPunct="1">
              <a:spcBef>
                <a:spcPct val="30000"/>
              </a:spcBef>
              <a:defRPr/>
            </a:pPr>
            <a:r>
              <a:rPr lang="en-US" sz="2000" smtClean="0"/>
              <a:t>Trains managers in conducting selection interviews</a:t>
            </a:r>
          </a:p>
          <a:p>
            <a:pPr marL="566738" lvl="1" indent="-222250" eaLnBrk="1" hangingPunct="1">
              <a:spcBef>
                <a:spcPct val="30000"/>
              </a:spcBef>
              <a:defRPr/>
            </a:pPr>
            <a:r>
              <a:rPr lang="en-US" sz="2000" smtClean="0"/>
              <a:t>Conducts interviews and testing</a:t>
            </a:r>
          </a:p>
          <a:p>
            <a:pPr marL="566738" lvl="1" indent="-222250" eaLnBrk="1" hangingPunct="1">
              <a:spcBef>
                <a:spcPct val="30000"/>
              </a:spcBef>
              <a:defRPr/>
            </a:pPr>
            <a:r>
              <a:rPr lang="en-US" sz="2000" smtClean="0"/>
              <a:t>Sends top three applicants to managers for final review</a:t>
            </a:r>
          </a:p>
          <a:p>
            <a:pPr marL="566738" lvl="1" indent="-222250" eaLnBrk="1" hangingPunct="1">
              <a:spcBef>
                <a:spcPct val="30000"/>
              </a:spcBef>
              <a:defRPr/>
            </a:pPr>
            <a:r>
              <a:rPr lang="en-US" sz="2000" smtClean="0"/>
              <a:t>Checks references</a:t>
            </a:r>
          </a:p>
          <a:p>
            <a:pPr marL="566738" lvl="1" indent="-222250" eaLnBrk="1" hangingPunct="1">
              <a:spcBef>
                <a:spcPct val="30000"/>
              </a:spcBef>
              <a:defRPr/>
            </a:pPr>
            <a:r>
              <a:rPr lang="en-US" sz="2000" smtClean="0"/>
              <a:t>Does final interviewing and hiring for certain job classifications</a:t>
            </a:r>
          </a:p>
        </p:txBody>
      </p:sp>
      <p:sp>
        <p:nvSpPr>
          <p:cNvPr id="1043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050925"/>
            <a:ext cx="3971925" cy="5303838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z="2400" smtClean="0"/>
              <a:t>Managers</a:t>
            </a:r>
          </a:p>
          <a:p>
            <a:pPr marL="566738" lvl="1" indent="-222250" eaLnBrk="1" hangingPunct="1">
              <a:spcBef>
                <a:spcPct val="30000"/>
              </a:spcBef>
              <a:defRPr/>
            </a:pPr>
            <a:r>
              <a:rPr lang="en-US" sz="2000" smtClean="0"/>
              <a:t>Advise HR of job openings</a:t>
            </a:r>
          </a:p>
          <a:p>
            <a:pPr marL="566738" lvl="1" indent="-222250" eaLnBrk="1" hangingPunct="1">
              <a:spcBef>
                <a:spcPct val="30000"/>
              </a:spcBef>
              <a:defRPr/>
            </a:pPr>
            <a:r>
              <a:rPr lang="en-US" sz="2000" smtClean="0"/>
              <a:t>Decide whether to do own final interviewing</a:t>
            </a:r>
          </a:p>
          <a:p>
            <a:pPr marL="566738" lvl="1" indent="-222250" eaLnBrk="1" hangingPunct="1">
              <a:spcBef>
                <a:spcPct val="30000"/>
              </a:spcBef>
              <a:defRPr/>
            </a:pPr>
            <a:r>
              <a:rPr lang="en-US" sz="2000" smtClean="0"/>
              <a:t>Receive interview training from HR unit</a:t>
            </a:r>
          </a:p>
          <a:p>
            <a:pPr marL="566738" lvl="1" indent="-222250" eaLnBrk="1" hangingPunct="1">
              <a:spcBef>
                <a:spcPct val="30000"/>
              </a:spcBef>
              <a:defRPr/>
            </a:pPr>
            <a:r>
              <a:rPr lang="en-US" sz="2000" smtClean="0"/>
              <a:t>Do final interviewing and hiring where appropriate</a:t>
            </a:r>
          </a:p>
          <a:p>
            <a:pPr marL="566738" lvl="1" indent="-222250" eaLnBrk="1" hangingPunct="1">
              <a:spcBef>
                <a:spcPct val="30000"/>
              </a:spcBef>
              <a:defRPr/>
            </a:pPr>
            <a:r>
              <a:rPr lang="en-US" sz="2000" smtClean="0"/>
              <a:t>Review reference information </a:t>
            </a:r>
          </a:p>
          <a:p>
            <a:pPr marL="566738" lvl="1" indent="-222250" eaLnBrk="1" hangingPunct="1">
              <a:spcBef>
                <a:spcPct val="30000"/>
              </a:spcBef>
              <a:defRPr/>
            </a:pPr>
            <a:r>
              <a:rPr lang="en-US" sz="2000" smtClean="0"/>
              <a:t>Provide feedback to HR unit on hiring/rejection decisions</a:t>
            </a:r>
          </a:p>
        </p:txBody>
      </p:sp>
    </p:spTree>
    <p:extLst>
      <p:ext uri="{BB962C8B-B14F-4D97-AF65-F5344CB8AC3E}">
        <p14:creationId xmlns:p14="http://schemas.microsoft.com/office/powerpoint/2010/main" val="24095249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005E8A54-06B8-412B-93C8-A131538C506C}" type="slidenum">
              <a:rPr lang="en-US" sz="900" smtClean="0"/>
              <a:pPr eaLnBrk="1" hangingPunct="1"/>
              <a:t>27</a:t>
            </a:fld>
            <a:endParaRPr lang="en-US" sz="900" smtClean="0"/>
          </a:p>
        </p:txBody>
      </p:sp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Organizational Culture and HR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7897813" cy="5303838"/>
          </a:xfrm>
        </p:spPr>
        <p:txBody>
          <a:bodyPr/>
          <a:lstStyle/>
          <a:p>
            <a:pPr eaLnBrk="1" hangingPunct="1">
              <a:spcBef>
                <a:spcPct val="45000"/>
              </a:spcBef>
              <a:defRPr/>
            </a:pPr>
            <a:r>
              <a:rPr lang="en-US" smtClean="0"/>
              <a:t>Organizational Culture</a:t>
            </a:r>
          </a:p>
          <a:p>
            <a:pPr lvl="1" eaLnBrk="1" hangingPunct="1">
              <a:spcBef>
                <a:spcPct val="45000"/>
              </a:spcBef>
              <a:defRPr/>
            </a:pPr>
            <a:r>
              <a:rPr lang="en-US" smtClean="0"/>
              <a:t>Is the shared values and beliefs in an organization.</a:t>
            </a:r>
          </a:p>
          <a:p>
            <a:pPr lvl="1" eaLnBrk="1" hangingPunct="1">
              <a:spcBef>
                <a:spcPct val="45000"/>
              </a:spcBef>
              <a:defRPr/>
            </a:pPr>
            <a:r>
              <a:rPr lang="en-US" smtClean="0"/>
              <a:t>Is the internal “climate” of the organization that employees, managers, customers, and others experience.</a:t>
            </a:r>
          </a:p>
          <a:p>
            <a:pPr lvl="1" eaLnBrk="1" hangingPunct="1">
              <a:spcBef>
                <a:spcPct val="45000"/>
              </a:spcBef>
              <a:defRPr/>
            </a:pPr>
            <a:r>
              <a:rPr lang="en-US" smtClean="0"/>
              <a:t>Positively affects service and quality, productivity, and financial results when aligned with HR values and organizational goals.</a:t>
            </a:r>
          </a:p>
          <a:p>
            <a:pPr lvl="1" eaLnBrk="1" hangingPunct="1">
              <a:spcBef>
                <a:spcPct val="45000"/>
              </a:spcBef>
              <a:defRPr/>
            </a:pPr>
            <a:r>
              <a:rPr lang="en-US" smtClean="0"/>
              <a:t>Is affected by differences in cultural dimensions from country to country and even within countries.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FD4D51E8-14CB-4542-930F-E8831F1ABBF6}" type="slidenum">
              <a:rPr lang="en-US" sz="900" smtClean="0"/>
              <a:pPr eaLnBrk="1" hangingPunct="1"/>
              <a:t>28</a:t>
            </a:fld>
            <a:endParaRPr lang="en-US" sz="900" smtClean="0"/>
          </a:p>
        </p:txBody>
      </p:sp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Hofstede’s</a:t>
            </a:r>
            <a:r>
              <a:rPr lang="en-US" dirty="0" smtClean="0"/>
              <a:t> Dimensions of Culture</a:t>
            </a:r>
          </a:p>
        </p:txBody>
      </p:sp>
      <p:grpSp>
        <p:nvGrpSpPr>
          <p:cNvPr id="1099779" name="Group 3"/>
          <p:cNvGrpSpPr>
            <a:grpSpLocks/>
          </p:cNvGrpSpPr>
          <p:nvPr/>
        </p:nvGrpSpPr>
        <p:grpSpPr bwMode="auto">
          <a:xfrm>
            <a:off x="1554163" y="1050925"/>
            <a:ext cx="6454775" cy="5121275"/>
            <a:chOff x="791" y="692"/>
            <a:chExt cx="4181" cy="3369"/>
          </a:xfrm>
        </p:grpSpPr>
        <p:pic>
          <p:nvPicPr>
            <p:cNvPr id="24582" name="Picture 4" descr="010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" y="692"/>
              <a:ext cx="4181" cy="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 Box 5"/>
            <p:cNvSpPr txBox="1">
              <a:spLocks noChangeArrowheads="1"/>
            </p:cNvSpPr>
            <p:nvPr/>
          </p:nvSpPr>
          <p:spPr bwMode="auto">
            <a:xfrm>
              <a:off x="1498" y="1030"/>
              <a:ext cx="921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Inequality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of Power</a:t>
              </a:r>
            </a:p>
          </p:txBody>
        </p:sp>
        <p:sp>
          <p:nvSpPr>
            <p:cNvPr id="24584" name="Text Box 6"/>
            <p:cNvSpPr txBox="1">
              <a:spLocks noChangeArrowheads="1"/>
            </p:cNvSpPr>
            <p:nvPr/>
          </p:nvSpPr>
          <p:spPr bwMode="auto">
            <a:xfrm>
              <a:off x="3456" y="961"/>
              <a:ext cx="921" cy="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Individualism/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Group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Orientation</a:t>
              </a:r>
            </a:p>
          </p:txBody>
        </p:sp>
        <p:sp>
          <p:nvSpPr>
            <p:cNvPr id="24585" name="Text Box 7"/>
            <p:cNvSpPr txBox="1">
              <a:spLocks noChangeArrowheads="1"/>
            </p:cNvSpPr>
            <p:nvPr/>
          </p:nvSpPr>
          <p:spPr bwMode="auto">
            <a:xfrm>
              <a:off x="3744" y="2538"/>
              <a:ext cx="921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Masculinity/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Femininity</a:t>
              </a:r>
            </a:p>
          </p:txBody>
        </p:sp>
        <p:sp>
          <p:nvSpPr>
            <p:cNvPr id="24586" name="Text Box 8"/>
            <p:cNvSpPr txBox="1">
              <a:spLocks noChangeArrowheads="1"/>
            </p:cNvSpPr>
            <p:nvPr/>
          </p:nvSpPr>
          <p:spPr bwMode="auto">
            <a:xfrm>
              <a:off x="1210" y="2468"/>
              <a:ext cx="921" cy="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Long-term/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Short-term Orientation</a:t>
              </a:r>
            </a:p>
          </p:txBody>
        </p:sp>
        <p:sp>
          <p:nvSpPr>
            <p:cNvPr id="24587" name="Text Box 9"/>
            <p:cNvSpPr txBox="1">
              <a:spLocks noChangeArrowheads="1"/>
            </p:cNvSpPr>
            <p:nvPr/>
          </p:nvSpPr>
          <p:spPr bwMode="auto">
            <a:xfrm>
              <a:off x="2477" y="3287"/>
              <a:ext cx="921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Uncertainty Avoidance</a:t>
              </a:r>
            </a:p>
          </p:txBody>
        </p:sp>
        <p:sp>
          <p:nvSpPr>
            <p:cNvPr id="24588" name="Text Box 10"/>
            <p:cNvSpPr txBox="1">
              <a:spLocks noChangeArrowheads="1"/>
            </p:cNvSpPr>
            <p:nvPr/>
          </p:nvSpPr>
          <p:spPr bwMode="auto">
            <a:xfrm>
              <a:off x="2477" y="2030"/>
              <a:ext cx="92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Culture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9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470A464C-D778-4BD5-9F6B-0181AE559A35}" type="slidenum">
              <a:rPr lang="en-US" sz="900" smtClean="0"/>
              <a:pPr eaLnBrk="1" hangingPunct="1"/>
              <a:t>29</a:t>
            </a:fld>
            <a:endParaRPr lang="en-US" sz="900" smtClean="0"/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990000"/>
                </a:solidFill>
              </a:rPr>
              <a:t>Hofstede’s</a:t>
            </a:r>
            <a:r>
              <a:rPr lang="en-US" dirty="0">
                <a:solidFill>
                  <a:srgbClr val="990000"/>
                </a:solidFill>
              </a:rPr>
              <a:t> Dimensions of Culture</a:t>
            </a:r>
            <a:endParaRPr lang="en-US" dirty="0" smtClean="0">
              <a:solidFill>
                <a:srgbClr val="990000"/>
              </a:solidFill>
            </a:endParaRP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6699"/>
                </a:solidFill>
              </a:rPr>
              <a:t>Inequality of Power – Extent to which less powerful members of organizations and institutions accept unequal distribution of power. 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336699"/>
                </a:solidFill>
              </a:rPr>
              <a:t>Individualism/Collectivism – Degree to which individuals are integrated into groups.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336699"/>
                </a:solidFill>
              </a:rPr>
              <a:t>Uncertainty Avoidance – Level of tolerance for uncertainty and ambiguity; comfortable in unstructured, new, or unexpected situations.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rgbClr val="336699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2F378390-2B06-44D6-9D2A-D3CF02EF2E95}" type="slidenum">
              <a:rPr lang="en-US" sz="900" smtClean="0"/>
              <a:pPr eaLnBrk="1" hangingPunct="1"/>
              <a:t>3</a:t>
            </a:fld>
            <a:endParaRPr lang="en-US" sz="900" smtClean="0"/>
          </a:p>
        </p:txBody>
      </p:sp>
      <p:sp>
        <p:nvSpPr>
          <p:cNvPr id="982018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 sz="2800" smtClean="0">
                <a:latin typeface="Arial" charset="0"/>
                <a:cs typeface="Arial" charset="0"/>
              </a:rPr>
              <a:t>What is HR?*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342900" eaLnBrk="1" hangingPunct="1">
              <a:defRPr/>
            </a:pPr>
            <a:r>
              <a:rPr lang="en-US" dirty="0" smtClean="0">
                <a:cs typeface="Arial" charset="0"/>
              </a:rPr>
              <a:t>I. A Profession: an occupation that:</a:t>
            </a:r>
          </a:p>
          <a:p>
            <a:pPr marL="742950" lvl="1" indent="-285750" eaLnBrk="1" hangingPunct="1">
              <a:defRPr/>
            </a:pPr>
            <a:r>
              <a:rPr lang="en-US" dirty="0" smtClean="0">
                <a:cs typeface="Arial" charset="0"/>
              </a:rPr>
              <a:t>Requires extensive training </a:t>
            </a:r>
          </a:p>
          <a:p>
            <a:pPr marL="742950" lvl="1" indent="-285750" eaLnBrk="1" hangingPunct="1">
              <a:defRPr/>
            </a:pPr>
            <a:r>
              <a:rPr lang="en-US" dirty="0" smtClean="0">
                <a:cs typeface="Arial" charset="0"/>
              </a:rPr>
              <a:t>Requires study and mastery of specialized knowledge</a:t>
            </a:r>
          </a:p>
          <a:p>
            <a:pPr marL="742950" lvl="1" indent="-285750" eaLnBrk="1" hangingPunct="1">
              <a:defRPr/>
            </a:pPr>
            <a:r>
              <a:rPr lang="en-US" dirty="0" smtClean="0">
                <a:cs typeface="Arial" charset="0"/>
              </a:rPr>
              <a:t>Has a professional association </a:t>
            </a:r>
          </a:p>
          <a:p>
            <a:pPr marL="742950" lvl="1" indent="-285750" eaLnBrk="1" hangingPunct="1">
              <a:defRPr/>
            </a:pPr>
            <a:r>
              <a:rPr lang="en-US" dirty="0" smtClean="0">
                <a:cs typeface="Arial" charset="0"/>
              </a:rPr>
              <a:t>Has a Code of Ethics</a:t>
            </a:r>
          </a:p>
          <a:p>
            <a:pPr marL="742950" lvl="1" indent="-285750" eaLnBrk="1" hangingPunct="1">
              <a:defRPr/>
            </a:pPr>
            <a:r>
              <a:rPr lang="en-US" dirty="0" smtClean="0">
                <a:cs typeface="Arial" charset="0"/>
              </a:rPr>
              <a:t>Has a process of certification </a:t>
            </a:r>
          </a:p>
          <a:p>
            <a:pPr marL="742950" lvl="1" indent="-285750" eaLnBrk="1" hangingPunct="1">
              <a:defRPr/>
            </a:pPr>
            <a:endParaRPr lang="en-US" dirty="0" smtClean="0">
              <a:cs typeface="Arial" charset="0"/>
            </a:endParaRPr>
          </a:p>
          <a:p>
            <a:pPr marL="742950" lvl="1" indent="-285750" eaLnBrk="1" hangingPunct="1"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215968"/>
                </a:solidFill>
                <a:cs typeface="Arial" charset="0"/>
              </a:rPr>
              <a:t>*From “HR Competencies: Mastery at the Intersection of People and Business”, Ulrich, </a:t>
            </a:r>
            <a:endParaRPr lang="en-US" sz="1400" b="1" dirty="0" smtClean="0">
              <a:solidFill>
                <a:srgbClr val="215968"/>
              </a:solidFill>
              <a:cs typeface="Arial" charset="0"/>
            </a:endParaRPr>
          </a:p>
          <a:p>
            <a:pPr marL="742950" lvl="1" indent="-285750" eaLnBrk="1" hangingPunct="1">
              <a:buFont typeface="Wingdings" pitchFamily="2" charset="2"/>
              <a:buNone/>
              <a:defRPr/>
            </a:pPr>
            <a:r>
              <a:rPr lang="en-US" sz="1400" b="1" dirty="0" err="1" smtClean="0">
                <a:solidFill>
                  <a:srgbClr val="215968"/>
                </a:solidFill>
                <a:cs typeface="Arial" charset="0"/>
              </a:rPr>
              <a:t>Brockbank</a:t>
            </a:r>
            <a:r>
              <a:rPr lang="en-US" sz="1400" b="1" dirty="0" smtClean="0">
                <a:solidFill>
                  <a:srgbClr val="215968"/>
                </a:solidFill>
                <a:cs typeface="Arial" charset="0"/>
              </a:rPr>
              <a:t>, et al</a:t>
            </a:r>
          </a:p>
          <a:p>
            <a:pPr marL="742950" lvl="1" indent="-285750" eaLnBrk="1" hangingPunct="1">
              <a:defRPr/>
            </a:pP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385A408A-2B27-462B-A233-8A36CB636FD2}" type="slidenum">
              <a:rPr lang="en-US" sz="900" smtClean="0"/>
              <a:pPr eaLnBrk="1" hangingPunct="1"/>
              <a:t>30</a:t>
            </a:fld>
            <a:endParaRPr lang="en-US" sz="900" smtClean="0"/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990000"/>
                </a:solidFill>
              </a:rPr>
              <a:t>Hofstede’s</a:t>
            </a:r>
            <a:r>
              <a:rPr lang="en-US" dirty="0">
                <a:solidFill>
                  <a:srgbClr val="990000"/>
                </a:solidFill>
              </a:rPr>
              <a:t> Dimensions of Culture</a:t>
            </a:r>
            <a:endParaRPr lang="en-US" dirty="0" smtClean="0">
              <a:solidFill>
                <a:srgbClr val="990000"/>
              </a:solidFill>
            </a:endParaRP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6699"/>
                </a:solidFill>
              </a:rPr>
              <a:t>Masculine/Feminine –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336699"/>
                </a:solidFill>
              </a:rPr>
              <a:t>Masculine traits: ambitious, preference for speed and size, oriented toward work and achievement; gender roles are district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336699"/>
                </a:solidFill>
              </a:rPr>
              <a:t>Feminine traits:  Nurturing, empathetic, oriented toward quality of life, striving for consensus, favoring small size and slow pace; gender roles may overlap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336699"/>
                </a:solidFill>
              </a:rPr>
              <a:t>Long-term/Short-Term Orientation –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336699"/>
                </a:solidFill>
              </a:rPr>
              <a:t>Long-term: values thrift, perseverance; orders relationships by status and values observation of this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336699"/>
                </a:solidFill>
              </a:rPr>
              <a:t>Short-term: values social traditions and fulfilling social obligations, being respected; expects reciprocation of greetings, favors, gifts </a:t>
            </a:r>
          </a:p>
          <a:p>
            <a:pPr eaLnBrk="1" hangingPunct="1">
              <a:defRPr/>
            </a:pPr>
            <a:endParaRPr lang="en-US" dirty="0" smtClean="0">
              <a:solidFill>
                <a:srgbClr val="336699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A88BA956-6A75-4A8E-B488-0213A8E179B7}" type="slidenum">
              <a:rPr lang="en-US" sz="900" smtClean="0"/>
              <a:pPr eaLnBrk="1" hangingPunct="1"/>
              <a:t>31</a:t>
            </a:fld>
            <a:endParaRPr lang="en-US" sz="900" smtClean="0"/>
          </a:p>
        </p:txBody>
      </p:sp>
      <p:sp>
        <p:nvSpPr>
          <p:cNvPr id="108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Organizational Productivity</a:t>
            </a:r>
          </a:p>
        </p:txBody>
      </p:sp>
      <p:grpSp>
        <p:nvGrpSpPr>
          <p:cNvPr id="1080323" name="Group 3"/>
          <p:cNvGrpSpPr>
            <a:grpSpLocks/>
          </p:cNvGrpSpPr>
          <p:nvPr/>
        </p:nvGrpSpPr>
        <p:grpSpPr bwMode="auto">
          <a:xfrm>
            <a:off x="366713" y="1103313"/>
            <a:ext cx="8412162" cy="3422650"/>
            <a:chOff x="231" y="695"/>
            <a:chExt cx="5299" cy="2387"/>
          </a:xfrm>
        </p:grpSpPr>
        <p:pic>
          <p:nvPicPr>
            <p:cNvPr id="27654" name="Picture 4" descr="01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" y="695"/>
              <a:ext cx="5299" cy="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55" name="Group 5"/>
            <p:cNvGrpSpPr>
              <a:grpSpLocks/>
            </p:cNvGrpSpPr>
            <p:nvPr/>
          </p:nvGrpSpPr>
          <p:grpSpPr bwMode="auto">
            <a:xfrm>
              <a:off x="518" y="950"/>
              <a:ext cx="4571" cy="1711"/>
              <a:chOff x="518" y="950"/>
              <a:chExt cx="4571" cy="1711"/>
            </a:xfrm>
          </p:grpSpPr>
          <p:sp>
            <p:nvSpPr>
              <p:cNvPr id="27656" name="Text Box 6"/>
              <p:cNvSpPr txBox="1">
                <a:spLocks noChangeArrowheads="1"/>
              </p:cNvSpPr>
              <p:nvPr/>
            </p:nvSpPr>
            <p:spPr bwMode="auto">
              <a:xfrm>
                <a:off x="576" y="960"/>
                <a:ext cx="1946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>
                    <a:latin typeface="Trebuchet MS" pitchFamily="34" charset="0"/>
                  </a:rPr>
                  <a:t>Productivity</a:t>
                </a:r>
              </a:p>
            </p:txBody>
          </p:sp>
          <p:sp>
            <p:nvSpPr>
              <p:cNvPr id="27657" name="Text Box 7"/>
              <p:cNvSpPr txBox="1">
                <a:spLocks noChangeArrowheads="1"/>
              </p:cNvSpPr>
              <p:nvPr/>
            </p:nvSpPr>
            <p:spPr bwMode="auto">
              <a:xfrm>
                <a:off x="518" y="1639"/>
                <a:ext cx="2074" cy="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>
                    <a:latin typeface="Trebuchet MS" pitchFamily="34" charset="0"/>
                  </a:rPr>
                  <a:t>A measure of the quantity </a:t>
                </a:r>
                <a:br>
                  <a:rPr lang="en-US" sz="1800">
                    <a:latin typeface="Trebuchet MS" pitchFamily="34" charset="0"/>
                  </a:rPr>
                </a:br>
                <a:r>
                  <a:rPr lang="en-US" sz="1800">
                    <a:latin typeface="Trebuchet MS" pitchFamily="34" charset="0"/>
                  </a:rPr>
                  <a:t>and quality of work done, considering the cost of </a:t>
                </a:r>
                <a:br>
                  <a:rPr lang="en-US" sz="1800">
                    <a:latin typeface="Trebuchet MS" pitchFamily="34" charset="0"/>
                  </a:rPr>
                </a:br>
                <a:r>
                  <a:rPr lang="en-US" sz="1800">
                    <a:latin typeface="Trebuchet MS" pitchFamily="34" charset="0"/>
                  </a:rPr>
                  <a:t>the resources used.</a:t>
                </a:r>
              </a:p>
            </p:txBody>
          </p:sp>
          <p:sp>
            <p:nvSpPr>
              <p:cNvPr id="27658" name="Text Box 8"/>
              <p:cNvSpPr txBox="1">
                <a:spLocks noChangeArrowheads="1"/>
              </p:cNvSpPr>
              <p:nvPr/>
            </p:nvSpPr>
            <p:spPr bwMode="auto">
              <a:xfrm>
                <a:off x="3013" y="950"/>
                <a:ext cx="2074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>
                    <a:latin typeface="Trebuchet MS" pitchFamily="34" charset="0"/>
                  </a:rPr>
                  <a:t>Unit Labor Cost</a:t>
                </a:r>
              </a:p>
            </p:txBody>
          </p:sp>
          <p:sp>
            <p:nvSpPr>
              <p:cNvPr id="27659" name="Text Box 9"/>
              <p:cNvSpPr txBox="1">
                <a:spLocks noChangeArrowheads="1"/>
              </p:cNvSpPr>
              <p:nvPr/>
            </p:nvSpPr>
            <p:spPr bwMode="auto">
              <a:xfrm>
                <a:off x="3015" y="1640"/>
                <a:ext cx="2074" cy="1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>
                    <a:latin typeface="Trebuchet MS" pitchFamily="34" charset="0"/>
                  </a:rPr>
                  <a:t>A measure of HR productivity computed by dividing the average cost of workers by their average levels of output.</a:t>
                </a:r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8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36DFC1CC-569F-4ED8-BF99-9C6EE86DD014}" type="slidenum">
              <a:rPr lang="en-US" sz="900" smtClean="0"/>
              <a:pPr eaLnBrk="1" hangingPunct="1"/>
              <a:t>32</a:t>
            </a:fld>
            <a:endParaRPr lang="en-US" sz="900" smtClean="0"/>
          </a:p>
        </p:txBody>
      </p:sp>
      <p:sp>
        <p:nvSpPr>
          <p:cNvPr id="28676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7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1–3</a:t>
            </a: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Approaches to Improving Organizational Productivity</a:t>
            </a:r>
          </a:p>
        </p:txBody>
      </p:sp>
      <p:grpSp>
        <p:nvGrpSpPr>
          <p:cNvPr id="1010693" name="Group 5"/>
          <p:cNvGrpSpPr>
            <a:grpSpLocks/>
          </p:cNvGrpSpPr>
          <p:nvPr/>
        </p:nvGrpSpPr>
        <p:grpSpPr bwMode="auto">
          <a:xfrm>
            <a:off x="914400" y="868363"/>
            <a:ext cx="7772400" cy="5303837"/>
            <a:chOff x="1038" y="700"/>
            <a:chExt cx="3916" cy="3361"/>
          </a:xfrm>
        </p:grpSpPr>
        <p:pic>
          <p:nvPicPr>
            <p:cNvPr id="28680" name="Picture 6" descr="010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" y="700"/>
              <a:ext cx="3916" cy="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1" name="Text Box 7"/>
            <p:cNvSpPr txBox="1">
              <a:spLocks noChangeArrowheads="1"/>
            </p:cNvSpPr>
            <p:nvPr/>
          </p:nvSpPr>
          <p:spPr bwMode="auto">
            <a:xfrm>
              <a:off x="2516" y="1846"/>
              <a:ext cx="900" cy="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marL="115888" indent="-1158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400" b="1">
                  <a:latin typeface="Trebuchet MS" pitchFamily="34" charset="0"/>
                </a:rPr>
                <a:t>      Goals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200" b="1">
                  <a:latin typeface="Trebuchet MS" pitchFamily="34" charset="0"/>
                </a:rPr>
                <a:t>Increase </a:t>
              </a:r>
              <a:br>
                <a:rPr lang="en-US" sz="1200" b="1">
                  <a:latin typeface="Trebuchet MS" pitchFamily="34" charset="0"/>
                </a:rPr>
              </a:br>
              <a:r>
                <a:rPr lang="en-US" sz="1200" b="1">
                  <a:latin typeface="Trebuchet MS" pitchFamily="34" charset="0"/>
                </a:rPr>
                <a:t>organizational productivity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200" b="1">
                  <a:latin typeface="Trebuchet MS" pitchFamily="34" charset="0"/>
                </a:rPr>
                <a:t>Reduce unit </a:t>
              </a:r>
              <a:br>
                <a:rPr lang="en-US" sz="1200" b="1">
                  <a:latin typeface="Trebuchet MS" pitchFamily="34" charset="0"/>
                </a:rPr>
              </a:br>
              <a:r>
                <a:rPr lang="en-US" sz="1200" b="1">
                  <a:latin typeface="Trebuchet MS" pitchFamily="34" charset="0"/>
                </a:rPr>
                <a:t>labor costs</a:t>
              </a:r>
            </a:p>
          </p:txBody>
        </p:sp>
        <p:sp>
          <p:nvSpPr>
            <p:cNvPr id="28682" name="Text Box 8"/>
            <p:cNvSpPr txBox="1">
              <a:spLocks noChangeArrowheads="1"/>
            </p:cNvSpPr>
            <p:nvPr/>
          </p:nvSpPr>
          <p:spPr bwMode="auto">
            <a:xfrm>
              <a:off x="1210" y="896"/>
              <a:ext cx="1500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marL="115888" indent="-1158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5000"/>
                </a:spcBef>
              </a:pPr>
              <a:r>
                <a:rPr lang="en-US" sz="1400" b="1">
                  <a:latin typeface="Trebuchet MS" pitchFamily="34" charset="0"/>
                </a:rPr>
                <a:t>Restructuring the Organization</a:t>
              </a:r>
            </a:p>
            <a:p>
              <a:pPr eaLnBrk="1" hangingPunct="1">
                <a:spcBef>
                  <a:spcPct val="25000"/>
                </a:spcBef>
                <a:buFontTx/>
                <a:buChar char="•"/>
              </a:pPr>
              <a:r>
                <a:rPr lang="en-US" sz="1200" b="1">
                  <a:latin typeface="Trebuchet MS" pitchFamily="34" charset="0"/>
                </a:rPr>
                <a:t>Revising organizational structure</a:t>
              </a:r>
            </a:p>
            <a:p>
              <a:pPr eaLnBrk="1" hangingPunct="1">
                <a:spcBef>
                  <a:spcPct val="25000"/>
                </a:spcBef>
                <a:buFontTx/>
                <a:buChar char="•"/>
              </a:pPr>
              <a:r>
                <a:rPr lang="en-US" sz="1200" b="1">
                  <a:latin typeface="Trebuchet MS" pitchFamily="34" charset="0"/>
                </a:rPr>
                <a:t>Reducing staff</a:t>
              </a:r>
            </a:p>
            <a:p>
              <a:pPr eaLnBrk="1" hangingPunct="1">
                <a:spcBef>
                  <a:spcPct val="25000"/>
                </a:spcBef>
                <a:buFontTx/>
                <a:buChar char="•"/>
              </a:pPr>
              <a:r>
                <a:rPr lang="en-US" sz="1200" b="1">
                  <a:latin typeface="Trebuchet MS" pitchFamily="34" charset="0"/>
                </a:rPr>
                <a:t>Aiding in mergers and acquisitions</a:t>
              </a:r>
            </a:p>
          </p:txBody>
        </p:sp>
        <p:sp>
          <p:nvSpPr>
            <p:cNvPr id="28683" name="Text Box 9"/>
            <p:cNvSpPr txBox="1">
              <a:spLocks noChangeArrowheads="1"/>
            </p:cNvSpPr>
            <p:nvPr/>
          </p:nvSpPr>
          <p:spPr bwMode="auto">
            <a:xfrm>
              <a:off x="3168" y="853"/>
              <a:ext cx="1460" cy="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 anchorCtr="1">
              <a:spAutoFit/>
            </a:bodyPr>
            <a:lstStyle>
              <a:lvl1pPr marL="115888" indent="-1158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5000"/>
                </a:spcBef>
              </a:pPr>
              <a:r>
                <a:rPr lang="en-US" sz="1200" b="1">
                  <a:latin typeface="Trebuchet MS" pitchFamily="34" charset="0"/>
                </a:rPr>
                <a:t>          </a:t>
              </a:r>
              <a:r>
                <a:rPr lang="en-US" sz="1400" b="1">
                  <a:latin typeface="Trebuchet MS" pitchFamily="34" charset="0"/>
                </a:rPr>
                <a:t>Re-Designing Work</a:t>
              </a:r>
            </a:p>
            <a:p>
              <a:pPr eaLnBrk="1" hangingPunct="1">
                <a:spcBef>
                  <a:spcPct val="25000"/>
                </a:spcBef>
                <a:buFontTx/>
                <a:buChar char="•"/>
              </a:pPr>
              <a:r>
                <a:rPr lang="en-US" sz="1200" b="1">
                  <a:latin typeface="Trebuchet MS" pitchFamily="34" charset="0"/>
                </a:rPr>
                <a:t>Changing workloads and combining jobs</a:t>
              </a:r>
            </a:p>
            <a:p>
              <a:pPr eaLnBrk="1" hangingPunct="1">
                <a:spcBef>
                  <a:spcPct val="25000"/>
                </a:spcBef>
                <a:buFontTx/>
                <a:buChar char="•"/>
              </a:pPr>
              <a:r>
                <a:rPr lang="en-US" sz="1200" b="1">
                  <a:latin typeface="Trebuchet MS" pitchFamily="34" charset="0"/>
                </a:rPr>
                <a:t>Reshaping jobs due to technology changes</a:t>
              </a:r>
            </a:p>
          </p:txBody>
        </p:sp>
        <p:sp>
          <p:nvSpPr>
            <p:cNvPr id="28684" name="Text Box 10"/>
            <p:cNvSpPr txBox="1">
              <a:spLocks noChangeArrowheads="1"/>
            </p:cNvSpPr>
            <p:nvPr/>
          </p:nvSpPr>
          <p:spPr bwMode="auto">
            <a:xfrm>
              <a:off x="3186" y="3043"/>
              <a:ext cx="1440" cy="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marL="115888" indent="-1158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400" b="1">
                  <a:latin typeface="Trebuchet MS" pitchFamily="34" charset="0"/>
                </a:rPr>
                <a:t>Outsourcing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200" b="1">
                  <a:latin typeface="Trebuchet MS" pitchFamily="34" charset="0"/>
                </a:rPr>
                <a:t>Using domestic vendors/contractors instead of employees</a:t>
              </a:r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1200" b="1">
                  <a:latin typeface="Trebuchet MS" pitchFamily="34" charset="0"/>
                </a:rPr>
                <a:t>Outsourcing operations internationally</a:t>
              </a:r>
            </a:p>
          </p:txBody>
        </p:sp>
        <p:sp>
          <p:nvSpPr>
            <p:cNvPr id="28685" name="Text Box 11"/>
            <p:cNvSpPr txBox="1">
              <a:spLocks noChangeArrowheads="1"/>
            </p:cNvSpPr>
            <p:nvPr/>
          </p:nvSpPr>
          <p:spPr bwMode="auto">
            <a:xfrm>
              <a:off x="1231" y="2984"/>
              <a:ext cx="1493" cy="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anchor="ctr" anchorCtr="1">
              <a:spAutoFit/>
            </a:bodyPr>
            <a:lstStyle>
              <a:lvl1pPr marL="115888" indent="-1158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r>
                <a:rPr lang="en-US" sz="1400" b="1">
                  <a:latin typeface="Trebuchet MS" pitchFamily="34" charset="0"/>
                </a:rPr>
                <a:t>Aligning HR Activities</a:t>
              </a:r>
            </a:p>
            <a:p>
              <a:pPr eaLnBrk="1" hangingPunct="1">
                <a:spcBef>
                  <a:spcPct val="15000"/>
                </a:spcBef>
                <a:buFontTx/>
                <a:buChar char="•"/>
              </a:pPr>
              <a:r>
                <a:rPr lang="en-US" sz="1200" b="1">
                  <a:latin typeface="Trebuchet MS" pitchFamily="34" charset="0"/>
                </a:rPr>
                <a:t>Attracting and retaining employees</a:t>
              </a:r>
            </a:p>
            <a:p>
              <a:pPr eaLnBrk="1" hangingPunct="1">
                <a:spcBef>
                  <a:spcPct val="15000"/>
                </a:spcBef>
                <a:buFontTx/>
                <a:buChar char="•"/>
              </a:pPr>
              <a:r>
                <a:rPr lang="en-US" sz="1200" b="1">
                  <a:latin typeface="Trebuchet MS" pitchFamily="34" charset="0"/>
                </a:rPr>
                <a:t>Training, developing, and evaluating employees</a:t>
              </a:r>
            </a:p>
            <a:p>
              <a:pPr eaLnBrk="1" hangingPunct="1">
                <a:spcBef>
                  <a:spcPct val="15000"/>
                </a:spcBef>
                <a:buFontTx/>
                <a:buChar char="•"/>
              </a:pPr>
              <a:r>
                <a:rPr lang="en-US" sz="1200" b="1">
                  <a:latin typeface="Trebuchet MS" pitchFamily="34" charset="0"/>
                </a:rPr>
                <a:t>Compensating employees and other </a:t>
              </a:r>
              <a:br>
                <a:rPr lang="en-US" sz="1200" b="1">
                  <a:latin typeface="Trebuchet MS" pitchFamily="34" charset="0"/>
                </a:rPr>
              </a:br>
              <a:r>
                <a:rPr lang="en-US" sz="1200" b="1">
                  <a:latin typeface="Trebuchet MS" pitchFamily="34" charset="0"/>
                </a:rPr>
                <a:t>HR activities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1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02677970-4E76-49CE-BB02-1577D373C761}" type="slidenum">
              <a:rPr lang="en-US" sz="900" smtClean="0"/>
              <a:pPr eaLnBrk="1" hangingPunct="1"/>
              <a:t>33</a:t>
            </a:fld>
            <a:endParaRPr lang="en-US" sz="900" smtClean="0"/>
          </a:p>
        </p:txBody>
      </p:sp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Social Responsibilities and HR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5000"/>
              </a:spcBef>
              <a:defRPr/>
            </a:pPr>
            <a:r>
              <a:rPr lang="en-US" smtClean="0"/>
              <a:t>HR Advantages and Social Responsibilities</a:t>
            </a:r>
          </a:p>
          <a:p>
            <a:pPr lvl="1" eaLnBrk="1" hangingPunct="1">
              <a:spcBef>
                <a:spcPct val="45000"/>
              </a:spcBef>
              <a:defRPr/>
            </a:pPr>
            <a:r>
              <a:rPr lang="en-US" smtClean="0"/>
              <a:t>Attracting and retaining employees</a:t>
            </a:r>
          </a:p>
          <a:p>
            <a:pPr lvl="1" eaLnBrk="1" hangingPunct="1">
              <a:spcBef>
                <a:spcPct val="45000"/>
              </a:spcBef>
              <a:defRPr/>
            </a:pPr>
            <a:r>
              <a:rPr lang="en-US" smtClean="0"/>
              <a:t>Achieving sustainability in dealing </a:t>
            </a:r>
            <a:br>
              <a:rPr lang="en-US" smtClean="0"/>
            </a:br>
            <a:r>
              <a:rPr lang="en-US" smtClean="0"/>
              <a:t>with economic challenges</a:t>
            </a:r>
          </a:p>
          <a:p>
            <a:pPr lvl="1" eaLnBrk="1" hangingPunct="1">
              <a:spcBef>
                <a:spcPct val="45000"/>
              </a:spcBef>
              <a:defRPr/>
            </a:pPr>
            <a:r>
              <a:rPr lang="en-US" smtClean="0"/>
              <a:t>Creating a “green culture”</a:t>
            </a:r>
          </a:p>
          <a:p>
            <a:pPr eaLnBrk="1" hangingPunct="1">
              <a:spcBef>
                <a:spcPct val="45000"/>
              </a:spcBef>
              <a:defRPr/>
            </a:pPr>
            <a:r>
              <a:rPr lang="en-US" smtClean="0"/>
              <a:t>Global Social Responsibility and HR</a:t>
            </a:r>
          </a:p>
          <a:p>
            <a:pPr lvl="1" eaLnBrk="1" hangingPunct="1">
              <a:spcBef>
                <a:spcPct val="45000"/>
              </a:spcBef>
              <a:defRPr/>
            </a:pPr>
            <a:r>
              <a:rPr lang="en-US" smtClean="0"/>
              <a:t>Results in higher organizational images globally, better employee morale and loyalty, and more competitive advantages with consumers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8BB0D7DF-B7BA-4FD9-8D5F-5B7BBFF6AD4D}" type="slidenum">
              <a:rPr lang="en-US" sz="900" smtClean="0"/>
              <a:pPr eaLnBrk="1" hangingPunct="1"/>
              <a:t>34</a:t>
            </a:fld>
            <a:endParaRPr lang="en-US" sz="900" smtClean="0"/>
          </a:p>
        </p:txBody>
      </p:sp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Customer Service and Quality Linked to HR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325563"/>
            <a:ext cx="8102600" cy="13716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Linking HR to social responsibility, customer service, and quality significantly affects organizational effectiveness.</a:t>
            </a:r>
          </a:p>
        </p:txBody>
      </p:sp>
      <p:grpSp>
        <p:nvGrpSpPr>
          <p:cNvPr id="1087492" name="Group 4"/>
          <p:cNvGrpSpPr>
            <a:grpSpLocks/>
          </p:cNvGrpSpPr>
          <p:nvPr/>
        </p:nvGrpSpPr>
        <p:grpSpPr bwMode="auto">
          <a:xfrm>
            <a:off x="822325" y="2971800"/>
            <a:ext cx="7589838" cy="3108325"/>
            <a:chOff x="155" y="920"/>
            <a:chExt cx="5472" cy="2392"/>
          </a:xfrm>
        </p:grpSpPr>
        <p:pic>
          <p:nvPicPr>
            <p:cNvPr id="30727" name="Picture 5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Text Box 6"/>
            <p:cNvSpPr txBox="1">
              <a:spLocks noChangeArrowheads="1"/>
            </p:cNvSpPr>
            <p:nvPr/>
          </p:nvSpPr>
          <p:spPr bwMode="auto">
            <a:xfrm>
              <a:off x="1614" y="1232"/>
              <a:ext cx="2499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Human Resource Management</a:t>
              </a:r>
            </a:p>
          </p:txBody>
        </p:sp>
        <p:sp>
          <p:nvSpPr>
            <p:cNvPr id="30729" name="Text Box 7"/>
            <p:cNvSpPr txBox="1">
              <a:spLocks noChangeArrowheads="1"/>
            </p:cNvSpPr>
            <p:nvPr/>
          </p:nvSpPr>
          <p:spPr bwMode="auto">
            <a:xfrm>
              <a:off x="464" y="2412"/>
              <a:ext cx="1208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Social Responsibility</a:t>
              </a:r>
            </a:p>
          </p:txBody>
        </p:sp>
        <p:sp>
          <p:nvSpPr>
            <p:cNvPr id="30730" name="Text Box 8"/>
            <p:cNvSpPr txBox="1">
              <a:spLocks noChangeArrowheads="1"/>
            </p:cNvSpPr>
            <p:nvPr/>
          </p:nvSpPr>
          <p:spPr bwMode="auto">
            <a:xfrm>
              <a:off x="2184" y="2377"/>
              <a:ext cx="1381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Customer Service</a:t>
              </a:r>
            </a:p>
          </p:txBody>
        </p:sp>
        <p:sp>
          <p:nvSpPr>
            <p:cNvPr id="30731" name="Text Box 9"/>
            <p:cNvSpPr txBox="1">
              <a:spLocks noChangeArrowheads="1"/>
            </p:cNvSpPr>
            <p:nvPr/>
          </p:nvSpPr>
          <p:spPr bwMode="auto">
            <a:xfrm>
              <a:off x="4033" y="2482"/>
              <a:ext cx="1261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Quality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8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F5337B58-824E-4E8C-8E8F-21E24C3ACA53}" type="slidenum">
              <a:rPr lang="en-US" sz="900" smtClean="0"/>
              <a:pPr eaLnBrk="1" hangingPunct="1"/>
              <a:t>35</a:t>
            </a:fld>
            <a:endParaRPr lang="en-US" sz="900" smtClean="0"/>
          </a:p>
        </p:txBody>
      </p:sp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Employee Engagement and HR Culture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Employee Engagement</a:t>
            </a:r>
          </a:p>
          <a:p>
            <a:pPr lvl="1" eaLnBrk="1" hangingPunct="1">
              <a:defRPr/>
            </a:pPr>
            <a:r>
              <a:rPr lang="en-US" smtClean="0"/>
              <a:t>Is the extent to which individuals feel linked to organizational success and how the organization performs positively.</a:t>
            </a:r>
          </a:p>
          <a:p>
            <a:pPr eaLnBrk="1" hangingPunct="1">
              <a:defRPr/>
            </a:pPr>
            <a:r>
              <a:rPr lang="en-US" smtClean="0"/>
              <a:t>Social Networking</a:t>
            </a:r>
          </a:p>
          <a:p>
            <a:pPr lvl="1" eaLnBrk="1" hangingPunct="1">
              <a:defRPr/>
            </a:pPr>
            <a:r>
              <a:rPr lang="en-US" smtClean="0"/>
              <a:t>Involves communicating to other employees, nonwork friends, community contacts, and others.</a:t>
            </a:r>
          </a:p>
          <a:p>
            <a:pPr lvl="1" eaLnBrk="1" hangingPunct="1">
              <a:defRPr/>
            </a:pPr>
            <a:r>
              <a:rPr lang="en-US" smtClean="0"/>
              <a:t>Has evolved from personal contacts and oral communications to include:</a:t>
            </a:r>
          </a:p>
          <a:p>
            <a:pPr lvl="2" eaLnBrk="1" hangingPunct="1">
              <a:defRPr/>
            </a:pPr>
            <a:r>
              <a:rPr lang="en-US" smtClean="0"/>
              <a:t>E-mail and text messages</a:t>
            </a:r>
          </a:p>
          <a:p>
            <a:pPr lvl="2" eaLnBrk="1" hangingPunct="1">
              <a:defRPr/>
            </a:pPr>
            <a:r>
              <a:rPr lang="en-US" smtClean="0"/>
              <a:t>Twitters</a:t>
            </a:r>
          </a:p>
          <a:p>
            <a:pPr lvl="2" eaLnBrk="1" hangingPunct="1">
              <a:defRPr/>
            </a:pPr>
            <a:r>
              <a:rPr lang="en-US" smtClean="0"/>
              <a:t>Blogs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90AB4314-F72D-450F-A84F-954CF8AC51B9}" type="slidenum">
              <a:rPr lang="en-US" sz="900" smtClean="0"/>
              <a:pPr eaLnBrk="1" hangingPunct="1"/>
              <a:t>36</a:t>
            </a:fld>
            <a:endParaRPr lang="en-US" sz="900" smtClean="0"/>
          </a:p>
        </p:txBody>
      </p:sp>
      <p:sp>
        <p:nvSpPr>
          <p:cNvPr id="32772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3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1–4</a:t>
            </a: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Business Ethics and HR Management Consequences</a:t>
            </a:r>
          </a:p>
        </p:txBody>
      </p:sp>
      <p:pic>
        <p:nvPicPr>
          <p:cNvPr id="1012741" name="Picture 5" descr="01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868363"/>
            <a:ext cx="5395912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BE4D2384-A77E-4893-9C38-F53271B05235}" type="slidenum">
              <a:rPr lang="en-US" sz="900" smtClean="0"/>
              <a:pPr eaLnBrk="1" hangingPunct="1"/>
              <a:t>37</a:t>
            </a:fld>
            <a:endParaRPr lang="en-US" sz="900" smtClean="0"/>
          </a:p>
        </p:txBody>
      </p:sp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Ethical Behavior and Organizational Culture</a:t>
            </a:r>
          </a:p>
        </p:txBody>
      </p:sp>
      <p:grpSp>
        <p:nvGrpSpPr>
          <p:cNvPr id="1085452" name="Group 12"/>
          <p:cNvGrpSpPr>
            <a:grpSpLocks/>
          </p:cNvGrpSpPr>
          <p:nvPr/>
        </p:nvGrpSpPr>
        <p:grpSpPr bwMode="auto">
          <a:xfrm>
            <a:off x="182563" y="1143000"/>
            <a:ext cx="8743950" cy="4664075"/>
            <a:chOff x="115" y="720"/>
            <a:chExt cx="5508" cy="2938"/>
          </a:xfrm>
        </p:grpSpPr>
        <p:pic>
          <p:nvPicPr>
            <p:cNvPr id="33798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720"/>
              <a:ext cx="5508" cy="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799" name="Group 11"/>
            <p:cNvGrpSpPr>
              <a:grpSpLocks/>
            </p:cNvGrpSpPr>
            <p:nvPr/>
          </p:nvGrpSpPr>
          <p:grpSpPr bwMode="auto">
            <a:xfrm>
              <a:off x="468" y="1200"/>
              <a:ext cx="4774" cy="2015"/>
              <a:chOff x="468" y="1200"/>
              <a:chExt cx="4774" cy="2015"/>
            </a:xfrm>
          </p:grpSpPr>
          <p:sp>
            <p:nvSpPr>
              <p:cNvPr id="33800" name="Text Box 6"/>
              <p:cNvSpPr txBox="1">
                <a:spLocks noChangeArrowheads="1"/>
              </p:cNvSpPr>
              <p:nvPr/>
            </p:nvSpPr>
            <p:spPr bwMode="auto">
              <a:xfrm>
                <a:off x="2074" y="1200"/>
                <a:ext cx="157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>
                    <a:latin typeface="Trebuchet MS" pitchFamily="34" charset="0"/>
                  </a:rPr>
                  <a:t>Ethics Program Elements</a:t>
                </a:r>
              </a:p>
            </p:txBody>
          </p:sp>
          <p:sp>
            <p:nvSpPr>
              <p:cNvPr id="33801" name="Text Box 7"/>
              <p:cNvSpPr txBox="1">
                <a:spLocks noChangeArrowheads="1"/>
              </p:cNvSpPr>
              <p:nvPr/>
            </p:nvSpPr>
            <p:spPr bwMode="auto">
              <a:xfrm>
                <a:off x="468" y="2614"/>
                <a:ext cx="920" cy="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Written code of ethics and standards of conduct</a:t>
                </a:r>
              </a:p>
            </p:txBody>
          </p:sp>
          <p:sp>
            <p:nvSpPr>
              <p:cNvPr id="33802" name="Text Box 8"/>
              <p:cNvSpPr txBox="1">
                <a:spLocks noChangeArrowheads="1"/>
              </p:cNvSpPr>
              <p:nvPr/>
            </p:nvSpPr>
            <p:spPr bwMode="auto">
              <a:xfrm>
                <a:off x="1804" y="2621"/>
                <a:ext cx="834" cy="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Employee training on ethical behaviors</a:t>
                </a:r>
              </a:p>
            </p:txBody>
          </p:sp>
          <p:sp>
            <p:nvSpPr>
              <p:cNvPr id="33803" name="Text Box 9"/>
              <p:cNvSpPr txBox="1">
                <a:spLocks noChangeArrowheads="1"/>
              </p:cNvSpPr>
              <p:nvPr/>
            </p:nvSpPr>
            <p:spPr bwMode="auto">
              <a:xfrm>
                <a:off x="3101" y="2614"/>
                <a:ext cx="919" cy="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Advice to employees </a:t>
                </a:r>
                <a:br>
                  <a:rPr lang="en-US" sz="1400" b="1">
                    <a:latin typeface="Trebuchet MS" pitchFamily="34" charset="0"/>
                  </a:rPr>
                </a:br>
                <a:r>
                  <a:rPr lang="en-US" sz="1400" b="1">
                    <a:latin typeface="Trebuchet MS" pitchFamily="34" charset="0"/>
                  </a:rPr>
                  <a:t>on ethical situations</a:t>
                </a:r>
              </a:p>
            </p:txBody>
          </p:sp>
          <p:sp>
            <p:nvSpPr>
              <p:cNvPr id="33804" name="Text Box 10"/>
              <p:cNvSpPr txBox="1">
                <a:spLocks noChangeArrowheads="1"/>
              </p:cNvSpPr>
              <p:nvPr/>
            </p:nvSpPr>
            <p:spPr bwMode="auto">
              <a:xfrm>
                <a:off x="4379" y="2614"/>
                <a:ext cx="863" cy="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Confidential reporting of ethical problems</a:t>
                </a:r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8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EFEA4C31-0045-48EF-97B5-D45626B74BA4}" type="slidenum">
              <a:rPr lang="en-US" sz="900" smtClean="0"/>
              <a:pPr eaLnBrk="1" hangingPunct="1"/>
              <a:t>38</a:t>
            </a:fld>
            <a:endParaRPr lang="en-US" sz="900" smtClean="0"/>
          </a:p>
        </p:txBody>
      </p:sp>
      <p:sp>
        <p:nvSpPr>
          <p:cNvPr id="108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HR’s Role in Organizational Ethics</a:t>
            </a:r>
          </a:p>
        </p:txBody>
      </p:sp>
      <p:grpSp>
        <p:nvGrpSpPr>
          <p:cNvPr id="1083395" name="Group 3"/>
          <p:cNvGrpSpPr>
            <a:grpSpLocks/>
          </p:cNvGrpSpPr>
          <p:nvPr/>
        </p:nvGrpSpPr>
        <p:grpSpPr bwMode="auto">
          <a:xfrm>
            <a:off x="439738" y="1325563"/>
            <a:ext cx="8594725" cy="3840162"/>
            <a:chOff x="277" y="751"/>
            <a:chExt cx="5414" cy="2791"/>
          </a:xfrm>
        </p:grpSpPr>
        <p:pic>
          <p:nvPicPr>
            <p:cNvPr id="34822" name="Picture 4" descr="010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" y="751"/>
              <a:ext cx="5414" cy="2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3" name="Text Box 5"/>
            <p:cNvSpPr txBox="1">
              <a:spLocks noChangeArrowheads="1"/>
            </p:cNvSpPr>
            <p:nvPr/>
          </p:nvSpPr>
          <p:spPr bwMode="auto">
            <a:xfrm>
              <a:off x="500" y="980"/>
              <a:ext cx="21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Legal Question</a:t>
              </a:r>
            </a:p>
          </p:txBody>
        </p:sp>
        <p:sp>
          <p:nvSpPr>
            <p:cNvPr id="34824" name="Text Box 6"/>
            <p:cNvSpPr txBox="1">
              <a:spLocks noChangeArrowheads="1"/>
            </p:cNvSpPr>
            <p:nvPr/>
          </p:nvSpPr>
          <p:spPr bwMode="auto">
            <a:xfrm>
              <a:off x="3053" y="980"/>
              <a:ext cx="2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Ethical Question</a:t>
              </a:r>
            </a:p>
          </p:txBody>
        </p:sp>
        <p:sp>
          <p:nvSpPr>
            <p:cNvPr id="34825" name="Text Box 7"/>
            <p:cNvSpPr txBox="1">
              <a:spLocks noChangeArrowheads="1"/>
            </p:cNvSpPr>
            <p:nvPr/>
          </p:nvSpPr>
          <p:spPr bwMode="auto">
            <a:xfrm>
              <a:off x="500" y="1502"/>
              <a:ext cx="2132" cy="1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bIns="0" anchorCtr="1"/>
            <a:lstStyle>
              <a:lvl1pPr marL="179388" indent="-1793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b="1">
                  <a:latin typeface="Trebuchet MS" pitchFamily="34" charset="0"/>
                </a:rPr>
                <a:t>Does the behavior or result meet all applicable laws, regulations, and government codes?</a:t>
              </a:r>
            </a:p>
          </p:txBody>
        </p:sp>
        <p:sp>
          <p:nvSpPr>
            <p:cNvPr id="34826" name="Text Box 8"/>
            <p:cNvSpPr txBox="1">
              <a:spLocks noChangeArrowheads="1"/>
            </p:cNvSpPr>
            <p:nvPr/>
          </p:nvSpPr>
          <p:spPr bwMode="auto">
            <a:xfrm>
              <a:off x="3080" y="1502"/>
              <a:ext cx="2207" cy="1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bIns="0" anchorCtr="1"/>
            <a:lstStyle>
              <a:lvl1pPr marL="179388" indent="-179388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b="1">
                  <a:latin typeface="Trebuchet MS" pitchFamily="34" charset="0"/>
                </a:rPr>
                <a:t>Does the behavior or result meet both organizational standards and professional standards of ethical behavior?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8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34E2F9DB-7811-40FF-B42C-FE1FA753877A}" type="slidenum">
              <a:rPr lang="en-US" sz="900" smtClean="0"/>
              <a:pPr eaLnBrk="1" hangingPunct="1"/>
              <a:t>39</a:t>
            </a:fld>
            <a:endParaRPr lang="en-US" sz="900" smtClean="0"/>
          </a:p>
        </p:txBody>
      </p:sp>
      <p:sp>
        <p:nvSpPr>
          <p:cNvPr id="35844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1–5</a:t>
            </a: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Examples of HR-Related Ethical Misconduct Activities</a:t>
            </a:r>
          </a:p>
        </p:txBody>
      </p:sp>
      <p:pic>
        <p:nvPicPr>
          <p:cNvPr id="1014790" name="Picture 6" descr="0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282700"/>
            <a:ext cx="8548688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143C1B56-4928-499F-8487-F39C625761CB}" type="slidenum">
              <a:rPr lang="en-US" sz="900" smtClean="0"/>
              <a:pPr eaLnBrk="1" hangingPunct="1"/>
              <a:t>4</a:t>
            </a:fld>
            <a:endParaRPr lang="en-US" sz="900" smtClean="0"/>
          </a:p>
        </p:txBody>
      </p:sp>
      <p:sp>
        <p:nvSpPr>
          <p:cNvPr id="983042" name="Title 1"/>
          <p:cNvSpPr>
            <a:spLocks noGrp="1"/>
          </p:cNvSpPr>
          <p:nvPr>
            <p:ph type="title" idx="4294967295"/>
          </p:nvPr>
        </p:nvSpPr>
        <p:spPr>
          <a:xfrm>
            <a:off x="523875" y="418634"/>
            <a:ext cx="8077200" cy="52322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What </a:t>
            </a:r>
            <a:r>
              <a:rPr lang="en-US" sz="2800" dirty="0" smtClean="0">
                <a:latin typeface="Arial" charset="0"/>
                <a:cs typeface="Arial" charset="0"/>
              </a:rPr>
              <a:t>is HR?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342900" eaLnBrk="1" hangingPunct="1">
              <a:defRPr/>
            </a:pPr>
            <a:r>
              <a:rPr lang="en-US" dirty="0" smtClean="0">
                <a:cs typeface="Arial" charset="0"/>
              </a:rPr>
              <a:t>II. An </a:t>
            </a:r>
            <a:r>
              <a:rPr lang="en-US" dirty="0" smtClean="0">
                <a:solidFill>
                  <a:srgbClr val="990000"/>
                </a:solidFill>
                <a:cs typeface="Arial" charset="0"/>
              </a:rPr>
              <a:t>HR D</a:t>
            </a:r>
            <a:r>
              <a:rPr lang="en-US" dirty="0" smtClean="0">
                <a:cs typeface="Arial" charset="0"/>
              </a:rPr>
              <a:t>epartment</a:t>
            </a:r>
          </a:p>
          <a:p>
            <a:pPr marL="742950" lvl="1" indent="-285750" eaLnBrk="1" hangingPunct="1">
              <a:defRPr/>
            </a:pPr>
            <a:r>
              <a:rPr lang="en-US" dirty="0" smtClean="0">
                <a:cs typeface="Arial" charset="0"/>
              </a:rPr>
              <a:t>A department or a function</a:t>
            </a:r>
          </a:p>
          <a:p>
            <a:pPr marL="742950" lvl="1" indent="-285750" eaLnBrk="1" hangingPunct="1">
              <a:defRPr/>
            </a:pPr>
            <a:r>
              <a:rPr lang="en-US" dirty="0" smtClean="0">
                <a:cs typeface="Arial" charset="0"/>
              </a:rPr>
              <a:t>Can be simple or complex depending on size of organization</a:t>
            </a:r>
          </a:p>
          <a:p>
            <a:pPr marL="742950" lvl="1" indent="-285750" eaLnBrk="1" hangingPunct="1">
              <a:defRPr/>
            </a:pPr>
            <a:r>
              <a:rPr lang="en-US" dirty="0" smtClean="0">
                <a:cs typeface="Arial" charset="0"/>
              </a:rPr>
              <a:t>Can be a Business within the Business</a:t>
            </a:r>
          </a:p>
          <a:p>
            <a:pPr marL="1143000" lvl="2" indent="-228600" eaLnBrk="1" hangingPunct="1">
              <a:defRPr/>
            </a:pPr>
            <a:r>
              <a:rPr lang="en-US" dirty="0" smtClean="0">
                <a:cs typeface="Arial" charset="0"/>
              </a:rPr>
              <a:t>Strategies, goals</a:t>
            </a:r>
          </a:p>
          <a:p>
            <a:pPr marL="1143000" lvl="2" indent="-228600" eaLnBrk="1" hangingPunct="1">
              <a:defRPr/>
            </a:pPr>
            <a:r>
              <a:rPr lang="en-US" dirty="0" smtClean="0">
                <a:solidFill>
                  <a:schemeClr val="accent1"/>
                </a:solidFill>
                <a:cs typeface="Arial" charset="0"/>
              </a:rPr>
              <a:t>DELIVERS VALUE TO THE ORGANIZATION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DF1FAF3F-A96A-4DFB-9C3B-01C96AB735BB}" type="slidenum">
              <a:rPr lang="en-US" sz="900" smtClean="0"/>
              <a:pPr eaLnBrk="1" hangingPunct="1"/>
              <a:t>40</a:t>
            </a:fld>
            <a:endParaRPr lang="en-US" sz="900" smtClean="0"/>
          </a:p>
        </p:txBody>
      </p:sp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HR Ethics and Sarbanes-Oxley (SOX)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8264525" cy="5303838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defRPr/>
            </a:pPr>
            <a:r>
              <a:rPr lang="en-US" smtClean="0"/>
              <a:t>Reduce the likelihood of illegal and unethical behaviors by: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mtClean="0"/>
              <a:t>Having a written code of ethics and conduct standards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mtClean="0"/>
              <a:t>Providing ethical behavior training and advice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mtClean="0"/>
              <a:t>Establishing confidential reporting systems for ethical misconduct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mtClean="0"/>
              <a:t>Providing whistle-blower protection</a:t>
            </a:r>
          </a:p>
          <a:p>
            <a:pPr lvl="1" eaLnBrk="1" hangingPunct="1">
              <a:spcBef>
                <a:spcPct val="35000"/>
              </a:spcBef>
              <a:defRPr/>
            </a:pPr>
            <a:r>
              <a:rPr lang="en-US" smtClean="0"/>
              <a:t>Supporting HR’s role as “keeper and voice” of organizational ethics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F24F0117-2EAE-4B60-8D7F-58CE81E4625F}" type="slidenum">
              <a:rPr lang="en-US" sz="900" smtClean="0"/>
              <a:pPr eaLnBrk="1" hangingPunct="1"/>
              <a:t>41</a:t>
            </a:fld>
            <a:endParaRPr lang="en-US" sz="900" smtClean="0"/>
          </a:p>
        </p:txBody>
      </p:sp>
      <p:sp>
        <p:nvSpPr>
          <p:cNvPr id="1000450" name="Title 1"/>
          <p:cNvSpPr>
            <a:spLocks noGrp="1"/>
          </p:cNvSpPr>
          <p:nvPr>
            <p:ph type="title" idx="4294967295"/>
          </p:nvPr>
        </p:nvSpPr>
        <p:spPr>
          <a:xfrm>
            <a:off x="3017838" y="441325"/>
            <a:ext cx="8077200" cy="519113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2800" smtClean="0">
                <a:latin typeface="Arial" charset="0"/>
                <a:cs typeface="Arial" charset="0"/>
              </a:rPr>
              <a:t>    Thought Questions</a:t>
            </a:r>
          </a:p>
        </p:txBody>
      </p:sp>
      <p:sp>
        <p:nvSpPr>
          <p:cNvPr id="1000453" name="Content Placeholder 6"/>
          <p:cNvSpPr>
            <a:spLocks noGrp="1"/>
          </p:cNvSpPr>
          <p:nvPr>
            <p:ph idx="4294967295"/>
          </p:nvPr>
        </p:nvSpPr>
        <p:spPr>
          <a:xfrm>
            <a:off x="639763" y="1874838"/>
            <a:ext cx="8102600" cy="5303837"/>
          </a:xfrm>
        </p:spPr>
        <p:txBody>
          <a:bodyPr/>
          <a:lstStyle/>
          <a:p>
            <a:pPr marL="342900" indent="-342900" eaLnBrk="1" hangingPunct="1">
              <a:buFontTx/>
              <a:buNone/>
              <a:defRPr/>
            </a:pPr>
            <a:endParaRPr lang="en-US" smtClean="0">
              <a:cs typeface="Arial" charset="0"/>
            </a:endParaRPr>
          </a:p>
          <a:p>
            <a:pPr marL="342900" indent="-342900" eaLnBrk="1" hangingPunct="1">
              <a:defRPr/>
            </a:pPr>
            <a:r>
              <a:rPr lang="en-US" smtClean="0">
                <a:cs typeface="Arial" charset="0"/>
              </a:rPr>
              <a:t>What is the role of Human Resources in ensuring ethical behavior?</a:t>
            </a:r>
          </a:p>
          <a:p>
            <a:pPr marL="342900" indent="-342900" eaLnBrk="1" hangingPunct="1">
              <a:defRPr/>
            </a:pPr>
            <a:r>
              <a:rPr lang="en-US" smtClean="0">
                <a:cs typeface="Arial" charset="0"/>
              </a:rPr>
              <a:t>How can HR staff avoid being co-opted?</a:t>
            </a:r>
          </a:p>
        </p:txBody>
      </p:sp>
      <p:pic>
        <p:nvPicPr>
          <p:cNvPr id="37896" name="Picture 7" descr="http://thestartingfive.net/wp-content/uploads/2008/02/que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90525"/>
            <a:ext cx="13049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5" descr="hard-drive-flam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493">
            <a:off x="6805613" y="4652963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B141EA8A-84F5-4672-900B-DA32542E9749}" type="slidenum">
              <a:rPr lang="en-US" sz="900" smtClean="0"/>
              <a:pPr eaLnBrk="1" hangingPunct="1"/>
              <a:t>5</a:t>
            </a:fld>
            <a:endParaRPr lang="en-US" sz="900" smtClean="0"/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990000"/>
                </a:solidFill>
              </a:rPr>
              <a:t>HR Myths</a:t>
            </a: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6699"/>
                </a:solidFill>
              </a:rPr>
              <a:t>People go into HR because they like people.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336699"/>
                </a:solidFill>
              </a:rPr>
              <a:t>Anyone can do HR.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336699"/>
                </a:solidFill>
              </a:rPr>
              <a:t>HR deals with the soft side of business and is therefore not accountable.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336699"/>
                </a:solidFill>
              </a:rPr>
              <a:t>HR focuses on costs, which must be controlled.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336699"/>
                </a:solidFill>
              </a:rPr>
              <a:t>HR’s job is to be the policy police and the health-and-happiness patrol.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336699"/>
                </a:solidFill>
              </a:rPr>
              <a:t>HR is full of fads.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336699"/>
                </a:solidFill>
              </a:rPr>
              <a:t>HR is staffed by nice people.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336699"/>
                </a:solidFill>
              </a:rPr>
              <a:t>HR is HR’s job.</a:t>
            </a: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F9035D02-AA62-4622-B8CD-13A2543399A1}" type="slidenum">
              <a:rPr lang="en-US" sz="900" smtClean="0"/>
              <a:pPr eaLnBrk="1" hangingPunct="1"/>
              <a:t>6</a:t>
            </a:fld>
            <a:endParaRPr lang="en-US" sz="900" smtClean="0"/>
          </a:p>
        </p:txBody>
      </p:sp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HR Management Roles</a:t>
            </a:r>
          </a:p>
        </p:txBody>
      </p:sp>
      <p:grpSp>
        <p:nvGrpSpPr>
          <p:cNvPr id="1047555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47110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1" name="Text Box 5"/>
            <p:cNvSpPr txBox="1">
              <a:spLocks noChangeArrowheads="1"/>
            </p:cNvSpPr>
            <p:nvPr/>
          </p:nvSpPr>
          <p:spPr bwMode="auto">
            <a:xfrm>
              <a:off x="1613" y="1238"/>
              <a:ext cx="2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HR Management Roles</a:t>
              </a:r>
            </a:p>
          </p:txBody>
        </p:sp>
        <p:sp>
          <p:nvSpPr>
            <p:cNvPr id="47112" name="Text Box 6"/>
            <p:cNvSpPr txBox="1">
              <a:spLocks noChangeArrowheads="1"/>
            </p:cNvSpPr>
            <p:nvPr/>
          </p:nvSpPr>
          <p:spPr bwMode="auto">
            <a:xfrm>
              <a:off x="464" y="2506"/>
              <a:ext cx="12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Administrative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47113" name="Text Box 7"/>
            <p:cNvSpPr txBox="1">
              <a:spLocks noChangeArrowheads="1"/>
            </p:cNvSpPr>
            <p:nvPr/>
          </p:nvSpPr>
          <p:spPr bwMode="auto">
            <a:xfrm>
              <a:off x="2277" y="2333"/>
              <a:ext cx="120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Operational and Employee Advocate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  <p:sp>
          <p:nvSpPr>
            <p:cNvPr id="47114" name="Text Box 8"/>
            <p:cNvSpPr txBox="1">
              <a:spLocks noChangeArrowheads="1"/>
            </p:cNvSpPr>
            <p:nvPr/>
          </p:nvSpPr>
          <p:spPr bwMode="auto">
            <a:xfrm>
              <a:off x="4060" y="2506"/>
              <a:ext cx="12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Strategic</a:t>
              </a:r>
              <a:endParaRPr lang="en-US" sz="1600" b="1">
                <a:solidFill>
                  <a:srgbClr val="003366"/>
                </a:solidFill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7615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4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EC499199-3E90-4772-AFC4-65297EDF1841}" type="slidenum">
              <a:rPr lang="en-US" sz="900" smtClean="0"/>
              <a:pPr eaLnBrk="1" hangingPunct="1"/>
              <a:t>7</a:t>
            </a:fld>
            <a:endParaRPr lang="en-US" sz="900" smtClean="0"/>
          </a:p>
        </p:txBody>
      </p:sp>
      <p:sp>
        <p:nvSpPr>
          <p:cNvPr id="48132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33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1–9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Roles of HR Management</a:t>
            </a:r>
          </a:p>
        </p:txBody>
      </p:sp>
      <p:pic>
        <p:nvPicPr>
          <p:cNvPr id="1022981" name="Picture 5" descr="01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81163"/>
            <a:ext cx="851217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6450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1–</a:t>
            </a:r>
            <a:fld id="{AE0141E5-69C5-4019-956F-2A02090FEC2C}" type="slidenum">
              <a:rPr lang="en-US" sz="900" smtClean="0"/>
              <a:pPr eaLnBrk="1" hangingPunct="1"/>
              <a:t>8</a:t>
            </a:fld>
            <a:endParaRPr lang="en-US" sz="900" smtClean="0"/>
          </a:p>
        </p:txBody>
      </p:sp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5847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HR Management Competencies </a:t>
            </a:r>
          </a:p>
        </p:txBody>
      </p:sp>
      <p:grpSp>
        <p:nvGrpSpPr>
          <p:cNvPr id="1068035" name="Group 3"/>
          <p:cNvGrpSpPr>
            <a:grpSpLocks/>
          </p:cNvGrpSpPr>
          <p:nvPr/>
        </p:nvGrpSpPr>
        <p:grpSpPr bwMode="auto">
          <a:xfrm>
            <a:off x="1371600" y="1508125"/>
            <a:ext cx="6492875" cy="4572000"/>
            <a:chOff x="807" y="1008"/>
            <a:chExt cx="4147" cy="2968"/>
          </a:xfrm>
        </p:grpSpPr>
        <p:pic>
          <p:nvPicPr>
            <p:cNvPr id="49158" name="Picture 4" descr="01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" y="1008"/>
              <a:ext cx="4147" cy="2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9" name="Text Box 5"/>
            <p:cNvSpPr txBox="1">
              <a:spLocks noChangeArrowheads="1"/>
            </p:cNvSpPr>
            <p:nvPr/>
          </p:nvSpPr>
          <p:spPr bwMode="auto">
            <a:xfrm>
              <a:off x="3283" y="2218"/>
              <a:ext cx="1497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HR</a:t>
              </a:r>
              <a:br>
                <a:rPr lang="en-US" sz="2000" b="1">
                  <a:latin typeface="Trebuchet MS" pitchFamily="34" charset="0"/>
                </a:rPr>
              </a:br>
              <a:r>
                <a:rPr lang="en-US" sz="2000" b="1">
                  <a:latin typeface="Trebuchet MS" pitchFamily="34" charset="0"/>
                </a:rPr>
                <a:t>Competencies</a:t>
              </a:r>
            </a:p>
          </p:txBody>
        </p:sp>
        <p:sp>
          <p:nvSpPr>
            <p:cNvPr id="49160" name="Text Box 6"/>
            <p:cNvSpPr txBox="1">
              <a:spLocks noChangeArrowheads="1"/>
            </p:cNvSpPr>
            <p:nvPr/>
          </p:nvSpPr>
          <p:spPr bwMode="auto">
            <a:xfrm>
              <a:off x="1037" y="1187"/>
              <a:ext cx="1613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Strategic Contribution</a:t>
              </a:r>
            </a:p>
          </p:txBody>
        </p:sp>
        <p:sp>
          <p:nvSpPr>
            <p:cNvPr id="49161" name="Text Box 7"/>
            <p:cNvSpPr txBox="1">
              <a:spLocks noChangeArrowheads="1"/>
            </p:cNvSpPr>
            <p:nvPr/>
          </p:nvSpPr>
          <p:spPr bwMode="auto">
            <a:xfrm>
              <a:off x="1037" y="1832"/>
              <a:ext cx="1613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Business Knowledge</a:t>
              </a:r>
            </a:p>
          </p:txBody>
        </p:sp>
        <p:sp>
          <p:nvSpPr>
            <p:cNvPr id="49162" name="Text Box 8"/>
            <p:cNvSpPr txBox="1">
              <a:spLocks noChangeArrowheads="1"/>
            </p:cNvSpPr>
            <p:nvPr/>
          </p:nvSpPr>
          <p:spPr bwMode="auto">
            <a:xfrm>
              <a:off x="1037" y="2357"/>
              <a:ext cx="161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HR Delivery</a:t>
              </a:r>
            </a:p>
          </p:txBody>
        </p:sp>
        <p:sp>
          <p:nvSpPr>
            <p:cNvPr id="49163" name="Text Box 9"/>
            <p:cNvSpPr txBox="1">
              <a:spLocks noChangeArrowheads="1"/>
            </p:cNvSpPr>
            <p:nvPr/>
          </p:nvSpPr>
          <p:spPr bwMode="auto">
            <a:xfrm>
              <a:off x="1049" y="2884"/>
              <a:ext cx="161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HR Technology</a:t>
              </a:r>
            </a:p>
          </p:txBody>
        </p:sp>
        <p:sp>
          <p:nvSpPr>
            <p:cNvPr id="49164" name="Text Box 10"/>
            <p:cNvSpPr txBox="1">
              <a:spLocks noChangeArrowheads="1"/>
            </p:cNvSpPr>
            <p:nvPr/>
          </p:nvSpPr>
          <p:spPr bwMode="auto">
            <a:xfrm>
              <a:off x="1037" y="3382"/>
              <a:ext cx="161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Personal Credibility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25578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6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SHRM – HR Management Competencies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Human Resource </a:t>
            </a:r>
            <a:r>
              <a:rPr lang="en-US" dirty="0" smtClean="0">
                <a:effectLst/>
              </a:rPr>
              <a:t>Technical Expertise </a:t>
            </a:r>
            <a:r>
              <a:rPr lang="en-US" dirty="0">
                <a:effectLst/>
              </a:rPr>
              <a:t>and Practice </a:t>
            </a:r>
          </a:p>
          <a:p>
            <a:r>
              <a:rPr lang="en-US" dirty="0" smtClean="0">
                <a:effectLst/>
              </a:rPr>
              <a:t>Relationship </a:t>
            </a:r>
            <a:r>
              <a:rPr lang="en-US" dirty="0">
                <a:effectLst/>
              </a:rPr>
              <a:t>Management</a:t>
            </a:r>
          </a:p>
          <a:p>
            <a:r>
              <a:rPr lang="en-US" dirty="0" smtClean="0">
                <a:effectLst/>
              </a:rPr>
              <a:t>Consultation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Organizational </a:t>
            </a:r>
            <a:r>
              <a:rPr lang="en-US" dirty="0">
                <a:effectLst/>
              </a:rPr>
              <a:t>Leadership and </a:t>
            </a:r>
            <a:r>
              <a:rPr lang="en-US" dirty="0" smtClean="0">
                <a:effectLst/>
              </a:rPr>
              <a:t>Navigation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Communication 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Global </a:t>
            </a:r>
            <a:r>
              <a:rPr lang="en-US" dirty="0">
                <a:effectLst/>
              </a:rPr>
              <a:t>and Cultural Effectiveness</a:t>
            </a:r>
          </a:p>
          <a:p>
            <a:r>
              <a:rPr lang="en-US" dirty="0" smtClean="0">
                <a:effectLst/>
              </a:rPr>
              <a:t>Ethical </a:t>
            </a:r>
            <a:r>
              <a:rPr lang="en-US" dirty="0">
                <a:effectLst/>
              </a:rPr>
              <a:t>Practice</a:t>
            </a:r>
          </a:p>
          <a:p>
            <a:r>
              <a:rPr lang="en-US" dirty="0" smtClean="0">
                <a:effectLst/>
              </a:rPr>
              <a:t>Critical </a:t>
            </a:r>
            <a:r>
              <a:rPr lang="en-US" dirty="0">
                <a:effectLst/>
              </a:rPr>
              <a:t>Evaluation</a:t>
            </a:r>
          </a:p>
          <a:p>
            <a:r>
              <a:rPr lang="en-US" dirty="0" smtClean="0">
                <a:effectLst/>
              </a:rPr>
              <a:t>Business </a:t>
            </a:r>
            <a:r>
              <a:rPr lang="en-US" dirty="0">
                <a:effectLst/>
              </a:rPr>
              <a:t>Acumen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1–</a:t>
            </a:r>
            <a:fld id="{A0923980-BF22-4DAE-A7DD-8798E8F3570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80210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Human Resource Management 13e.">
  <a:themeElements>
    <a:clrScheme name="Human Resource Management 13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Human Resource Management 13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uman Resource Management 13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man Resource Management 13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4198</TotalTime>
  <Words>1434</Words>
  <Application>Microsoft Office PowerPoint</Application>
  <PresentationFormat>On-screen Show (4:3)</PresentationFormat>
  <Paragraphs>319</Paragraphs>
  <Slides>41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Tahoma</vt:lpstr>
      <vt:lpstr>Wingdings</vt:lpstr>
      <vt:lpstr>Times New Roman</vt:lpstr>
      <vt:lpstr>Trebuchet MS</vt:lpstr>
      <vt:lpstr>Verdana</vt:lpstr>
      <vt:lpstr>Human Resource Management 13e.</vt:lpstr>
      <vt:lpstr>CHAPTER 1 Human Resource Management in Organizations</vt:lpstr>
      <vt:lpstr>Nature of Human Resource Management</vt:lpstr>
      <vt:lpstr>What is HR?*</vt:lpstr>
      <vt:lpstr>What is HR?</vt:lpstr>
      <vt:lpstr>HR Myths</vt:lpstr>
      <vt:lpstr>HR Management Roles</vt:lpstr>
      <vt:lpstr>PowerPoint Presentation</vt:lpstr>
      <vt:lpstr>HR Management Competencies </vt:lpstr>
      <vt:lpstr>SHRM – HR Management Competencies</vt:lpstr>
      <vt:lpstr>HR Management as a Career Field</vt:lpstr>
      <vt:lpstr>PowerPoint Presentation</vt:lpstr>
      <vt:lpstr>PowerPoint Presentation</vt:lpstr>
      <vt:lpstr>HRCI Certification - Eligibility Requirements</vt:lpstr>
      <vt:lpstr>HRCI - California-Specific Certification </vt:lpstr>
      <vt:lpstr>Other HR Certifications</vt:lpstr>
      <vt:lpstr>Types of Organizational Assets</vt:lpstr>
      <vt:lpstr>PowerPoint Presentation</vt:lpstr>
      <vt:lpstr>HR Management: Interlinked Functions</vt:lpstr>
      <vt:lpstr>Current HR Management Challenges</vt:lpstr>
      <vt:lpstr>Economics and Job Changes</vt:lpstr>
      <vt:lpstr>PowerPoint Presentation</vt:lpstr>
      <vt:lpstr>PowerPoint Presentation</vt:lpstr>
      <vt:lpstr>HR Technology</vt:lpstr>
      <vt:lpstr>Uses of a Web-Based HRMS</vt:lpstr>
      <vt:lpstr>Smaller Organizations and HR Management</vt:lpstr>
      <vt:lpstr>HR Cooperation with Operating and Line Managers</vt:lpstr>
      <vt:lpstr>Organizational Culture and HR</vt:lpstr>
      <vt:lpstr>Hofstede’s Dimensions of Culture</vt:lpstr>
      <vt:lpstr>Hofstede’s Dimensions of Culture</vt:lpstr>
      <vt:lpstr>Hofstede’s Dimensions of Culture</vt:lpstr>
      <vt:lpstr>Organizational Productivity</vt:lpstr>
      <vt:lpstr>PowerPoint Presentation</vt:lpstr>
      <vt:lpstr>Social Responsibilities and HR</vt:lpstr>
      <vt:lpstr>Customer Service and Quality Linked to HR</vt:lpstr>
      <vt:lpstr>Employee Engagement and HR Culture</vt:lpstr>
      <vt:lpstr>PowerPoint Presentation</vt:lpstr>
      <vt:lpstr>Ethical Behavior and Organizational Culture</vt:lpstr>
      <vt:lpstr>HR’s Role in Organizational Ethics</vt:lpstr>
      <vt:lpstr>PowerPoint Presentation</vt:lpstr>
      <vt:lpstr>HR Ethics and Sarbanes-Oxley (SOX)</vt:lpstr>
      <vt:lpstr>    Thought Questions</vt:lpstr>
    </vt:vector>
  </TitlesOfParts>
  <Manager>Julia Chase | Susan Smart</Manager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 Management 13e.</dc:title>
  <dc:subject>Chapter 1</dc:subject>
  <dc:creator>Charlie Cook, The University of West Alabama</dc:creator>
  <cp:lastModifiedBy> Phyllis Sigerist</cp:lastModifiedBy>
  <cp:revision>360</cp:revision>
  <cp:lastPrinted>2011-03-23T00:33:13Z</cp:lastPrinted>
  <dcterms:created xsi:type="dcterms:W3CDTF">2003-02-17T02:06:55Z</dcterms:created>
  <dcterms:modified xsi:type="dcterms:W3CDTF">2013-03-31T23:26:07Z</dcterms:modified>
</cp:coreProperties>
</file>