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1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CC6600"/>
    <a:srgbClr val="336600"/>
    <a:srgbClr val="008000"/>
    <a:srgbClr val="669900"/>
    <a:srgbClr val="008080"/>
    <a:srgbClr val="339966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5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28F8F5-7B32-4DD3-B7D2-1C2EDA4138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97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3E94E5-7E45-494B-AD7C-7E7A3043887A}" type="slidenum">
              <a:rPr lang="en-US" sz="1200" smtClean="0"/>
              <a:pPr eaLnBrk="1" hangingPunct="1"/>
              <a:t>1</a:t>
            </a:fld>
            <a:endParaRPr lang="en-US" sz="12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D95884F-DADF-4AFD-AE9F-3AE18454B0BE}" type="slidenum">
              <a:rPr lang="en-US" sz="1200" smtClean="0"/>
              <a:pPr eaLnBrk="1" hangingPunct="1"/>
              <a:t>10</a:t>
            </a:fld>
            <a:endParaRPr lang="en-US" sz="120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36F98DE-7621-46A6-8DC8-EF2076FA5D92}" type="slidenum">
              <a:rPr lang="en-US" sz="1200" smtClean="0"/>
              <a:pPr eaLnBrk="1" hangingPunct="1"/>
              <a:t>11</a:t>
            </a:fld>
            <a:endParaRPr lang="en-US" sz="120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47A161-DAC9-4682-9C67-94562B481243}" type="slidenum">
              <a:rPr lang="en-US" sz="1200" smtClean="0"/>
              <a:pPr eaLnBrk="1" hangingPunct="1"/>
              <a:t>12</a:t>
            </a:fld>
            <a:endParaRPr lang="en-US" sz="120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B02602A-88E7-4166-8F24-12EEDC43D4CE}" type="slidenum">
              <a:rPr lang="en-US" sz="1200" smtClean="0"/>
              <a:pPr eaLnBrk="1" hangingPunct="1"/>
              <a:t>2</a:t>
            </a:fld>
            <a:endParaRPr lang="en-US" sz="120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4185EFF-C765-4B60-B979-6F8921E2F5F4}" type="slidenum">
              <a:rPr lang="en-US" sz="1200" smtClean="0"/>
              <a:pPr eaLnBrk="1" hangingPunct="1"/>
              <a:t>3</a:t>
            </a:fld>
            <a:endParaRPr lang="en-US" sz="120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3C576A3-F867-44F1-B054-4C8D4F318E19}" type="slidenum">
              <a:rPr lang="en-US" sz="1200" smtClean="0"/>
              <a:pPr eaLnBrk="1" hangingPunct="1"/>
              <a:t>4</a:t>
            </a:fld>
            <a:endParaRPr lang="en-US" sz="1200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AF57D3-1080-4575-BD24-6F4D1C59322D}" type="slidenum">
              <a:rPr lang="en-US" sz="1200" smtClean="0"/>
              <a:pPr eaLnBrk="1" hangingPunct="1"/>
              <a:t>5</a:t>
            </a:fld>
            <a:endParaRPr lang="en-US" sz="120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6D8597-1DFF-44F5-A8CF-F64F53E2A873}" type="slidenum">
              <a:rPr lang="en-US" sz="1200" smtClean="0"/>
              <a:pPr eaLnBrk="1" hangingPunct="1"/>
              <a:t>6</a:t>
            </a:fld>
            <a:endParaRPr lang="en-US" sz="1200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4FEB46-B156-4E9E-988C-2CD42FBB7B74}" type="slidenum">
              <a:rPr lang="en-US" sz="1200" smtClean="0"/>
              <a:pPr eaLnBrk="1" hangingPunct="1"/>
              <a:t>7</a:t>
            </a:fld>
            <a:endParaRPr lang="en-US" sz="120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7D0F809-EC51-4A5F-A839-3761F9F36777}" type="slidenum">
              <a:rPr lang="en-US" sz="1200" smtClean="0"/>
              <a:pPr eaLnBrk="1" hangingPunct="1"/>
              <a:t>8</a:t>
            </a:fld>
            <a:endParaRPr lang="en-US" sz="120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1F85B0-3A2A-45FE-AE08-ED266F3646DE}" type="slidenum">
              <a:rPr lang="en-US" sz="1200" smtClean="0"/>
              <a:pPr eaLnBrk="1" hangingPunct="1"/>
              <a:t>9</a:t>
            </a:fld>
            <a:endParaRPr lang="en-US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ver0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411163"/>
            <a:ext cx="5851525" cy="603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1"/>
          <p:cNvSpPr txBox="1">
            <a:spLocks noChangeArrowheads="1"/>
          </p:cNvSpPr>
          <p:nvPr userDrawn="1"/>
        </p:nvSpPr>
        <p:spPr bwMode="auto">
          <a:xfrm>
            <a:off x="5935663" y="1485900"/>
            <a:ext cx="26511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z="2000" b="1" smtClean="0">
                <a:solidFill>
                  <a:srgbClr val="996633"/>
                </a:solidFill>
                <a:latin typeface="Times New Roman" pitchFamily="18" charset="0"/>
              </a:rPr>
              <a:t>R</a:t>
            </a:r>
            <a:r>
              <a:rPr lang="en-US" sz="1600" b="1" smtClean="0">
                <a:solidFill>
                  <a:srgbClr val="996633"/>
                </a:solidFill>
                <a:latin typeface="Times New Roman" pitchFamily="18" charset="0"/>
              </a:rPr>
              <a:t>OBERT </a:t>
            </a:r>
            <a:r>
              <a:rPr lang="en-US" sz="2000" b="1" smtClean="0">
                <a:solidFill>
                  <a:srgbClr val="996633"/>
                </a:solidFill>
                <a:latin typeface="Times New Roman" pitchFamily="18" charset="0"/>
              </a:rPr>
              <a:t>L</a:t>
            </a:r>
            <a:r>
              <a:rPr lang="en-US" sz="1600" b="1" smtClean="0">
                <a:solidFill>
                  <a:srgbClr val="996633"/>
                </a:solidFill>
                <a:latin typeface="Times New Roman" pitchFamily="18" charset="0"/>
              </a:rPr>
              <a:t>. </a:t>
            </a:r>
            <a:r>
              <a:rPr lang="en-US" sz="2000" b="1" smtClean="0">
                <a:solidFill>
                  <a:srgbClr val="996633"/>
                </a:solidFill>
                <a:latin typeface="Times New Roman" pitchFamily="18" charset="0"/>
              </a:rPr>
              <a:t>M</a:t>
            </a:r>
            <a:r>
              <a:rPr lang="en-US" sz="1600" b="1" smtClean="0">
                <a:solidFill>
                  <a:srgbClr val="996633"/>
                </a:solidFill>
                <a:latin typeface="Times New Roman" pitchFamily="18" charset="0"/>
              </a:rPr>
              <a:t>ATHIS </a:t>
            </a:r>
            <a:r>
              <a:rPr lang="en-US" sz="2000" b="1" smtClean="0">
                <a:solidFill>
                  <a:srgbClr val="996633"/>
                </a:solidFill>
                <a:latin typeface="Times New Roman" pitchFamily="18" charset="0"/>
              </a:rPr>
              <a:t>J</a:t>
            </a:r>
            <a:r>
              <a:rPr lang="en-US" sz="1600" b="1" smtClean="0">
                <a:solidFill>
                  <a:srgbClr val="996633"/>
                </a:solidFill>
                <a:latin typeface="Times New Roman" pitchFamily="18" charset="0"/>
              </a:rPr>
              <a:t>OHN </a:t>
            </a:r>
            <a:r>
              <a:rPr lang="en-US" sz="2000" b="1" smtClean="0">
                <a:solidFill>
                  <a:srgbClr val="996633"/>
                </a:solidFill>
                <a:latin typeface="Times New Roman" pitchFamily="18" charset="0"/>
              </a:rPr>
              <a:t>H</a:t>
            </a:r>
            <a:r>
              <a:rPr lang="en-US" sz="1600" b="1" smtClean="0">
                <a:solidFill>
                  <a:srgbClr val="996633"/>
                </a:solidFill>
                <a:latin typeface="Times New Roman" pitchFamily="18" charset="0"/>
              </a:rPr>
              <a:t>. </a:t>
            </a:r>
            <a:r>
              <a:rPr lang="en-US" sz="2000" b="1" smtClean="0">
                <a:solidFill>
                  <a:srgbClr val="996633"/>
                </a:solidFill>
                <a:latin typeface="Times New Roman" pitchFamily="18" charset="0"/>
              </a:rPr>
              <a:t>J</a:t>
            </a:r>
            <a:r>
              <a:rPr lang="en-US" sz="1600" b="1" smtClean="0">
                <a:solidFill>
                  <a:srgbClr val="996633"/>
                </a:solidFill>
                <a:latin typeface="Times New Roman" pitchFamily="18" charset="0"/>
              </a:rPr>
              <a:t>ACKSON</a:t>
            </a:r>
          </a:p>
        </p:txBody>
      </p:sp>
      <p:sp>
        <p:nvSpPr>
          <p:cNvPr id="6" name="Rectangle 12"/>
          <p:cNvSpPr>
            <a:spLocks noChangeArrowheads="1"/>
          </p:cNvSpPr>
          <p:nvPr userDrawn="1"/>
        </p:nvSpPr>
        <p:spPr bwMode="auto">
          <a:xfrm>
            <a:off x="5705475" y="6324600"/>
            <a:ext cx="2965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b="1"/>
              <a:t>PowerPoint Presentation by Charlie Cook</a:t>
            </a:r>
            <a:br>
              <a:rPr lang="en-US" sz="1000" b="1"/>
            </a:br>
            <a:r>
              <a:rPr lang="en-US" sz="1000" b="1"/>
              <a:t>The University of West Alabama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4297363" y="3611563"/>
            <a:ext cx="3886200" cy="920750"/>
          </a:xfrm>
          <a:noFill/>
          <a:ln w="9525" algn="ctr">
            <a:noFill/>
          </a:ln>
          <a:effectLst>
            <a:outerShdw dist="35921" dir="2700000" algn="ctr" rotWithShape="0">
              <a:srgbClr val="5F5F5F"/>
            </a:outerShdw>
          </a:effectLst>
        </p:spPr>
        <p:txBody>
          <a:bodyPr wrap="none" bIns="45720" anchor="ctr"/>
          <a:lstStyle>
            <a:lvl1pPr algn="l">
              <a:defRPr sz="2400">
                <a:solidFill>
                  <a:srgbClr val="FFFFCC"/>
                </a:solidFill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530850" y="2971800"/>
            <a:ext cx="2193925" cy="457200"/>
          </a:xfrm>
          <a:solidFill>
            <a:srgbClr val="FFCC00">
              <a:alpha val="45000"/>
            </a:srgbClr>
          </a:solidFill>
          <a:ln algn="ctr"/>
        </p:spPr>
        <p:txBody>
          <a:bodyPr rIns="182880" anchor="ctr"/>
          <a:lstStyle>
            <a:lvl1pPr marL="0" indent="0" algn="r">
              <a:spcBef>
                <a:spcPct val="50000"/>
              </a:spcBef>
              <a:buFontTx/>
              <a:buNone/>
              <a:defRPr sz="1800" b="1">
                <a:solidFill>
                  <a:srgbClr val="CC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457200" y="6324600"/>
            <a:ext cx="4664075" cy="3667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pPr>
              <a:defRPr/>
            </a:pPr>
            <a:r>
              <a:rPr lang="en-US"/>
              <a:t>Copyright © 2005 Thomson Business &amp; Professional Publishing.</a:t>
            </a:r>
          </a:p>
          <a:p>
            <a:pPr>
              <a:defRPr/>
            </a:pPr>
            <a:r>
              <a:rPr lang="en-US"/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116830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  <a:r>
              <a:rPr lang="en-US">
                <a:cs typeface="Arial" charset="0"/>
              </a:rPr>
              <a:t>–</a:t>
            </a:r>
            <a:fld id="{68367131-5D87-4AB1-81D7-A832A6C20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77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377825"/>
            <a:ext cx="2058987" cy="57483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6088" y="377825"/>
            <a:ext cx="6029325" cy="57483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  <a:r>
              <a:rPr lang="en-US">
                <a:cs typeface="Arial" charset="0"/>
              </a:rPr>
              <a:t>–</a:t>
            </a:r>
            <a:fld id="{34827A00-0C8D-45CF-B7C3-3100D1FFC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4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  <a:r>
              <a:rPr lang="en-US">
                <a:cs typeface="Arial" charset="0"/>
              </a:rPr>
              <a:t>–</a:t>
            </a:r>
            <a:fld id="{6F792ACF-3272-4B00-84F4-243BE43DB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14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  <a:r>
              <a:rPr lang="en-US">
                <a:cs typeface="Arial" charset="0"/>
              </a:rPr>
              <a:t>–</a:t>
            </a:r>
            <a:fld id="{8BB292FD-E795-445C-AC0F-8F0E7F9C2E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14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25563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25563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  <a:r>
              <a:rPr lang="en-US">
                <a:cs typeface="Arial" charset="0"/>
              </a:rPr>
              <a:t>–</a:t>
            </a:r>
            <a:fld id="{4892C208-AA67-48C9-892D-A9A175C0A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257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  <a:r>
              <a:rPr lang="en-US">
                <a:cs typeface="Arial" charset="0"/>
              </a:rPr>
              <a:t>–</a:t>
            </a:r>
            <a:fld id="{5E0E70D3-AC7F-4819-B804-32A28EF81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51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  <a:r>
              <a:rPr lang="en-US">
                <a:cs typeface="Arial" charset="0"/>
              </a:rPr>
              <a:t>–</a:t>
            </a:r>
            <a:fld id="{E8706C49-320B-495D-93D7-413EA048AE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65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  <a:r>
              <a:rPr lang="en-US">
                <a:cs typeface="Arial" charset="0"/>
              </a:rPr>
              <a:t>–</a:t>
            </a:r>
            <a:fld id="{9337590F-7D59-495E-895D-E0FAD5C975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5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  <a:r>
              <a:rPr lang="en-US">
                <a:cs typeface="Arial" charset="0"/>
              </a:rPr>
              <a:t>–</a:t>
            </a:r>
            <a:fld id="{C606315D-A5DD-4BF1-9999-90FC18EF2E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40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</a:t>
            </a:r>
            <a:r>
              <a:rPr lang="en-US">
                <a:cs typeface="Arial" charset="0"/>
              </a:rPr>
              <a:t>–</a:t>
            </a:r>
            <a:fld id="{EAF5E5A1-4F0D-49CA-BA44-B35017D26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 descr="Titlebar02"/>
          <p:cNvSpPr>
            <a:spLocks noGrp="1" noChangeArrowheads="1"/>
          </p:cNvSpPr>
          <p:nvPr>
            <p:ph type="title"/>
          </p:nvPr>
        </p:nvSpPr>
        <p:spPr bwMode="blackWhite">
          <a:xfrm>
            <a:off x="446088" y="377825"/>
            <a:ext cx="8229600" cy="600075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3175">
            <a:solidFill>
              <a:srgbClr val="969696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64008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25563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42088" y="6446838"/>
            <a:ext cx="2133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r>
              <a:rPr lang="en-US"/>
              <a:t>1</a:t>
            </a:r>
            <a:r>
              <a:rPr lang="en-US">
                <a:cs typeface="Arial" charset="0"/>
              </a:rPr>
              <a:t>–</a:t>
            </a:r>
            <a:fld id="{ED2A5EB4-76F4-4574-BD2A-E66619BF0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6666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66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66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66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66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66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66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66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6666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9966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rgbClr val="3366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smtClean="0"/>
              <a:t>1</a:t>
            </a:r>
            <a:r>
              <a:rPr lang="en-US" sz="1000" smtClean="0">
                <a:cs typeface="Arial" charset="0"/>
              </a:rPr>
              <a:t>–</a:t>
            </a:r>
            <a:fld id="{C664E27D-7DEE-48DA-A266-A42723198F25}" type="slidenum">
              <a:rPr lang="en-US" sz="1000" smtClean="0"/>
              <a:pPr eaLnBrk="1" hangingPunct="1"/>
              <a:t>1</a:t>
            </a:fld>
            <a:endParaRPr lang="en-US" sz="1000" smtClean="0"/>
          </a:p>
        </p:txBody>
      </p:sp>
      <p:sp>
        <p:nvSpPr>
          <p:cNvPr id="31752" name="Rectangle 8" descr="Titlebar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History of Human Resource Management</a:t>
            </a:r>
          </a:p>
        </p:txBody>
      </p:sp>
      <p:sp>
        <p:nvSpPr>
          <p:cNvPr id="3076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Late 1800’s – Start of the Industrial Revolution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First personnel people are social workers, educators, business school graduates, and ministers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1911 – First Workers’ Compensation Insurance in Wisconsin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1914 – Start of the “personnel department” due to lean war years - bread costs $.09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1920 – 25% of manufacturing firms with more than 250 employees had a personnel department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smtClean="0"/>
              <a:t>1</a:t>
            </a:r>
            <a:r>
              <a:rPr lang="en-US" sz="1000" smtClean="0">
                <a:cs typeface="Arial" charset="0"/>
              </a:rPr>
              <a:t>–</a:t>
            </a:r>
            <a:fld id="{D9927DCB-8264-4E02-9951-4B728104B504}" type="slidenum">
              <a:rPr lang="en-US" sz="1000" smtClean="0"/>
              <a:pPr eaLnBrk="1" hangingPunct="1"/>
              <a:t>10</a:t>
            </a:fld>
            <a:endParaRPr lang="en-US" sz="1000" smtClean="0"/>
          </a:p>
        </p:txBody>
      </p:sp>
      <p:sp>
        <p:nvSpPr>
          <p:cNvPr id="86018" name="Rectangle 2" descr="Titlebar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History of Human Resource Management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63675"/>
            <a:ext cx="8229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2009 – E-Verify required for many government contractors and some federal subcontractors</a:t>
            </a:r>
          </a:p>
          <a:p>
            <a:pPr eaLnBrk="1" hangingPunct="1">
              <a:defRPr/>
            </a:pPr>
            <a:r>
              <a:rPr lang="en-US" dirty="0" smtClean="0"/>
              <a:t>2009 – Genetic Information and Non-Discrimination Act (GINA)</a:t>
            </a:r>
          </a:p>
          <a:p>
            <a:pPr eaLnBrk="1" hangingPunct="1">
              <a:defRPr/>
            </a:pPr>
            <a:r>
              <a:rPr lang="en-US" dirty="0" smtClean="0"/>
              <a:t>2009 – Netflix is established</a:t>
            </a:r>
          </a:p>
          <a:p>
            <a:pPr eaLnBrk="1" hangingPunct="1">
              <a:defRPr/>
            </a:pPr>
            <a:r>
              <a:rPr lang="en-US" dirty="0" smtClean="0"/>
              <a:t>2010 – Blockbuster Video files for bankruptcy</a:t>
            </a:r>
          </a:p>
          <a:p>
            <a:pPr eaLnBrk="1" hangingPunct="1">
              <a:defRPr/>
            </a:pPr>
            <a:r>
              <a:rPr lang="en-US" dirty="0" smtClean="0"/>
              <a:t>2010 – First model of </a:t>
            </a:r>
            <a:r>
              <a:rPr lang="en-US" dirty="0" err="1" smtClean="0"/>
              <a:t>iPad</a:t>
            </a:r>
            <a:r>
              <a:rPr lang="en-US" dirty="0" smtClean="0"/>
              <a:t> released</a:t>
            </a:r>
          </a:p>
          <a:p>
            <a:pPr eaLnBrk="1" hangingPunct="1">
              <a:defRPr/>
            </a:pPr>
            <a:r>
              <a:rPr lang="en-US" dirty="0" smtClean="0"/>
              <a:t>2010 – National Defense Authorization Act (NDAA) – expanded FMLA for families of military servicepersons</a:t>
            </a:r>
          </a:p>
          <a:p>
            <a:pPr marL="0" indent="0" eaLnBrk="1" hangingPunct="1">
              <a:buFontTx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smtClean="0"/>
              <a:t>1</a:t>
            </a:r>
            <a:r>
              <a:rPr lang="en-US" sz="1000" smtClean="0">
                <a:cs typeface="Arial" charset="0"/>
              </a:rPr>
              <a:t>–</a:t>
            </a:r>
            <a:fld id="{C21D7545-1238-479B-8D36-F7F8C47FDB6E}" type="slidenum">
              <a:rPr lang="en-US" sz="1000" smtClean="0"/>
              <a:pPr eaLnBrk="1" hangingPunct="1"/>
              <a:t>11</a:t>
            </a:fld>
            <a:endParaRPr lang="en-US" sz="1000" smtClean="0"/>
          </a:p>
        </p:txBody>
      </p:sp>
      <p:sp>
        <p:nvSpPr>
          <p:cNvPr id="86018" name="Rectangle 2" descr="Titlebar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History of Human Resource Management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5075"/>
            <a:ext cx="8229600" cy="4800600"/>
          </a:xfrm>
        </p:spPr>
        <p:txBody>
          <a:bodyPr/>
          <a:lstStyle/>
          <a:p>
            <a:pPr eaLnBrk="1" hangingPunct="1"/>
            <a:r>
              <a:rPr lang="en-US" smtClean="0"/>
              <a:t>2010 – FTC revised Guidelines Concerning the Use of Endorsements and Testimonials in Advertising to include “new media </a:t>
            </a:r>
          </a:p>
          <a:p>
            <a:pPr eaLnBrk="1" hangingPunct="1"/>
            <a:r>
              <a:rPr lang="en-US" smtClean="0"/>
              <a:t>2011 – Organ donor and bone marrow donor leave (Michelle Maykin Memorial Donation Protection Act)</a:t>
            </a:r>
          </a:p>
          <a:p>
            <a:pPr eaLnBrk="1" hangingPunct="1"/>
            <a:r>
              <a:rPr lang="en-US" smtClean="0"/>
              <a:t>2012 – Wage information for new hires (CA – AB 469) – Wage Theft Protection Act</a:t>
            </a:r>
          </a:p>
          <a:p>
            <a:pPr eaLnBrk="1" hangingPunct="1"/>
            <a:r>
              <a:rPr lang="en-US" smtClean="0"/>
              <a:t>2012 – Commission agreements must be in writing (CA – AB 1396)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smtClean="0"/>
              <a:t>1</a:t>
            </a:r>
            <a:r>
              <a:rPr lang="en-US" sz="1000" smtClean="0">
                <a:cs typeface="Arial" charset="0"/>
              </a:rPr>
              <a:t>–</a:t>
            </a:r>
            <a:fld id="{11BA80C6-FA8B-43A0-A697-EC70DA082A00}" type="slidenum">
              <a:rPr lang="en-US" sz="1000" smtClean="0"/>
              <a:pPr eaLnBrk="1" hangingPunct="1"/>
              <a:t>12</a:t>
            </a:fld>
            <a:endParaRPr lang="en-US" sz="1000" smtClean="0"/>
          </a:p>
        </p:txBody>
      </p:sp>
      <p:sp>
        <p:nvSpPr>
          <p:cNvPr id="86018" name="Rectangle 2" descr="Titlebar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History of Human Resource Management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5075"/>
            <a:ext cx="8229600" cy="4800600"/>
          </a:xfrm>
        </p:spPr>
        <p:txBody>
          <a:bodyPr/>
          <a:lstStyle/>
          <a:p>
            <a:pPr eaLnBrk="1" hangingPunct="1"/>
            <a:r>
              <a:rPr lang="en-US" smtClean="0"/>
              <a:t>2013 – Changes in discrimination regulations – pregnancy, breast-feeding, religious dress and grooming (CA)</a:t>
            </a:r>
          </a:p>
          <a:p>
            <a:pPr eaLnBrk="1" hangingPunct="1"/>
            <a:r>
              <a:rPr lang="en-US" smtClean="0"/>
              <a:t>2013 – New I-9 form</a:t>
            </a:r>
          </a:p>
          <a:p>
            <a:pPr eaLnBrk="1" hangingPunct="1"/>
            <a:r>
              <a:rPr lang="en-US" smtClean="0"/>
              <a:t>2013 – Highest minimum wages in US – Washington - $9.19; San Francisco $10.55</a:t>
            </a:r>
          </a:p>
          <a:p>
            <a:pPr eaLnBrk="1" hangingPunct="1"/>
            <a:r>
              <a:rPr lang="en-US" smtClean="0"/>
              <a:t>2013 – Employers can’t require employees or applicants to provide passwords to social media accounts (CA and a few other states)</a:t>
            </a:r>
          </a:p>
          <a:p>
            <a:pPr eaLnBrk="1" hangingPunct="1"/>
            <a:r>
              <a:rPr lang="en-US" smtClean="0"/>
              <a:t>2013 – Preparing for the Patient Protection and Affordable Care Act (2014)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smtClean="0"/>
              <a:t>1</a:t>
            </a:r>
            <a:r>
              <a:rPr lang="en-US" sz="1000" smtClean="0">
                <a:cs typeface="Arial" charset="0"/>
              </a:rPr>
              <a:t>–</a:t>
            </a:r>
            <a:fld id="{A427DD66-0B4C-4CB3-9D49-62258A4862B7}" type="slidenum">
              <a:rPr lang="en-US" sz="1000" smtClean="0"/>
              <a:pPr eaLnBrk="1" hangingPunct="1"/>
              <a:t>2</a:t>
            </a:fld>
            <a:endParaRPr lang="en-US" sz="1000" smtClean="0"/>
          </a:p>
        </p:txBody>
      </p:sp>
      <p:sp>
        <p:nvSpPr>
          <p:cNvPr id="69634" name="Rectangle 2" descr="Titlebar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History of Human Resource Management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1921 - Heavy immigration – sweatshops – “do the job or leave”</a:t>
            </a:r>
          </a:p>
          <a:p>
            <a:pPr eaLnBrk="1" hangingPunct="1"/>
            <a:r>
              <a:rPr lang="en-US" smtClean="0"/>
              <a:t>1926 – Railway Labor Act – The first important piece of pro-labor legislation</a:t>
            </a:r>
          </a:p>
          <a:p>
            <a:pPr eaLnBrk="1" hangingPunct="1"/>
            <a:r>
              <a:rPr lang="en-US" smtClean="0"/>
              <a:t>1928 – First U.S. television program is broadcast</a:t>
            </a:r>
          </a:p>
          <a:p>
            <a:pPr eaLnBrk="1" hangingPunct="1"/>
            <a:r>
              <a:rPr lang="en-US" smtClean="0"/>
              <a:t>1929 – Stock market crashes</a:t>
            </a:r>
          </a:p>
          <a:p>
            <a:pPr eaLnBrk="1" hangingPunct="1"/>
            <a:r>
              <a:rPr lang="en-US" smtClean="0"/>
              <a:t>1930 – 70% of workers are employed in industrial positions</a:t>
            </a:r>
          </a:p>
          <a:p>
            <a:pPr eaLnBrk="1" hangingPunct="1"/>
            <a:r>
              <a:rPr lang="en-US" smtClean="0"/>
              <a:t>1932 – Norris-La Guardia Act – Gave employees the right to organize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smtClean="0"/>
              <a:t>1</a:t>
            </a:r>
            <a:r>
              <a:rPr lang="en-US" sz="1000" smtClean="0">
                <a:cs typeface="Arial" charset="0"/>
              </a:rPr>
              <a:t>–</a:t>
            </a:r>
            <a:fld id="{EC58FAA4-EFDC-4C35-94A0-184BC833F467}" type="slidenum">
              <a:rPr lang="en-US" sz="1000" smtClean="0"/>
              <a:pPr eaLnBrk="1" hangingPunct="1"/>
              <a:t>3</a:t>
            </a:fld>
            <a:endParaRPr lang="en-US" sz="1000" smtClean="0"/>
          </a:p>
        </p:txBody>
      </p:sp>
      <p:sp>
        <p:nvSpPr>
          <p:cNvPr id="70658" name="Rectangle 2" descr="Titlebar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History of Human Resource Management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1933 to 1945 – High union growth</a:t>
            </a:r>
          </a:p>
          <a:p>
            <a:pPr eaLnBrk="1" hangingPunct="1"/>
            <a:r>
              <a:rPr lang="en-US" smtClean="0"/>
              <a:t>1935 – Social Security Act </a:t>
            </a:r>
          </a:p>
          <a:p>
            <a:pPr eaLnBrk="1" hangingPunct="1"/>
            <a:r>
              <a:rPr lang="en-US" smtClean="0"/>
              <a:t>1938 – Fair Labor Standards Act (FLSA) – banned oppressive child labor, offered a 44-hour workweek and a minimum wage of $.25</a:t>
            </a:r>
          </a:p>
          <a:p>
            <a:pPr eaLnBrk="1" hangingPunct="1"/>
            <a:r>
              <a:rPr lang="en-US" smtClean="0"/>
              <a:t>1938 – Women fill in for men on the job – FLSA has a 40-hour workweek</a:t>
            </a:r>
          </a:p>
          <a:p>
            <a:pPr eaLnBrk="1" hangingPunct="1"/>
            <a:r>
              <a:rPr lang="en-US" smtClean="0"/>
              <a:t>1939 – U.S. enters war – minimum wage is $.30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smtClean="0"/>
              <a:t>1</a:t>
            </a:r>
            <a:r>
              <a:rPr lang="en-US" sz="1000" smtClean="0">
                <a:cs typeface="Arial" charset="0"/>
              </a:rPr>
              <a:t>–</a:t>
            </a:r>
            <a:fld id="{9621C2F1-EDC2-4869-855F-846F9FF73325}" type="slidenum">
              <a:rPr lang="en-US" sz="1000" smtClean="0"/>
              <a:pPr eaLnBrk="1" hangingPunct="1"/>
              <a:t>4</a:t>
            </a:fld>
            <a:endParaRPr lang="en-US" sz="1000" smtClean="0"/>
          </a:p>
        </p:txBody>
      </p:sp>
      <p:sp>
        <p:nvSpPr>
          <p:cNvPr id="71682" name="Rectangle 2" descr="Titlebar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History of Human Resource Management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1946 – Postwar strike hits U.S. - first digital computer “ENIAC” – Baby boomers start to be born – “Kelly Girl” offices start in Detroit</a:t>
            </a:r>
          </a:p>
          <a:p>
            <a:pPr eaLnBrk="1" hangingPunct="1"/>
            <a:r>
              <a:rPr lang="en-US" smtClean="0"/>
              <a:t>1947 – Congress passes Taft-Hartley Act – restricts union practices</a:t>
            </a:r>
          </a:p>
          <a:p>
            <a:pPr eaLnBrk="1" hangingPunct="1"/>
            <a:r>
              <a:rPr lang="en-US" smtClean="0"/>
              <a:t>1948 – Minimum wage is $.40 - Manpower Inc. starts temporary agency in Milwaukee</a:t>
            </a:r>
          </a:p>
          <a:p>
            <a:pPr eaLnBrk="1" hangingPunct="1"/>
            <a:r>
              <a:rPr lang="en-US" smtClean="0"/>
              <a:t>1950’s – Bread costs $.50</a:t>
            </a:r>
          </a:p>
          <a:p>
            <a:pPr eaLnBrk="1" hangingPunct="1"/>
            <a:r>
              <a:rPr lang="en-US" smtClean="0"/>
              <a:t>1951 – Employment of women reaches highest point in history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smtClean="0"/>
              <a:t>1</a:t>
            </a:r>
            <a:r>
              <a:rPr lang="en-US" sz="1000" smtClean="0">
                <a:cs typeface="Arial" charset="0"/>
              </a:rPr>
              <a:t>–</a:t>
            </a:r>
            <a:fld id="{8B648E5F-8C68-4BB4-8E01-7B3A5487A357}" type="slidenum">
              <a:rPr lang="en-US" sz="1000" smtClean="0"/>
              <a:pPr eaLnBrk="1" hangingPunct="1"/>
              <a:t>5</a:t>
            </a:fld>
            <a:endParaRPr lang="en-US" sz="1000" smtClean="0"/>
          </a:p>
        </p:txBody>
      </p:sp>
      <p:sp>
        <p:nvSpPr>
          <p:cNvPr id="72706" name="Rectangle 2" descr="Titlebar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History of Human Resource Management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1954 – First personnel textbook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1955 – Minimum wage is $.50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1959 – Alaska becomes a state – prohibition is repealed after 51 years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1960’s – Bread is $.37 – FDA approves birth control pills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1961 – Minimum wage is $1.25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1962 – Equal Pay Act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1964 – Title VII of the Civil Rights Act – addresses discrimination in employment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smtClean="0"/>
              <a:t>1</a:t>
            </a:r>
            <a:r>
              <a:rPr lang="en-US" sz="1000" smtClean="0">
                <a:cs typeface="Arial" charset="0"/>
              </a:rPr>
              <a:t>–</a:t>
            </a:r>
            <a:fld id="{16B03E22-C44D-431A-A9EF-2766E1F6F58A}" type="slidenum">
              <a:rPr lang="en-US" sz="1000" smtClean="0"/>
              <a:pPr eaLnBrk="1" hangingPunct="1"/>
              <a:t>6</a:t>
            </a:fld>
            <a:endParaRPr lang="en-US" sz="1000" smtClean="0"/>
          </a:p>
        </p:txBody>
      </p:sp>
      <p:sp>
        <p:nvSpPr>
          <p:cNvPr id="73730" name="Rectangle 2" descr="Titlebar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History of Human Resource Management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52117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1967 – Age Discrimination in Employment Act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1970’s – “Personnel” is now called “Human Resources”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1970 – Occupational Safety and Health Administration (OSHA)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1971 – Voting age lowered to 18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1974 – Employee Retirement Income Security Act (ERISA) – regulates private pension plans - minimum wage is $2.00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1975 – Home computers are introduced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1977 – Star Wars is in theaters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smtClean="0"/>
              <a:t>1</a:t>
            </a:r>
            <a:r>
              <a:rPr lang="en-US" sz="1000" smtClean="0">
                <a:cs typeface="Arial" charset="0"/>
              </a:rPr>
              <a:t>–</a:t>
            </a:r>
            <a:fld id="{DDB42945-BC0C-422B-8FCB-C243C42BC161}" type="slidenum">
              <a:rPr lang="en-US" sz="1000" smtClean="0"/>
              <a:pPr eaLnBrk="1" hangingPunct="1"/>
              <a:t>7</a:t>
            </a:fld>
            <a:endParaRPr lang="en-US" sz="1000" smtClean="0"/>
          </a:p>
        </p:txBody>
      </p:sp>
      <p:sp>
        <p:nvSpPr>
          <p:cNvPr id="74754" name="Rectangle 2" descr="Titlebar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History of Human Resource Management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1978 – Sony Walkman is introduced – minimum wage is $2.65</a:t>
            </a:r>
          </a:p>
          <a:p>
            <a:pPr eaLnBrk="1" hangingPunct="1"/>
            <a:r>
              <a:rPr lang="en-US" smtClean="0"/>
              <a:t>1980’s – Bread costs $.57</a:t>
            </a:r>
          </a:p>
          <a:p>
            <a:pPr eaLnBrk="1" hangingPunct="1"/>
            <a:r>
              <a:rPr lang="en-US" smtClean="0"/>
              <a:t>1981 – First case of AIDS is reported</a:t>
            </a:r>
          </a:p>
          <a:p>
            <a:pPr eaLnBrk="1" hangingPunct="1"/>
            <a:r>
              <a:rPr lang="en-US" smtClean="0"/>
              <a:t>1985 – First Blockbuster Video Store</a:t>
            </a:r>
          </a:p>
          <a:p>
            <a:pPr eaLnBrk="1" hangingPunct="1"/>
            <a:r>
              <a:rPr lang="en-US" smtClean="0"/>
              <a:t>1987 – Immigration Reform and Control Act (IRCA) – I-9 forms are introduced</a:t>
            </a:r>
          </a:p>
          <a:p>
            <a:pPr eaLnBrk="1" hangingPunct="1"/>
            <a:r>
              <a:rPr lang="en-US" smtClean="0"/>
              <a:t>1989 – Minimum wage is $3.35</a:t>
            </a:r>
          </a:p>
          <a:p>
            <a:pPr eaLnBrk="1" hangingPunct="1"/>
            <a:r>
              <a:rPr lang="en-US" smtClean="0"/>
              <a:t>1990’s – Bread is $.84</a:t>
            </a:r>
          </a:p>
          <a:p>
            <a:pPr eaLnBrk="1" hangingPunct="1"/>
            <a:r>
              <a:rPr lang="en-US" smtClean="0"/>
              <a:t>1990 – Americans With Disabilities Act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smtClean="0"/>
              <a:t>1</a:t>
            </a:r>
            <a:r>
              <a:rPr lang="en-US" sz="1000" smtClean="0">
                <a:cs typeface="Arial" charset="0"/>
              </a:rPr>
              <a:t>–</a:t>
            </a:r>
            <a:fld id="{C5F4F086-0CFF-4EF0-8CC0-F0707FD50E68}" type="slidenum">
              <a:rPr lang="en-US" sz="1000" smtClean="0"/>
              <a:pPr eaLnBrk="1" hangingPunct="1"/>
              <a:t>8</a:t>
            </a:fld>
            <a:endParaRPr lang="en-US" sz="1000" smtClean="0"/>
          </a:p>
        </p:txBody>
      </p:sp>
      <p:sp>
        <p:nvSpPr>
          <p:cNvPr id="75778" name="Rectangle 2" descr="Titlebar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History of Human Resource Management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1991 – Civil Rights Act of 1991 – Sexual harassment issue with Clarence Thomas and Anita Hill</a:t>
            </a:r>
          </a:p>
          <a:p>
            <a:pPr eaLnBrk="1" hangingPunct="1"/>
            <a:r>
              <a:rPr lang="en-US" smtClean="0"/>
              <a:t>1993 – Family Medical Leave Act (FMLA)</a:t>
            </a:r>
          </a:p>
          <a:p>
            <a:pPr eaLnBrk="1" hangingPunct="1"/>
            <a:r>
              <a:rPr lang="en-US" smtClean="0"/>
              <a:t>1996 – Minimum wage is $4.75</a:t>
            </a:r>
          </a:p>
          <a:p>
            <a:pPr eaLnBrk="1" hangingPunct="1"/>
            <a:r>
              <a:rPr lang="en-US" smtClean="0"/>
              <a:t>1997 – Minimum wage is $5.15</a:t>
            </a:r>
          </a:p>
          <a:p>
            <a:pPr eaLnBrk="1" hangingPunct="1"/>
            <a:r>
              <a:rPr lang="en-US" smtClean="0"/>
              <a:t>1998 – California minimum wage is $5.75</a:t>
            </a:r>
          </a:p>
          <a:p>
            <a:pPr eaLnBrk="1" hangingPunct="1"/>
            <a:r>
              <a:rPr lang="en-US" smtClean="0"/>
              <a:t>2001 – California minimum wage is $6.25</a:t>
            </a:r>
          </a:p>
          <a:p>
            <a:pPr eaLnBrk="1" hangingPunct="1"/>
            <a:r>
              <a:rPr lang="en-US" smtClean="0"/>
              <a:t>2002 – California minimum wage is $6.75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 smtClean="0"/>
              <a:t>1</a:t>
            </a:r>
            <a:r>
              <a:rPr lang="en-US" sz="1000" smtClean="0">
                <a:cs typeface="Arial" charset="0"/>
              </a:rPr>
              <a:t>–</a:t>
            </a:r>
            <a:fld id="{5A390CF4-8087-43BA-9731-D96E5CE2DC19}" type="slidenum">
              <a:rPr lang="en-US" sz="1000" smtClean="0"/>
              <a:pPr eaLnBrk="1" hangingPunct="1"/>
              <a:t>9</a:t>
            </a:fld>
            <a:endParaRPr lang="en-US" sz="1000" smtClean="0"/>
          </a:p>
        </p:txBody>
      </p:sp>
      <p:sp>
        <p:nvSpPr>
          <p:cNvPr id="86018" name="Rectangle 2" descr="Titlebar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History of Human Resource Management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63675"/>
            <a:ext cx="8229600" cy="4800600"/>
          </a:xfrm>
        </p:spPr>
        <p:txBody>
          <a:bodyPr/>
          <a:lstStyle/>
          <a:p>
            <a:pPr eaLnBrk="1" hangingPunct="1"/>
            <a:r>
              <a:rPr lang="en-US" smtClean="0"/>
              <a:t>2007 – Minimum wage is $5.85 </a:t>
            </a:r>
          </a:p>
          <a:p>
            <a:pPr eaLnBrk="1" hangingPunct="1"/>
            <a:r>
              <a:rPr lang="en-US" smtClean="0"/>
              <a:t>2007 – California minimum wage is $7.50</a:t>
            </a:r>
          </a:p>
          <a:p>
            <a:pPr eaLnBrk="1" hangingPunct="1"/>
            <a:r>
              <a:rPr lang="en-US" smtClean="0"/>
              <a:t>2007 – iPhones</a:t>
            </a:r>
          </a:p>
          <a:p>
            <a:pPr eaLnBrk="1" hangingPunct="1"/>
            <a:r>
              <a:rPr lang="en-US" smtClean="0"/>
              <a:t>2008 – Minimum wage is $6.55</a:t>
            </a:r>
          </a:p>
          <a:p>
            <a:pPr eaLnBrk="1" hangingPunct="1"/>
            <a:r>
              <a:rPr lang="en-US" smtClean="0"/>
              <a:t>2008 – California minimum wage is $8.00</a:t>
            </a:r>
          </a:p>
          <a:p>
            <a:pPr eaLnBrk="1" hangingPunct="1"/>
            <a:r>
              <a:rPr lang="en-US" smtClean="0"/>
              <a:t>2009 – American Recovery &amp; Investment Act (Federal COBRA subsidy for 15 months)</a:t>
            </a:r>
          </a:p>
          <a:p>
            <a:pPr eaLnBrk="1" hangingPunct="1"/>
            <a:r>
              <a:rPr lang="en-US" smtClean="0"/>
              <a:t>2009 – Minimum wage is $7.25 (July 24)</a:t>
            </a:r>
          </a:p>
          <a:p>
            <a:pPr eaLnBrk="1" hangingPunct="1"/>
            <a:r>
              <a:rPr lang="en-US" smtClean="0"/>
              <a:t>2009 – I-9 form – updated list of acceptable documents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his and Jackson 11e.">
  <a:themeElements>
    <a:clrScheme name="Mathis and Jackson 11e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this and Jackson 11e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this and Jackson 11e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his and Jackson 11e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his and Jackson 11e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his and Jackson 11e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his and Jackson 11e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his and Jackson 11e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is and Jackson 11e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is and Jackson 11e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is and Jackson 11e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is and Jackson 11e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is and Jackson 11e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is and Jackson 11e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888</Words>
  <Application>Microsoft Office PowerPoint</Application>
  <PresentationFormat>On-screen Show (4:3)</PresentationFormat>
  <Paragraphs>111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Wingdings</vt:lpstr>
      <vt:lpstr>Times New Roman</vt:lpstr>
      <vt:lpstr>Mathis and Jackson 11e.</vt:lpstr>
      <vt:lpstr>History of Human Resource Management</vt:lpstr>
      <vt:lpstr>History of Human Resource Management</vt:lpstr>
      <vt:lpstr>History of Human Resource Management</vt:lpstr>
      <vt:lpstr>History of Human Resource Management</vt:lpstr>
      <vt:lpstr>History of Human Resource Management</vt:lpstr>
      <vt:lpstr>History of Human Resource Management</vt:lpstr>
      <vt:lpstr>History of Human Resource Management</vt:lpstr>
      <vt:lpstr>History of Human Resource Management</vt:lpstr>
      <vt:lpstr>History of Human Resource Management</vt:lpstr>
      <vt:lpstr>History of Human Resource Management</vt:lpstr>
      <vt:lpstr>History of Human Resource Management</vt:lpstr>
      <vt:lpstr>History of Human Resource Management</vt:lpstr>
    </vt:vector>
  </TitlesOfParts>
  <Manager>Mardell Toomey</Manager>
  <Company>South-Western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Resource Management 11e.</dc:title>
  <dc:subject>Chapter 1</dc:subject>
  <dc:creator>Charlie Cook, The University of West Alabama</dc:creator>
  <cp:lastModifiedBy> Phyllis Sigerist</cp:lastModifiedBy>
  <cp:revision>70</cp:revision>
  <dcterms:created xsi:type="dcterms:W3CDTF">2005-01-12T02:55:37Z</dcterms:created>
  <dcterms:modified xsi:type="dcterms:W3CDTF">2013-03-31T23:44:41Z</dcterms:modified>
</cp:coreProperties>
</file>